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349" r:id="rId2"/>
    <p:sldId id="371" r:id="rId3"/>
    <p:sldId id="431" r:id="rId4"/>
    <p:sldId id="350" r:id="rId5"/>
    <p:sldId id="357" r:id="rId6"/>
    <p:sldId id="426" r:id="rId7"/>
    <p:sldId id="366" r:id="rId8"/>
    <p:sldId id="358" r:id="rId9"/>
    <p:sldId id="365" r:id="rId10"/>
    <p:sldId id="359" r:id="rId11"/>
    <p:sldId id="364" r:id="rId12"/>
    <p:sldId id="368" r:id="rId13"/>
    <p:sldId id="369" r:id="rId14"/>
    <p:sldId id="370" r:id="rId15"/>
    <p:sldId id="372" r:id="rId16"/>
    <p:sldId id="373" r:id="rId17"/>
    <p:sldId id="376" r:id="rId18"/>
    <p:sldId id="377" r:id="rId19"/>
    <p:sldId id="378" r:id="rId20"/>
    <p:sldId id="379" r:id="rId21"/>
    <p:sldId id="406" r:id="rId22"/>
    <p:sldId id="416" r:id="rId23"/>
    <p:sldId id="407" r:id="rId24"/>
    <p:sldId id="393" r:id="rId25"/>
    <p:sldId id="392" r:id="rId26"/>
    <p:sldId id="391" r:id="rId27"/>
    <p:sldId id="390" r:id="rId28"/>
    <p:sldId id="389" r:id="rId29"/>
    <p:sldId id="387" r:id="rId30"/>
    <p:sldId id="399" r:id="rId31"/>
    <p:sldId id="397" r:id="rId32"/>
    <p:sldId id="396" r:id="rId33"/>
    <p:sldId id="419" r:id="rId34"/>
    <p:sldId id="410" r:id="rId35"/>
    <p:sldId id="394" r:id="rId36"/>
    <p:sldId id="417" r:id="rId37"/>
    <p:sldId id="421" r:id="rId38"/>
    <p:sldId id="405" r:id="rId39"/>
    <p:sldId id="404" r:id="rId40"/>
    <p:sldId id="415" r:id="rId41"/>
    <p:sldId id="360" r:id="rId42"/>
    <p:sldId id="423" r:id="rId43"/>
    <p:sldId id="422" r:id="rId44"/>
    <p:sldId id="424" r:id="rId45"/>
    <p:sldId id="429" r:id="rId46"/>
    <p:sldId id="428" r:id="rId47"/>
    <p:sldId id="430" r:id="rId48"/>
    <p:sldId id="427" r:id="rId49"/>
    <p:sldId id="425" r:id="rId50"/>
  </p:sldIdLst>
  <p:sldSz cx="12190413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050"/>
    <a:srgbClr val="FF5B5B"/>
    <a:srgbClr val="FB4D35"/>
    <a:srgbClr val="996633"/>
    <a:srgbClr val="663300"/>
    <a:srgbClr val="FF9900"/>
    <a:srgbClr val="008080"/>
    <a:srgbClr val="FF0066"/>
    <a:srgbClr val="FFCC99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00" autoAdjust="0"/>
    <p:restoredTop sz="90129" autoAdjust="0"/>
  </p:normalViewPr>
  <p:slideViewPr>
    <p:cSldViewPr snapToGrid="0">
      <p:cViewPr>
        <p:scale>
          <a:sx n="60" d="100"/>
          <a:sy n="60" d="100"/>
        </p:scale>
        <p:origin x="-868" y="-25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135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FCA8B-D48E-4A6E-959E-CFEF5366330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5F43433-7299-4C6A-9825-62FA98526709}">
      <dgm:prSet phldrT="[文本]" custT="1"/>
      <dgm:spPr>
        <a:solidFill>
          <a:srgbClr val="FF5B5B"/>
        </a:solidFill>
      </dgm:spPr>
      <dgm:t>
        <a:bodyPr/>
        <a:lstStyle/>
        <a:p>
          <a:r>
            <a:rPr lang="zh-CN" altLang="en-US" sz="2000" dirty="0" smtClean="0"/>
            <a:t>期权价格影响因素</a:t>
          </a:r>
          <a:endParaRPr lang="zh-CN" altLang="en-US" sz="2000" dirty="0"/>
        </a:p>
      </dgm:t>
    </dgm:pt>
    <dgm:pt modelId="{0D323197-E913-4101-82AE-311E91FD5B74}" type="parTrans" cxnId="{15EDD7CF-78AC-4B9F-9011-4F6EF7F7D202}">
      <dgm:prSet/>
      <dgm:spPr/>
      <dgm:t>
        <a:bodyPr/>
        <a:lstStyle/>
        <a:p>
          <a:endParaRPr lang="zh-CN" altLang="en-US"/>
        </a:p>
      </dgm:t>
    </dgm:pt>
    <dgm:pt modelId="{AE77287F-6A95-4D91-A1AD-1C56AE375CF2}" type="sibTrans" cxnId="{15EDD7CF-78AC-4B9F-9011-4F6EF7F7D202}">
      <dgm:prSet/>
      <dgm:spPr/>
      <dgm:t>
        <a:bodyPr/>
        <a:lstStyle/>
        <a:p>
          <a:endParaRPr lang="zh-CN" altLang="en-US"/>
        </a:p>
      </dgm:t>
    </dgm:pt>
    <dgm:pt modelId="{CF4D9B0A-8D34-4052-90EE-36DDEED89E12}">
      <dgm:prSet phldrT="[文本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zh-CN" altLang="en-US" sz="2000" dirty="0" smtClean="0"/>
            <a:t>标的物价格</a:t>
          </a:r>
          <a:endParaRPr lang="zh-CN" altLang="en-US" sz="2000" dirty="0"/>
        </a:p>
      </dgm:t>
    </dgm:pt>
    <dgm:pt modelId="{98AB0F89-A44C-461A-8B87-4E906CDC63B9}" type="parTrans" cxnId="{86A896A3-E5BD-496E-BB8B-4098473848BA}">
      <dgm:prSet custT="1"/>
      <dgm:spPr/>
      <dgm:t>
        <a:bodyPr/>
        <a:lstStyle/>
        <a:p>
          <a:endParaRPr lang="zh-CN" altLang="en-US" sz="2000"/>
        </a:p>
      </dgm:t>
    </dgm:pt>
    <dgm:pt modelId="{B3B28E15-46FC-42C1-B33E-FAEC77164F86}" type="sibTrans" cxnId="{86A896A3-E5BD-496E-BB8B-4098473848BA}">
      <dgm:prSet/>
      <dgm:spPr/>
      <dgm:t>
        <a:bodyPr/>
        <a:lstStyle/>
        <a:p>
          <a:endParaRPr lang="zh-CN" altLang="en-US"/>
        </a:p>
      </dgm:t>
    </dgm:pt>
    <dgm:pt modelId="{28DB6992-83EC-4B34-AD78-3F12A53C19A2}">
      <dgm:prSet phldrT="[文本]" custT="1"/>
      <dgm:spPr>
        <a:solidFill>
          <a:schemeClr val="tx2"/>
        </a:solidFill>
      </dgm:spPr>
      <dgm:t>
        <a:bodyPr/>
        <a:lstStyle/>
        <a:p>
          <a:r>
            <a:rPr lang="zh-CN" altLang="en-US" sz="2000" dirty="0" smtClean="0"/>
            <a:t>期权有效期</a:t>
          </a:r>
          <a:endParaRPr lang="zh-CN" altLang="en-US" sz="2000" dirty="0"/>
        </a:p>
      </dgm:t>
    </dgm:pt>
    <dgm:pt modelId="{013A09DC-901A-4330-AA7F-0B34F6B6BA74}" type="parTrans" cxnId="{AAFBD788-DEDE-4BB3-ADA0-498D07A980A7}">
      <dgm:prSet custT="1"/>
      <dgm:spPr/>
      <dgm:t>
        <a:bodyPr/>
        <a:lstStyle/>
        <a:p>
          <a:endParaRPr lang="zh-CN" altLang="en-US" sz="2000"/>
        </a:p>
      </dgm:t>
    </dgm:pt>
    <dgm:pt modelId="{5E5FBFA5-7333-4CE8-9EF5-9FC4828FE1CE}" type="sibTrans" cxnId="{AAFBD788-DEDE-4BB3-ADA0-498D07A980A7}">
      <dgm:prSet/>
      <dgm:spPr/>
      <dgm:t>
        <a:bodyPr/>
        <a:lstStyle/>
        <a:p>
          <a:endParaRPr lang="zh-CN" altLang="en-US"/>
        </a:p>
      </dgm:t>
    </dgm:pt>
    <dgm:pt modelId="{67DFB03F-A2BB-4A93-8445-A10AEA259560}">
      <dgm:prSet phldrT="[文本]" custT="1"/>
      <dgm:spPr>
        <a:solidFill>
          <a:schemeClr val="tx2"/>
        </a:solidFill>
      </dgm:spPr>
      <dgm:t>
        <a:bodyPr/>
        <a:lstStyle/>
        <a:p>
          <a:r>
            <a:rPr lang="zh-CN" altLang="en-US" sz="2000" dirty="0" smtClean="0"/>
            <a:t>无风险利率</a:t>
          </a:r>
          <a:endParaRPr lang="zh-CN" altLang="en-US" sz="2000" dirty="0"/>
        </a:p>
      </dgm:t>
    </dgm:pt>
    <dgm:pt modelId="{E81AAF9B-1A14-4914-BE68-4D41D25CB834}" type="parTrans" cxnId="{AB0522AA-DFEC-4971-87DB-E155D13660A6}">
      <dgm:prSet custT="1"/>
      <dgm:spPr/>
      <dgm:t>
        <a:bodyPr/>
        <a:lstStyle/>
        <a:p>
          <a:endParaRPr lang="zh-CN" altLang="en-US" sz="2000"/>
        </a:p>
      </dgm:t>
    </dgm:pt>
    <dgm:pt modelId="{3958B759-060E-4B1F-8C5E-A20711DBFEA6}" type="sibTrans" cxnId="{AB0522AA-DFEC-4971-87DB-E155D13660A6}">
      <dgm:prSet/>
      <dgm:spPr/>
      <dgm:t>
        <a:bodyPr/>
        <a:lstStyle/>
        <a:p>
          <a:endParaRPr lang="zh-CN" altLang="en-US"/>
        </a:p>
      </dgm:t>
    </dgm:pt>
    <dgm:pt modelId="{0F02A777-CD9F-4B8F-AEDA-15E5B82DC4B0}">
      <dgm:prSet phldrT="[文本]" custT="1"/>
      <dgm:spPr>
        <a:solidFill>
          <a:schemeClr val="tx2"/>
        </a:solidFill>
      </dgm:spPr>
      <dgm:t>
        <a:bodyPr/>
        <a:lstStyle/>
        <a:p>
          <a:r>
            <a:rPr lang="zh-CN" altLang="en-US" sz="2000" dirty="0" smtClean="0"/>
            <a:t>行权价格</a:t>
          </a:r>
          <a:endParaRPr lang="zh-CN" altLang="en-US" sz="2000" dirty="0"/>
        </a:p>
      </dgm:t>
    </dgm:pt>
    <dgm:pt modelId="{16B71237-29F1-48C0-BE98-B2AEF94E00D1}" type="parTrans" cxnId="{08A572AF-609A-4507-B0C9-E4A1A8E59213}">
      <dgm:prSet custT="1"/>
      <dgm:spPr/>
      <dgm:t>
        <a:bodyPr/>
        <a:lstStyle/>
        <a:p>
          <a:endParaRPr lang="zh-CN" altLang="en-US" sz="2000"/>
        </a:p>
      </dgm:t>
    </dgm:pt>
    <dgm:pt modelId="{8833593D-FE2C-49E3-B83B-466F418B6595}" type="sibTrans" cxnId="{08A572AF-609A-4507-B0C9-E4A1A8E59213}">
      <dgm:prSet/>
      <dgm:spPr/>
      <dgm:t>
        <a:bodyPr/>
        <a:lstStyle/>
        <a:p>
          <a:endParaRPr lang="zh-CN" altLang="en-US"/>
        </a:p>
      </dgm:t>
    </dgm:pt>
    <dgm:pt modelId="{EED94E2B-821D-403E-8F17-45E92B2A477E}">
      <dgm:prSet custT="1"/>
      <dgm:spPr>
        <a:solidFill>
          <a:schemeClr val="tx2"/>
        </a:solidFill>
      </dgm:spPr>
      <dgm:t>
        <a:bodyPr/>
        <a:lstStyle/>
        <a:p>
          <a:r>
            <a:rPr lang="zh-CN" altLang="en-US" sz="2000" dirty="0" smtClean="0"/>
            <a:t>标的物价格的波动率</a:t>
          </a:r>
          <a:endParaRPr lang="zh-CN" altLang="en-US" sz="2000" dirty="0"/>
        </a:p>
      </dgm:t>
    </dgm:pt>
    <dgm:pt modelId="{BE80FC84-E379-496F-92A9-0B92534B42AB}" type="parTrans" cxnId="{F211C68E-A5F6-4D5B-A839-59AD26C2DBEA}">
      <dgm:prSet custT="1"/>
      <dgm:spPr/>
      <dgm:t>
        <a:bodyPr/>
        <a:lstStyle/>
        <a:p>
          <a:endParaRPr lang="zh-CN" altLang="en-US" sz="2000"/>
        </a:p>
      </dgm:t>
    </dgm:pt>
    <dgm:pt modelId="{2326BB17-1DDF-45F5-A309-E516C954799C}" type="sibTrans" cxnId="{F211C68E-A5F6-4D5B-A839-59AD26C2DBEA}">
      <dgm:prSet/>
      <dgm:spPr/>
      <dgm:t>
        <a:bodyPr/>
        <a:lstStyle/>
        <a:p>
          <a:endParaRPr lang="zh-CN" altLang="en-US"/>
        </a:p>
      </dgm:t>
    </dgm:pt>
    <dgm:pt modelId="{A51CE6CE-4853-4D7B-8730-162804F80079}" type="pres">
      <dgm:prSet presAssocID="{7DDFCA8B-D48E-4A6E-959E-CFEF536633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9B5A22A-A55B-40A0-A0EF-FD64EC12D123}" type="pres">
      <dgm:prSet presAssocID="{A5F43433-7299-4C6A-9825-62FA98526709}" presName="centerShape" presStyleLbl="node0" presStyleIdx="0" presStyleCnt="1" custLinFactNeighborX="-863" custLinFactNeighborY="-288"/>
      <dgm:spPr/>
      <dgm:t>
        <a:bodyPr/>
        <a:lstStyle/>
        <a:p>
          <a:endParaRPr lang="zh-CN" altLang="en-US"/>
        </a:p>
      </dgm:t>
    </dgm:pt>
    <dgm:pt modelId="{FFA1CEED-DD01-456C-BC59-E0BB50021BCF}" type="pres">
      <dgm:prSet presAssocID="{98AB0F89-A44C-461A-8B87-4E906CDC63B9}" presName="Name9" presStyleLbl="parChTrans1D2" presStyleIdx="0" presStyleCnt="5"/>
      <dgm:spPr/>
      <dgm:t>
        <a:bodyPr/>
        <a:lstStyle/>
        <a:p>
          <a:endParaRPr lang="zh-CN" altLang="en-US"/>
        </a:p>
      </dgm:t>
    </dgm:pt>
    <dgm:pt modelId="{B6B90E1A-4D2A-4034-83E6-E393A6CD76A5}" type="pres">
      <dgm:prSet presAssocID="{98AB0F89-A44C-461A-8B87-4E906CDC63B9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CAD5BC13-E5BF-43BA-BB19-00B2253B1BDE}" type="pres">
      <dgm:prSet presAssocID="{CF4D9B0A-8D34-4052-90EE-36DDEED89E1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C32B5F-C570-4CBA-BA6A-81205CF9D9A4}" type="pres">
      <dgm:prSet presAssocID="{BE80FC84-E379-496F-92A9-0B92534B42AB}" presName="Name9" presStyleLbl="parChTrans1D2" presStyleIdx="1" presStyleCnt="5"/>
      <dgm:spPr/>
      <dgm:t>
        <a:bodyPr/>
        <a:lstStyle/>
        <a:p>
          <a:endParaRPr lang="zh-CN" altLang="en-US"/>
        </a:p>
      </dgm:t>
    </dgm:pt>
    <dgm:pt modelId="{BC34A908-FA06-4903-ABF9-F8EC18EA5A88}" type="pres">
      <dgm:prSet presAssocID="{BE80FC84-E379-496F-92A9-0B92534B42AB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C7C6559A-09C9-44BF-A1EE-6FA0E15747F4}" type="pres">
      <dgm:prSet presAssocID="{EED94E2B-821D-403E-8F17-45E92B2A47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05CE40-C5C5-4348-869C-4BF84ED00B24}" type="pres">
      <dgm:prSet presAssocID="{013A09DC-901A-4330-AA7F-0B34F6B6BA74}" presName="Name9" presStyleLbl="parChTrans1D2" presStyleIdx="2" presStyleCnt="5"/>
      <dgm:spPr/>
      <dgm:t>
        <a:bodyPr/>
        <a:lstStyle/>
        <a:p>
          <a:endParaRPr lang="zh-CN" altLang="en-US"/>
        </a:p>
      </dgm:t>
    </dgm:pt>
    <dgm:pt modelId="{4F7CC013-D2B9-49AC-A853-09F8E86FE419}" type="pres">
      <dgm:prSet presAssocID="{013A09DC-901A-4330-AA7F-0B34F6B6BA74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079F7D21-EE15-4D4C-9709-3D14C3851A04}" type="pres">
      <dgm:prSet presAssocID="{28DB6992-83EC-4B34-AD78-3F12A53C19A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4BD739-C60D-4000-991E-22CA6301EF1A}" type="pres">
      <dgm:prSet presAssocID="{E81AAF9B-1A14-4914-BE68-4D41D25CB834}" presName="Name9" presStyleLbl="parChTrans1D2" presStyleIdx="3" presStyleCnt="5"/>
      <dgm:spPr/>
      <dgm:t>
        <a:bodyPr/>
        <a:lstStyle/>
        <a:p>
          <a:endParaRPr lang="zh-CN" altLang="en-US"/>
        </a:p>
      </dgm:t>
    </dgm:pt>
    <dgm:pt modelId="{0ED1B5ED-59CB-48E9-9420-A307482CEDCB}" type="pres">
      <dgm:prSet presAssocID="{E81AAF9B-1A14-4914-BE68-4D41D25CB834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2DD5DA94-0E49-4FEC-B5A4-7D92CEBDE522}" type="pres">
      <dgm:prSet presAssocID="{67DFB03F-A2BB-4A93-8445-A10AEA2595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31C970-0402-41F6-86FF-68B6D8E35444}" type="pres">
      <dgm:prSet presAssocID="{16B71237-29F1-48C0-BE98-B2AEF94E00D1}" presName="Name9" presStyleLbl="parChTrans1D2" presStyleIdx="4" presStyleCnt="5"/>
      <dgm:spPr/>
      <dgm:t>
        <a:bodyPr/>
        <a:lstStyle/>
        <a:p>
          <a:endParaRPr lang="zh-CN" altLang="en-US"/>
        </a:p>
      </dgm:t>
    </dgm:pt>
    <dgm:pt modelId="{F083A510-D534-439D-8DD5-54FC03E64226}" type="pres">
      <dgm:prSet presAssocID="{16B71237-29F1-48C0-BE98-B2AEF94E00D1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9544A8E1-643A-4E7A-8117-1901882ADB01}" type="pres">
      <dgm:prSet presAssocID="{0F02A777-CD9F-4B8F-AEDA-15E5B82DC4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513EB74-083D-4AA0-A77B-76238D67ECEC}" type="presOf" srcId="{0F02A777-CD9F-4B8F-AEDA-15E5B82DC4B0}" destId="{9544A8E1-643A-4E7A-8117-1901882ADB01}" srcOrd="0" destOrd="0" presId="urn:microsoft.com/office/officeart/2005/8/layout/radial1"/>
    <dgm:cxn modelId="{E3A9D2AB-3C2E-4B12-88B9-9C72C78BB3B1}" type="presOf" srcId="{28DB6992-83EC-4B34-AD78-3F12A53C19A2}" destId="{079F7D21-EE15-4D4C-9709-3D14C3851A04}" srcOrd="0" destOrd="0" presId="urn:microsoft.com/office/officeart/2005/8/layout/radial1"/>
    <dgm:cxn modelId="{20E8727F-D97D-45AE-9D04-0A2655C0BA8C}" type="presOf" srcId="{98AB0F89-A44C-461A-8B87-4E906CDC63B9}" destId="{FFA1CEED-DD01-456C-BC59-E0BB50021BCF}" srcOrd="0" destOrd="0" presId="urn:microsoft.com/office/officeart/2005/8/layout/radial1"/>
    <dgm:cxn modelId="{06F7AFEE-8968-4D94-BEAC-BB94705DF007}" type="presOf" srcId="{A5F43433-7299-4C6A-9825-62FA98526709}" destId="{B9B5A22A-A55B-40A0-A0EF-FD64EC12D123}" srcOrd="0" destOrd="0" presId="urn:microsoft.com/office/officeart/2005/8/layout/radial1"/>
    <dgm:cxn modelId="{AAFBD788-DEDE-4BB3-ADA0-498D07A980A7}" srcId="{A5F43433-7299-4C6A-9825-62FA98526709}" destId="{28DB6992-83EC-4B34-AD78-3F12A53C19A2}" srcOrd="2" destOrd="0" parTransId="{013A09DC-901A-4330-AA7F-0B34F6B6BA74}" sibTransId="{5E5FBFA5-7333-4CE8-9EF5-9FC4828FE1CE}"/>
    <dgm:cxn modelId="{DAD4295A-ECD2-4479-8322-2C41EA404615}" type="presOf" srcId="{16B71237-29F1-48C0-BE98-B2AEF94E00D1}" destId="{8831C970-0402-41F6-86FF-68B6D8E35444}" srcOrd="0" destOrd="0" presId="urn:microsoft.com/office/officeart/2005/8/layout/radial1"/>
    <dgm:cxn modelId="{48F4E6CE-F79F-4F9C-B03B-AC3F3642947E}" type="presOf" srcId="{CF4D9B0A-8D34-4052-90EE-36DDEED89E12}" destId="{CAD5BC13-E5BF-43BA-BB19-00B2253B1BDE}" srcOrd="0" destOrd="0" presId="urn:microsoft.com/office/officeart/2005/8/layout/radial1"/>
    <dgm:cxn modelId="{AB0522AA-DFEC-4971-87DB-E155D13660A6}" srcId="{A5F43433-7299-4C6A-9825-62FA98526709}" destId="{67DFB03F-A2BB-4A93-8445-A10AEA259560}" srcOrd="3" destOrd="0" parTransId="{E81AAF9B-1A14-4914-BE68-4D41D25CB834}" sibTransId="{3958B759-060E-4B1F-8C5E-A20711DBFEA6}"/>
    <dgm:cxn modelId="{FF1778BA-1543-44A7-BFC4-A8F74FB22A3A}" type="presOf" srcId="{7DDFCA8B-D48E-4A6E-959E-CFEF53663303}" destId="{A51CE6CE-4853-4D7B-8730-162804F80079}" srcOrd="0" destOrd="0" presId="urn:microsoft.com/office/officeart/2005/8/layout/radial1"/>
    <dgm:cxn modelId="{2D11A5AA-045F-4811-A7B3-B457B97787C4}" type="presOf" srcId="{013A09DC-901A-4330-AA7F-0B34F6B6BA74}" destId="{4F7CC013-D2B9-49AC-A853-09F8E86FE419}" srcOrd="1" destOrd="0" presId="urn:microsoft.com/office/officeart/2005/8/layout/radial1"/>
    <dgm:cxn modelId="{EFA182F0-935B-4FB4-AC18-9D6545FD2AFE}" type="presOf" srcId="{BE80FC84-E379-496F-92A9-0B92534B42AB}" destId="{BC34A908-FA06-4903-ABF9-F8EC18EA5A88}" srcOrd="1" destOrd="0" presId="urn:microsoft.com/office/officeart/2005/8/layout/radial1"/>
    <dgm:cxn modelId="{11B27F20-88F3-4716-90AD-F6E9617458C5}" type="presOf" srcId="{E81AAF9B-1A14-4914-BE68-4D41D25CB834}" destId="{C84BD739-C60D-4000-991E-22CA6301EF1A}" srcOrd="0" destOrd="0" presId="urn:microsoft.com/office/officeart/2005/8/layout/radial1"/>
    <dgm:cxn modelId="{9D1A8CEB-D730-4CC1-B0A7-32D868A164FE}" type="presOf" srcId="{67DFB03F-A2BB-4A93-8445-A10AEA259560}" destId="{2DD5DA94-0E49-4FEC-B5A4-7D92CEBDE522}" srcOrd="0" destOrd="0" presId="urn:microsoft.com/office/officeart/2005/8/layout/radial1"/>
    <dgm:cxn modelId="{CBA719A2-75DB-46EA-8244-F9A54E91C6D7}" type="presOf" srcId="{EED94E2B-821D-403E-8F17-45E92B2A477E}" destId="{C7C6559A-09C9-44BF-A1EE-6FA0E15747F4}" srcOrd="0" destOrd="0" presId="urn:microsoft.com/office/officeart/2005/8/layout/radial1"/>
    <dgm:cxn modelId="{86A896A3-E5BD-496E-BB8B-4098473848BA}" srcId="{A5F43433-7299-4C6A-9825-62FA98526709}" destId="{CF4D9B0A-8D34-4052-90EE-36DDEED89E12}" srcOrd="0" destOrd="0" parTransId="{98AB0F89-A44C-461A-8B87-4E906CDC63B9}" sibTransId="{B3B28E15-46FC-42C1-B33E-FAEC77164F86}"/>
    <dgm:cxn modelId="{08A572AF-609A-4507-B0C9-E4A1A8E59213}" srcId="{A5F43433-7299-4C6A-9825-62FA98526709}" destId="{0F02A777-CD9F-4B8F-AEDA-15E5B82DC4B0}" srcOrd="4" destOrd="0" parTransId="{16B71237-29F1-48C0-BE98-B2AEF94E00D1}" sibTransId="{8833593D-FE2C-49E3-B83B-466F418B6595}"/>
    <dgm:cxn modelId="{4BA580C2-84D8-4702-A551-EEE970ECF3A9}" type="presOf" srcId="{E81AAF9B-1A14-4914-BE68-4D41D25CB834}" destId="{0ED1B5ED-59CB-48E9-9420-A307482CEDCB}" srcOrd="1" destOrd="0" presId="urn:microsoft.com/office/officeart/2005/8/layout/radial1"/>
    <dgm:cxn modelId="{74D0BDF5-3C65-49B9-8B1E-42CBEDAA2E63}" type="presOf" srcId="{BE80FC84-E379-496F-92A9-0B92534B42AB}" destId="{2CC32B5F-C570-4CBA-BA6A-81205CF9D9A4}" srcOrd="0" destOrd="0" presId="urn:microsoft.com/office/officeart/2005/8/layout/radial1"/>
    <dgm:cxn modelId="{F211C68E-A5F6-4D5B-A839-59AD26C2DBEA}" srcId="{A5F43433-7299-4C6A-9825-62FA98526709}" destId="{EED94E2B-821D-403E-8F17-45E92B2A477E}" srcOrd="1" destOrd="0" parTransId="{BE80FC84-E379-496F-92A9-0B92534B42AB}" sibTransId="{2326BB17-1DDF-45F5-A309-E516C954799C}"/>
    <dgm:cxn modelId="{F2514D4E-3AA7-4FBA-9C0C-1BB6825BE292}" type="presOf" srcId="{16B71237-29F1-48C0-BE98-B2AEF94E00D1}" destId="{F083A510-D534-439D-8DD5-54FC03E64226}" srcOrd="1" destOrd="0" presId="urn:microsoft.com/office/officeart/2005/8/layout/radial1"/>
    <dgm:cxn modelId="{78AB6E28-3A85-44C9-913B-2D030D6300B3}" type="presOf" srcId="{98AB0F89-A44C-461A-8B87-4E906CDC63B9}" destId="{B6B90E1A-4D2A-4034-83E6-E393A6CD76A5}" srcOrd="1" destOrd="0" presId="urn:microsoft.com/office/officeart/2005/8/layout/radial1"/>
    <dgm:cxn modelId="{15EDD7CF-78AC-4B9F-9011-4F6EF7F7D202}" srcId="{7DDFCA8B-D48E-4A6E-959E-CFEF53663303}" destId="{A5F43433-7299-4C6A-9825-62FA98526709}" srcOrd="0" destOrd="0" parTransId="{0D323197-E913-4101-82AE-311E91FD5B74}" sibTransId="{AE77287F-6A95-4D91-A1AD-1C56AE375CF2}"/>
    <dgm:cxn modelId="{D6E62AA8-D495-4778-B996-C2DF267CC938}" type="presOf" srcId="{013A09DC-901A-4330-AA7F-0B34F6B6BA74}" destId="{F205CE40-C5C5-4348-869C-4BF84ED00B24}" srcOrd="0" destOrd="0" presId="urn:microsoft.com/office/officeart/2005/8/layout/radial1"/>
    <dgm:cxn modelId="{CE08DDF7-0DFF-427A-8D95-757C180CBF8A}" type="presParOf" srcId="{A51CE6CE-4853-4D7B-8730-162804F80079}" destId="{B9B5A22A-A55B-40A0-A0EF-FD64EC12D123}" srcOrd="0" destOrd="0" presId="urn:microsoft.com/office/officeart/2005/8/layout/radial1"/>
    <dgm:cxn modelId="{626ECA8F-8A9E-43BE-BE27-DDA4F3B250B8}" type="presParOf" srcId="{A51CE6CE-4853-4D7B-8730-162804F80079}" destId="{FFA1CEED-DD01-456C-BC59-E0BB50021BCF}" srcOrd="1" destOrd="0" presId="urn:microsoft.com/office/officeart/2005/8/layout/radial1"/>
    <dgm:cxn modelId="{F5093EEF-8A6D-443B-95FC-00C3092B5C18}" type="presParOf" srcId="{FFA1CEED-DD01-456C-BC59-E0BB50021BCF}" destId="{B6B90E1A-4D2A-4034-83E6-E393A6CD76A5}" srcOrd="0" destOrd="0" presId="urn:microsoft.com/office/officeart/2005/8/layout/radial1"/>
    <dgm:cxn modelId="{5B5D893F-46C0-4BAB-8283-7FAE8DF80802}" type="presParOf" srcId="{A51CE6CE-4853-4D7B-8730-162804F80079}" destId="{CAD5BC13-E5BF-43BA-BB19-00B2253B1BDE}" srcOrd="2" destOrd="0" presId="urn:microsoft.com/office/officeart/2005/8/layout/radial1"/>
    <dgm:cxn modelId="{C463D289-0EC6-4583-8C59-C2DE1FF749EC}" type="presParOf" srcId="{A51CE6CE-4853-4D7B-8730-162804F80079}" destId="{2CC32B5F-C570-4CBA-BA6A-81205CF9D9A4}" srcOrd="3" destOrd="0" presId="urn:microsoft.com/office/officeart/2005/8/layout/radial1"/>
    <dgm:cxn modelId="{CC93B24F-14A0-4098-85CA-8EC6199C034D}" type="presParOf" srcId="{2CC32B5F-C570-4CBA-BA6A-81205CF9D9A4}" destId="{BC34A908-FA06-4903-ABF9-F8EC18EA5A88}" srcOrd="0" destOrd="0" presId="urn:microsoft.com/office/officeart/2005/8/layout/radial1"/>
    <dgm:cxn modelId="{C868A1CE-346A-4C5C-AFCA-16B2B8CC9AEB}" type="presParOf" srcId="{A51CE6CE-4853-4D7B-8730-162804F80079}" destId="{C7C6559A-09C9-44BF-A1EE-6FA0E15747F4}" srcOrd="4" destOrd="0" presId="urn:microsoft.com/office/officeart/2005/8/layout/radial1"/>
    <dgm:cxn modelId="{710B2BD1-9150-4D4B-A002-BD2B9128EC27}" type="presParOf" srcId="{A51CE6CE-4853-4D7B-8730-162804F80079}" destId="{F205CE40-C5C5-4348-869C-4BF84ED00B24}" srcOrd="5" destOrd="0" presId="urn:microsoft.com/office/officeart/2005/8/layout/radial1"/>
    <dgm:cxn modelId="{DCD85917-6DE1-4419-B537-F5CF34366011}" type="presParOf" srcId="{F205CE40-C5C5-4348-869C-4BF84ED00B24}" destId="{4F7CC013-D2B9-49AC-A853-09F8E86FE419}" srcOrd="0" destOrd="0" presId="urn:microsoft.com/office/officeart/2005/8/layout/radial1"/>
    <dgm:cxn modelId="{11A9D46E-EDFD-41F3-8CD2-54CD5970A285}" type="presParOf" srcId="{A51CE6CE-4853-4D7B-8730-162804F80079}" destId="{079F7D21-EE15-4D4C-9709-3D14C3851A04}" srcOrd="6" destOrd="0" presId="urn:microsoft.com/office/officeart/2005/8/layout/radial1"/>
    <dgm:cxn modelId="{5468007B-FE76-4632-BEC0-28846A1A52DC}" type="presParOf" srcId="{A51CE6CE-4853-4D7B-8730-162804F80079}" destId="{C84BD739-C60D-4000-991E-22CA6301EF1A}" srcOrd="7" destOrd="0" presId="urn:microsoft.com/office/officeart/2005/8/layout/radial1"/>
    <dgm:cxn modelId="{A851D62C-AE20-48F6-8069-F5912DD91785}" type="presParOf" srcId="{C84BD739-C60D-4000-991E-22CA6301EF1A}" destId="{0ED1B5ED-59CB-48E9-9420-A307482CEDCB}" srcOrd="0" destOrd="0" presId="urn:microsoft.com/office/officeart/2005/8/layout/radial1"/>
    <dgm:cxn modelId="{9466FAB1-9F02-465F-8CB7-967F6E2F7C20}" type="presParOf" srcId="{A51CE6CE-4853-4D7B-8730-162804F80079}" destId="{2DD5DA94-0E49-4FEC-B5A4-7D92CEBDE522}" srcOrd="8" destOrd="0" presId="urn:microsoft.com/office/officeart/2005/8/layout/radial1"/>
    <dgm:cxn modelId="{663E4BC3-3EC3-4D05-A3BE-629531EC558F}" type="presParOf" srcId="{A51CE6CE-4853-4D7B-8730-162804F80079}" destId="{8831C970-0402-41F6-86FF-68B6D8E35444}" srcOrd="9" destOrd="0" presId="urn:microsoft.com/office/officeart/2005/8/layout/radial1"/>
    <dgm:cxn modelId="{0AA7A2F3-8AE9-41A9-B1D8-6DBAA70E3CD8}" type="presParOf" srcId="{8831C970-0402-41F6-86FF-68B6D8E35444}" destId="{F083A510-D534-439D-8DD5-54FC03E64226}" srcOrd="0" destOrd="0" presId="urn:microsoft.com/office/officeart/2005/8/layout/radial1"/>
    <dgm:cxn modelId="{AF731105-6B99-4F6D-8082-4080853A5070}" type="presParOf" srcId="{A51CE6CE-4853-4D7B-8730-162804F80079}" destId="{9544A8E1-643A-4E7A-8117-1901882ADB01}" srcOrd="10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DFDEDC-242A-4FAF-9CD6-6664C18D0C9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055EE86-67BB-435B-A11F-0CCCEF92868E}">
      <dgm:prSet phldrT="[文本]" custT="1"/>
      <dgm:spPr>
        <a:solidFill>
          <a:schemeClr val="tx2"/>
        </a:solidFill>
      </dgm:spPr>
      <dgm:t>
        <a:bodyPr/>
        <a:lstStyle/>
        <a:p>
          <a:r>
            <a:rPr lang="en-US" altLang="zh-CN" sz="2000" dirty="0" smtClean="0">
              <a:latin typeface="+mn-ea"/>
              <a:ea typeface="+mn-ea"/>
            </a:rPr>
            <a:t>1</a:t>
          </a:r>
          <a:endParaRPr lang="zh-CN" altLang="en-US" sz="2000" dirty="0">
            <a:latin typeface="+mn-ea"/>
            <a:ea typeface="+mn-ea"/>
          </a:endParaRPr>
        </a:p>
      </dgm:t>
    </dgm:pt>
    <dgm:pt modelId="{A9281FF1-2F01-4ABD-99C5-1B199726D8CB}" type="parTrans" cxnId="{A2434020-A338-454D-87CF-FF2849C5C575}">
      <dgm:prSet/>
      <dgm:spPr/>
      <dgm:t>
        <a:bodyPr/>
        <a:lstStyle/>
        <a:p>
          <a:endParaRPr lang="zh-CN" altLang="en-US"/>
        </a:p>
      </dgm:t>
    </dgm:pt>
    <dgm:pt modelId="{9FD01BC3-2E49-48FE-9252-207E9C3CB78C}" type="sibTrans" cxnId="{A2434020-A338-454D-87CF-FF2849C5C575}">
      <dgm:prSet/>
      <dgm:spPr/>
      <dgm:t>
        <a:bodyPr/>
        <a:lstStyle/>
        <a:p>
          <a:endParaRPr lang="zh-CN" altLang="en-US"/>
        </a:p>
      </dgm:t>
    </dgm:pt>
    <dgm:pt modelId="{A0FC1172-C30A-4674-B964-B174B4B8734E}">
      <dgm:prSet phldrT="[文本]" custT="1"/>
      <dgm:spPr/>
      <dgm:t>
        <a:bodyPr/>
        <a:lstStyle/>
        <a:p>
          <a:r>
            <a:rPr lang="zh-CN" altLang="en-US" sz="2000" dirty="0" smtClean="0"/>
            <a:t>期权最后交易日</a:t>
          </a:r>
          <a:endParaRPr lang="en-US" altLang="zh-CN" sz="2000" dirty="0" smtClean="0"/>
        </a:p>
        <a:p>
          <a:r>
            <a:rPr lang="zh-CN" altLang="en-US" sz="2000" dirty="0" smtClean="0"/>
            <a:t>（到期日）</a:t>
          </a:r>
          <a:endParaRPr lang="zh-CN" altLang="en-US" sz="2000" dirty="0"/>
        </a:p>
      </dgm:t>
    </dgm:pt>
    <dgm:pt modelId="{080928EA-A385-4EF3-A157-F618F268FD6E}" type="parTrans" cxnId="{2AD50DCD-0A24-484A-A3B8-FB1464D6A682}">
      <dgm:prSet/>
      <dgm:spPr/>
      <dgm:t>
        <a:bodyPr/>
        <a:lstStyle/>
        <a:p>
          <a:endParaRPr lang="zh-CN" altLang="en-US"/>
        </a:p>
      </dgm:t>
    </dgm:pt>
    <dgm:pt modelId="{C46A7D7C-C104-466A-836A-26F69D2FD772}" type="sibTrans" cxnId="{2AD50DCD-0A24-484A-A3B8-FB1464D6A682}">
      <dgm:prSet/>
      <dgm:spPr/>
      <dgm:t>
        <a:bodyPr/>
        <a:lstStyle/>
        <a:p>
          <a:endParaRPr lang="zh-CN" altLang="en-US"/>
        </a:p>
      </dgm:t>
    </dgm:pt>
    <dgm:pt modelId="{14B366CD-4AB3-4281-A6D9-0C079DDD77A5}">
      <dgm:prSet phldrT="[文本]" custT="1"/>
      <dgm:spPr>
        <a:solidFill>
          <a:schemeClr val="tx2"/>
        </a:solidFill>
      </dgm:spPr>
      <dgm:t>
        <a:bodyPr/>
        <a:lstStyle/>
        <a:p>
          <a:r>
            <a:rPr lang="en-US" altLang="zh-CN" sz="2000" dirty="0" smtClean="0">
              <a:latin typeface="+mn-ea"/>
              <a:ea typeface="+mn-ea"/>
            </a:rPr>
            <a:t>2</a:t>
          </a:r>
          <a:endParaRPr lang="zh-CN" altLang="en-US" sz="2000" dirty="0">
            <a:latin typeface="+mn-ea"/>
            <a:ea typeface="+mn-ea"/>
          </a:endParaRPr>
        </a:p>
      </dgm:t>
    </dgm:pt>
    <dgm:pt modelId="{9F77A22F-A083-4DB8-AEBC-5DC18B0A0945}" type="parTrans" cxnId="{45A6A8A8-F48B-49CC-842D-B869DEFC65BF}">
      <dgm:prSet/>
      <dgm:spPr/>
      <dgm:t>
        <a:bodyPr/>
        <a:lstStyle/>
        <a:p>
          <a:endParaRPr lang="zh-CN" altLang="en-US"/>
        </a:p>
      </dgm:t>
    </dgm:pt>
    <dgm:pt modelId="{9675CB76-9FE7-4F16-B58A-62121883DD59}" type="sibTrans" cxnId="{45A6A8A8-F48B-49CC-842D-B869DEFC65BF}">
      <dgm:prSet/>
      <dgm:spPr/>
      <dgm:t>
        <a:bodyPr/>
        <a:lstStyle/>
        <a:p>
          <a:endParaRPr lang="zh-CN" altLang="en-US"/>
        </a:p>
      </dgm:t>
    </dgm:pt>
    <dgm:pt modelId="{E53AF898-2524-4585-BC98-F0309458558F}">
      <dgm:prSet phldrT="[文本]" custT="1"/>
      <dgm:spPr/>
      <dgm:t>
        <a:bodyPr/>
        <a:lstStyle/>
        <a:p>
          <a:r>
            <a:rPr lang="zh-CN" altLang="en-US" sz="2000" dirty="0" smtClean="0"/>
            <a:t>期货</a:t>
          </a:r>
          <a:endParaRPr lang="en-US" altLang="zh-CN" sz="2000" dirty="0" smtClean="0"/>
        </a:p>
        <a:p>
          <a:r>
            <a:rPr lang="zh-CN" altLang="en-US" sz="2000" dirty="0" smtClean="0"/>
            <a:t>最后交易日</a:t>
          </a:r>
          <a:endParaRPr lang="zh-CN" altLang="en-US" sz="2000" dirty="0"/>
        </a:p>
      </dgm:t>
    </dgm:pt>
    <dgm:pt modelId="{F0EE8197-6D8F-429A-82C6-AAEC73D0EBB9}" type="parTrans" cxnId="{3E4EA210-A101-475B-9504-123AF4B6A7B5}">
      <dgm:prSet/>
      <dgm:spPr/>
      <dgm:t>
        <a:bodyPr/>
        <a:lstStyle/>
        <a:p>
          <a:endParaRPr lang="zh-CN" altLang="en-US"/>
        </a:p>
      </dgm:t>
    </dgm:pt>
    <dgm:pt modelId="{A78D934B-84D4-44D7-B0CA-326E7311A1AF}" type="sibTrans" cxnId="{3E4EA210-A101-475B-9504-123AF4B6A7B5}">
      <dgm:prSet/>
      <dgm:spPr/>
      <dgm:t>
        <a:bodyPr/>
        <a:lstStyle/>
        <a:p>
          <a:endParaRPr lang="zh-CN" altLang="en-US"/>
        </a:p>
      </dgm:t>
    </dgm:pt>
    <dgm:pt modelId="{CDE019B8-F0DD-49D3-AB41-E1B68850A006}">
      <dgm:prSet phldrT="[文本]" custT="1"/>
      <dgm:spPr>
        <a:solidFill>
          <a:schemeClr val="tx2"/>
        </a:solidFill>
      </dgm:spPr>
      <dgm:t>
        <a:bodyPr/>
        <a:lstStyle/>
        <a:p>
          <a:r>
            <a:rPr lang="en-US" altLang="zh-CN" sz="2000" dirty="0" smtClean="0">
              <a:latin typeface="+mn-ea"/>
              <a:ea typeface="+mn-ea"/>
            </a:rPr>
            <a:t>3</a:t>
          </a:r>
          <a:endParaRPr lang="zh-CN" altLang="en-US" sz="2000" dirty="0">
            <a:latin typeface="+mn-ea"/>
            <a:ea typeface="+mn-ea"/>
          </a:endParaRPr>
        </a:p>
      </dgm:t>
    </dgm:pt>
    <dgm:pt modelId="{535B22C3-60EF-49D0-8341-812496D5A62C}" type="parTrans" cxnId="{FC4D95FF-87F4-40A4-88ED-12456CDC7BEC}">
      <dgm:prSet/>
      <dgm:spPr/>
      <dgm:t>
        <a:bodyPr/>
        <a:lstStyle/>
        <a:p>
          <a:endParaRPr lang="zh-CN" altLang="en-US"/>
        </a:p>
      </dgm:t>
    </dgm:pt>
    <dgm:pt modelId="{291A0BD5-827E-48B7-98BE-30924AAEB693}" type="sibTrans" cxnId="{FC4D95FF-87F4-40A4-88ED-12456CDC7BEC}">
      <dgm:prSet/>
      <dgm:spPr/>
      <dgm:t>
        <a:bodyPr/>
        <a:lstStyle/>
        <a:p>
          <a:endParaRPr lang="zh-CN" altLang="en-US"/>
        </a:p>
      </dgm:t>
    </dgm:pt>
    <dgm:pt modelId="{FDE3173A-6CAA-43CB-8AE7-741A1C62414C}">
      <dgm:prSet phldrT="[文本]" custT="1"/>
      <dgm:spPr/>
      <dgm:t>
        <a:bodyPr/>
        <a:lstStyle/>
        <a:p>
          <a:r>
            <a:rPr lang="zh-CN" altLang="en-US" sz="2000" dirty="0" smtClean="0"/>
            <a:t>期货交割日</a:t>
          </a:r>
          <a:endParaRPr lang="zh-CN" altLang="en-US" sz="2000" dirty="0"/>
        </a:p>
      </dgm:t>
    </dgm:pt>
    <dgm:pt modelId="{400EDAC8-DB3D-4DF0-A8D6-D52960A1EEF0}" type="parTrans" cxnId="{75BF85EA-01C5-4C79-9674-87E30AF67D6D}">
      <dgm:prSet/>
      <dgm:spPr/>
      <dgm:t>
        <a:bodyPr/>
        <a:lstStyle/>
        <a:p>
          <a:endParaRPr lang="zh-CN" altLang="en-US"/>
        </a:p>
      </dgm:t>
    </dgm:pt>
    <dgm:pt modelId="{763AA1FB-52FE-487D-9026-58DE12C5ECE7}" type="sibTrans" cxnId="{75BF85EA-01C5-4C79-9674-87E30AF67D6D}">
      <dgm:prSet/>
      <dgm:spPr/>
      <dgm:t>
        <a:bodyPr/>
        <a:lstStyle/>
        <a:p>
          <a:endParaRPr lang="zh-CN" altLang="en-US"/>
        </a:p>
      </dgm:t>
    </dgm:pt>
    <dgm:pt modelId="{B869E288-913A-410F-A11A-3DEAAE1E00EE}" type="pres">
      <dgm:prSet presAssocID="{DFDFDEDC-242A-4FAF-9CD6-6664C18D0C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A062D56-3AD0-4743-80EE-0BE9B444B9E3}" type="pres">
      <dgm:prSet presAssocID="{A055EE86-67BB-435B-A11F-0CCCEF92868E}" presName="compNode" presStyleCnt="0"/>
      <dgm:spPr/>
    </dgm:pt>
    <dgm:pt modelId="{571DF7F9-34A3-47FB-A23D-2109E86D75E4}" type="pres">
      <dgm:prSet presAssocID="{A055EE86-67BB-435B-A11F-0CCCEF92868E}" presName="noGeometry" presStyleCnt="0"/>
      <dgm:spPr/>
    </dgm:pt>
    <dgm:pt modelId="{CBC24EDC-BF54-4F90-8AA4-D02EB4407588}" type="pres">
      <dgm:prSet presAssocID="{A055EE86-67BB-435B-A11F-0CCCEF92868E}" presName="childTextVisible" presStyleLbl="bgAccFollowNode1" presStyleIdx="0" presStyleCnt="3" custScaleX="27469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F0989C-D52B-4F9C-9EA1-D88359EAB495}" type="pres">
      <dgm:prSet presAssocID="{A055EE86-67BB-435B-A11F-0CCCEF92868E}" presName="childTextHidden" presStyleLbl="bgAccFollowNode1" presStyleIdx="0" presStyleCnt="3"/>
      <dgm:spPr/>
      <dgm:t>
        <a:bodyPr/>
        <a:lstStyle/>
        <a:p>
          <a:endParaRPr lang="zh-CN" altLang="en-US"/>
        </a:p>
      </dgm:t>
    </dgm:pt>
    <dgm:pt modelId="{0D54E868-4CAF-448D-9AF0-7E5D63C87646}" type="pres">
      <dgm:prSet presAssocID="{A055EE86-67BB-435B-A11F-0CCCEF92868E}" presName="parentText" presStyleLbl="node1" presStyleIdx="0" presStyleCnt="3" custLinFactNeighborX="-2485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B6263A-093F-4B35-80C5-7127045852F0}" type="pres">
      <dgm:prSet presAssocID="{A055EE86-67BB-435B-A11F-0CCCEF92868E}" presName="aSpace" presStyleCnt="0"/>
      <dgm:spPr/>
    </dgm:pt>
    <dgm:pt modelId="{F9FB0B21-5F40-4BFC-AD64-1BEF9CC088F5}" type="pres">
      <dgm:prSet presAssocID="{14B366CD-4AB3-4281-A6D9-0C079DDD77A5}" presName="compNode" presStyleCnt="0"/>
      <dgm:spPr/>
    </dgm:pt>
    <dgm:pt modelId="{7991D296-C0EC-496F-911D-F4935169EABF}" type="pres">
      <dgm:prSet presAssocID="{14B366CD-4AB3-4281-A6D9-0C079DDD77A5}" presName="noGeometry" presStyleCnt="0"/>
      <dgm:spPr/>
    </dgm:pt>
    <dgm:pt modelId="{9B2C0AAA-1DEE-40D5-926D-3B889F5F54BA}" type="pres">
      <dgm:prSet presAssocID="{14B366CD-4AB3-4281-A6D9-0C079DDD77A5}" presName="childTextVisible" presStyleLbl="bgAccFollowNode1" presStyleIdx="1" presStyleCnt="3" custScaleX="19472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AAC38C-038B-4083-8A02-8E91AF57E0C0}" type="pres">
      <dgm:prSet presAssocID="{14B366CD-4AB3-4281-A6D9-0C079DDD77A5}" presName="childTextHidden" presStyleLbl="bgAccFollowNode1" presStyleIdx="1" presStyleCnt="3"/>
      <dgm:spPr/>
      <dgm:t>
        <a:bodyPr/>
        <a:lstStyle/>
        <a:p>
          <a:endParaRPr lang="zh-CN" altLang="en-US"/>
        </a:p>
      </dgm:t>
    </dgm:pt>
    <dgm:pt modelId="{BD140398-B4CE-41D7-A36C-F804EF4F83B1}" type="pres">
      <dgm:prSet presAssocID="{14B366CD-4AB3-4281-A6D9-0C079DDD77A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27746C-67CD-45F8-B7DC-BD0357FA46E8}" type="pres">
      <dgm:prSet presAssocID="{14B366CD-4AB3-4281-A6D9-0C079DDD77A5}" presName="aSpace" presStyleCnt="0"/>
      <dgm:spPr/>
    </dgm:pt>
    <dgm:pt modelId="{1A189E44-5904-4218-82F6-093A4900D8F9}" type="pres">
      <dgm:prSet presAssocID="{CDE019B8-F0DD-49D3-AB41-E1B68850A006}" presName="compNode" presStyleCnt="0"/>
      <dgm:spPr/>
    </dgm:pt>
    <dgm:pt modelId="{8C060283-3EE6-40A4-890D-A084FFC3878B}" type="pres">
      <dgm:prSet presAssocID="{CDE019B8-F0DD-49D3-AB41-E1B68850A006}" presName="noGeometry" presStyleCnt="0"/>
      <dgm:spPr/>
    </dgm:pt>
    <dgm:pt modelId="{D13DD849-A4FA-4109-AE3F-4E18E4103A3B}" type="pres">
      <dgm:prSet presAssocID="{CDE019B8-F0DD-49D3-AB41-E1B68850A006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D207B4-0D54-4EA4-91C4-2041D9C6E67B}" type="pres">
      <dgm:prSet presAssocID="{CDE019B8-F0DD-49D3-AB41-E1B68850A006}" presName="childTextHidden" presStyleLbl="bgAccFollowNode1" presStyleIdx="2" presStyleCnt="3"/>
      <dgm:spPr/>
      <dgm:t>
        <a:bodyPr/>
        <a:lstStyle/>
        <a:p>
          <a:endParaRPr lang="zh-CN" altLang="en-US"/>
        </a:p>
      </dgm:t>
    </dgm:pt>
    <dgm:pt modelId="{7C8D9154-FB6D-4B33-AF88-DF1CB861E3BD}" type="pres">
      <dgm:prSet presAssocID="{CDE019B8-F0DD-49D3-AB41-E1B68850A00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2434020-A338-454D-87CF-FF2849C5C575}" srcId="{DFDFDEDC-242A-4FAF-9CD6-6664C18D0C9A}" destId="{A055EE86-67BB-435B-A11F-0CCCEF92868E}" srcOrd="0" destOrd="0" parTransId="{A9281FF1-2F01-4ABD-99C5-1B199726D8CB}" sibTransId="{9FD01BC3-2E49-48FE-9252-207E9C3CB78C}"/>
    <dgm:cxn modelId="{3000F354-9140-4BAD-9F72-37E2DB740EAE}" type="presOf" srcId="{A055EE86-67BB-435B-A11F-0CCCEF92868E}" destId="{0D54E868-4CAF-448D-9AF0-7E5D63C87646}" srcOrd="0" destOrd="0" presId="urn:microsoft.com/office/officeart/2005/8/layout/hProcess6"/>
    <dgm:cxn modelId="{2AD50DCD-0A24-484A-A3B8-FB1464D6A682}" srcId="{A055EE86-67BB-435B-A11F-0CCCEF92868E}" destId="{A0FC1172-C30A-4674-B964-B174B4B8734E}" srcOrd="0" destOrd="0" parTransId="{080928EA-A385-4EF3-A157-F618F268FD6E}" sibTransId="{C46A7D7C-C104-466A-836A-26F69D2FD772}"/>
    <dgm:cxn modelId="{C1D6A474-61E2-40CF-A2E6-347873370DAF}" type="presOf" srcId="{FDE3173A-6CAA-43CB-8AE7-741A1C62414C}" destId="{D13DD849-A4FA-4109-AE3F-4E18E4103A3B}" srcOrd="0" destOrd="0" presId="urn:microsoft.com/office/officeart/2005/8/layout/hProcess6"/>
    <dgm:cxn modelId="{B2DCC5D4-EE87-46EE-A97C-2D4FE151F9DD}" type="presOf" srcId="{A0FC1172-C30A-4674-B964-B174B4B8734E}" destId="{17F0989C-D52B-4F9C-9EA1-D88359EAB495}" srcOrd="1" destOrd="0" presId="urn:microsoft.com/office/officeart/2005/8/layout/hProcess6"/>
    <dgm:cxn modelId="{B2E055ED-992B-43A9-BAB2-A0DD4A778C93}" type="presOf" srcId="{CDE019B8-F0DD-49D3-AB41-E1B68850A006}" destId="{7C8D9154-FB6D-4B33-AF88-DF1CB861E3BD}" srcOrd="0" destOrd="0" presId="urn:microsoft.com/office/officeart/2005/8/layout/hProcess6"/>
    <dgm:cxn modelId="{3E4EA210-A101-475B-9504-123AF4B6A7B5}" srcId="{14B366CD-4AB3-4281-A6D9-0C079DDD77A5}" destId="{E53AF898-2524-4585-BC98-F0309458558F}" srcOrd="0" destOrd="0" parTransId="{F0EE8197-6D8F-429A-82C6-AAEC73D0EBB9}" sibTransId="{A78D934B-84D4-44D7-B0CA-326E7311A1AF}"/>
    <dgm:cxn modelId="{A3906713-1D86-4913-85BD-7E48F3345344}" type="presOf" srcId="{14B366CD-4AB3-4281-A6D9-0C079DDD77A5}" destId="{BD140398-B4CE-41D7-A36C-F804EF4F83B1}" srcOrd="0" destOrd="0" presId="urn:microsoft.com/office/officeart/2005/8/layout/hProcess6"/>
    <dgm:cxn modelId="{DCD0FEB6-732C-4926-9FA3-1DD1C954C355}" type="presOf" srcId="{E53AF898-2524-4585-BC98-F0309458558F}" destId="{77AAC38C-038B-4083-8A02-8E91AF57E0C0}" srcOrd="1" destOrd="0" presId="urn:microsoft.com/office/officeart/2005/8/layout/hProcess6"/>
    <dgm:cxn modelId="{561F75F2-695A-4DE7-B5B2-09A7B40311D8}" type="presOf" srcId="{DFDFDEDC-242A-4FAF-9CD6-6664C18D0C9A}" destId="{B869E288-913A-410F-A11A-3DEAAE1E00EE}" srcOrd="0" destOrd="0" presId="urn:microsoft.com/office/officeart/2005/8/layout/hProcess6"/>
    <dgm:cxn modelId="{75BF85EA-01C5-4C79-9674-87E30AF67D6D}" srcId="{CDE019B8-F0DD-49D3-AB41-E1B68850A006}" destId="{FDE3173A-6CAA-43CB-8AE7-741A1C62414C}" srcOrd="0" destOrd="0" parTransId="{400EDAC8-DB3D-4DF0-A8D6-D52960A1EEF0}" sibTransId="{763AA1FB-52FE-487D-9026-58DE12C5ECE7}"/>
    <dgm:cxn modelId="{FC4D95FF-87F4-40A4-88ED-12456CDC7BEC}" srcId="{DFDFDEDC-242A-4FAF-9CD6-6664C18D0C9A}" destId="{CDE019B8-F0DD-49D3-AB41-E1B68850A006}" srcOrd="2" destOrd="0" parTransId="{535B22C3-60EF-49D0-8341-812496D5A62C}" sibTransId="{291A0BD5-827E-48B7-98BE-30924AAEB693}"/>
    <dgm:cxn modelId="{E52FDBB3-2CDF-4DD9-9DBF-21DA2388872B}" type="presOf" srcId="{E53AF898-2524-4585-BC98-F0309458558F}" destId="{9B2C0AAA-1DEE-40D5-926D-3B889F5F54BA}" srcOrd="0" destOrd="0" presId="urn:microsoft.com/office/officeart/2005/8/layout/hProcess6"/>
    <dgm:cxn modelId="{D95BA030-5B8E-4F3C-B775-0D4F16F8E3D9}" type="presOf" srcId="{A0FC1172-C30A-4674-B964-B174B4B8734E}" destId="{CBC24EDC-BF54-4F90-8AA4-D02EB4407588}" srcOrd="0" destOrd="0" presId="urn:microsoft.com/office/officeart/2005/8/layout/hProcess6"/>
    <dgm:cxn modelId="{030EA534-F82E-4F7E-973E-878E175EF8AE}" type="presOf" srcId="{FDE3173A-6CAA-43CB-8AE7-741A1C62414C}" destId="{B5D207B4-0D54-4EA4-91C4-2041D9C6E67B}" srcOrd="1" destOrd="0" presId="urn:microsoft.com/office/officeart/2005/8/layout/hProcess6"/>
    <dgm:cxn modelId="{45A6A8A8-F48B-49CC-842D-B869DEFC65BF}" srcId="{DFDFDEDC-242A-4FAF-9CD6-6664C18D0C9A}" destId="{14B366CD-4AB3-4281-A6D9-0C079DDD77A5}" srcOrd="1" destOrd="0" parTransId="{9F77A22F-A083-4DB8-AEBC-5DC18B0A0945}" sibTransId="{9675CB76-9FE7-4F16-B58A-62121883DD59}"/>
    <dgm:cxn modelId="{CD7133B3-6303-481C-8EBA-E8450FC8A71A}" type="presParOf" srcId="{B869E288-913A-410F-A11A-3DEAAE1E00EE}" destId="{2A062D56-3AD0-4743-80EE-0BE9B444B9E3}" srcOrd="0" destOrd="0" presId="urn:microsoft.com/office/officeart/2005/8/layout/hProcess6"/>
    <dgm:cxn modelId="{A3DB871A-9A47-4A33-BF5A-A81340EA9A5B}" type="presParOf" srcId="{2A062D56-3AD0-4743-80EE-0BE9B444B9E3}" destId="{571DF7F9-34A3-47FB-A23D-2109E86D75E4}" srcOrd="0" destOrd="0" presId="urn:microsoft.com/office/officeart/2005/8/layout/hProcess6"/>
    <dgm:cxn modelId="{3D9EB4AC-138A-4E06-ACE4-C76CD4A08C6A}" type="presParOf" srcId="{2A062D56-3AD0-4743-80EE-0BE9B444B9E3}" destId="{CBC24EDC-BF54-4F90-8AA4-D02EB4407588}" srcOrd="1" destOrd="0" presId="urn:microsoft.com/office/officeart/2005/8/layout/hProcess6"/>
    <dgm:cxn modelId="{5A056848-137C-4C44-934C-A018DDB603DF}" type="presParOf" srcId="{2A062D56-3AD0-4743-80EE-0BE9B444B9E3}" destId="{17F0989C-D52B-4F9C-9EA1-D88359EAB495}" srcOrd="2" destOrd="0" presId="urn:microsoft.com/office/officeart/2005/8/layout/hProcess6"/>
    <dgm:cxn modelId="{148CC0D5-7832-4785-A882-7BF8D93EFF8C}" type="presParOf" srcId="{2A062D56-3AD0-4743-80EE-0BE9B444B9E3}" destId="{0D54E868-4CAF-448D-9AF0-7E5D63C87646}" srcOrd="3" destOrd="0" presId="urn:microsoft.com/office/officeart/2005/8/layout/hProcess6"/>
    <dgm:cxn modelId="{4CCC46E0-567F-4181-8E6D-A19AB44709BB}" type="presParOf" srcId="{B869E288-913A-410F-A11A-3DEAAE1E00EE}" destId="{08B6263A-093F-4B35-80C5-7127045852F0}" srcOrd="1" destOrd="0" presId="urn:microsoft.com/office/officeart/2005/8/layout/hProcess6"/>
    <dgm:cxn modelId="{363F8B8C-385A-4879-9BBA-49EBECB5C7C2}" type="presParOf" srcId="{B869E288-913A-410F-A11A-3DEAAE1E00EE}" destId="{F9FB0B21-5F40-4BFC-AD64-1BEF9CC088F5}" srcOrd="2" destOrd="0" presId="urn:microsoft.com/office/officeart/2005/8/layout/hProcess6"/>
    <dgm:cxn modelId="{1D145989-A6E1-4287-B751-0B5F38FCE7DE}" type="presParOf" srcId="{F9FB0B21-5F40-4BFC-AD64-1BEF9CC088F5}" destId="{7991D296-C0EC-496F-911D-F4935169EABF}" srcOrd="0" destOrd="0" presId="urn:microsoft.com/office/officeart/2005/8/layout/hProcess6"/>
    <dgm:cxn modelId="{1636AED8-E2DD-4568-9D2D-DBFE08EA1A41}" type="presParOf" srcId="{F9FB0B21-5F40-4BFC-AD64-1BEF9CC088F5}" destId="{9B2C0AAA-1DEE-40D5-926D-3B889F5F54BA}" srcOrd="1" destOrd="0" presId="urn:microsoft.com/office/officeart/2005/8/layout/hProcess6"/>
    <dgm:cxn modelId="{C69F6DD6-3371-4D27-A6D1-5C2D50DEA735}" type="presParOf" srcId="{F9FB0B21-5F40-4BFC-AD64-1BEF9CC088F5}" destId="{77AAC38C-038B-4083-8A02-8E91AF57E0C0}" srcOrd="2" destOrd="0" presId="urn:microsoft.com/office/officeart/2005/8/layout/hProcess6"/>
    <dgm:cxn modelId="{B315274A-626B-42B0-ABA4-B727BB6EDE72}" type="presParOf" srcId="{F9FB0B21-5F40-4BFC-AD64-1BEF9CC088F5}" destId="{BD140398-B4CE-41D7-A36C-F804EF4F83B1}" srcOrd="3" destOrd="0" presId="urn:microsoft.com/office/officeart/2005/8/layout/hProcess6"/>
    <dgm:cxn modelId="{968685DA-C073-4590-9841-E3ADAEFE85DB}" type="presParOf" srcId="{B869E288-913A-410F-A11A-3DEAAE1E00EE}" destId="{6E27746C-67CD-45F8-B7DC-BD0357FA46E8}" srcOrd="3" destOrd="0" presId="urn:microsoft.com/office/officeart/2005/8/layout/hProcess6"/>
    <dgm:cxn modelId="{2623E3B7-F610-40BD-A322-2DA4224343CD}" type="presParOf" srcId="{B869E288-913A-410F-A11A-3DEAAE1E00EE}" destId="{1A189E44-5904-4218-82F6-093A4900D8F9}" srcOrd="4" destOrd="0" presId="urn:microsoft.com/office/officeart/2005/8/layout/hProcess6"/>
    <dgm:cxn modelId="{6EC2D8E7-C642-4ABF-9CFE-6BFB04A9D54E}" type="presParOf" srcId="{1A189E44-5904-4218-82F6-093A4900D8F9}" destId="{8C060283-3EE6-40A4-890D-A084FFC3878B}" srcOrd="0" destOrd="0" presId="urn:microsoft.com/office/officeart/2005/8/layout/hProcess6"/>
    <dgm:cxn modelId="{58E401B6-AEBC-4CD9-881C-26E1D3CFD1C1}" type="presParOf" srcId="{1A189E44-5904-4218-82F6-093A4900D8F9}" destId="{D13DD849-A4FA-4109-AE3F-4E18E4103A3B}" srcOrd="1" destOrd="0" presId="urn:microsoft.com/office/officeart/2005/8/layout/hProcess6"/>
    <dgm:cxn modelId="{7B8888BC-6DB4-4E1C-8B81-B0AB42EC6719}" type="presParOf" srcId="{1A189E44-5904-4218-82F6-093A4900D8F9}" destId="{B5D207B4-0D54-4EA4-91C4-2041D9C6E67B}" srcOrd="2" destOrd="0" presId="urn:microsoft.com/office/officeart/2005/8/layout/hProcess6"/>
    <dgm:cxn modelId="{F31C3DA8-6441-47F5-A351-4665DD257F24}" type="presParOf" srcId="{1A189E44-5904-4218-82F6-093A4900D8F9}" destId="{7C8D9154-FB6D-4B33-AF88-DF1CB861E3BD}" srcOrd="3" destOrd="0" presId="urn:microsoft.com/office/officeart/2005/8/layout/hProcess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4CBCD-CFC0-4166-8299-ED322903C5E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C3B879B-6F7B-47CE-8150-1338B60AA521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期权买方</a:t>
          </a:r>
          <a:endParaRPr lang="zh-CN" altLang="en-US" sz="28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8EC17AE-2AB9-4D45-80E9-629A630FF721}" type="parTrans" cxnId="{EC8C76AF-7AFC-4628-8052-E2A75FFDE194}">
      <dgm:prSet/>
      <dgm:spPr/>
      <dgm:t>
        <a:bodyPr/>
        <a:lstStyle/>
        <a:p>
          <a:endParaRPr lang="zh-CN" altLang="en-US"/>
        </a:p>
      </dgm:t>
    </dgm:pt>
    <dgm:pt modelId="{821DE4C1-1D63-4CF3-9D50-3BFADFBE2D59}" type="sibTrans" cxnId="{EC8C76AF-7AFC-4628-8052-E2A75FFDE194}">
      <dgm:prSet/>
      <dgm:spPr/>
      <dgm:t>
        <a:bodyPr/>
        <a:lstStyle/>
        <a:p>
          <a:endParaRPr lang="zh-CN" altLang="en-US"/>
        </a:p>
      </dgm:t>
    </dgm:pt>
    <dgm:pt modelId="{E5811AE1-5414-41AB-9E3C-D3CD91FC3986}">
      <dgm:prSet phldrT="[文本]" custT="1"/>
      <dgm:spPr/>
      <dgm:t>
        <a:bodyPr/>
        <a:lstStyle/>
        <a:p>
          <a:r>
            <a: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行权</a:t>
          </a:r>
          <a:endParaRPr lang="zh-CN" altLang="en-US" sz="28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DC8087-BC65-4FC3-A04A-83FB885972AA}" type="parTrans" cxnId="{DAD55CAF-4C8B-48C4-A73A-E8FE9397345E}">
      <dgm:prSet/>
      <dgm:spPr/>
      <dgm:t>
        <a:bodyPr/>
        <a:lstStyle/>
        <a:p>
          <a:endParaRPr lang="zh-CN" altLang="en-US"/>
        </a:p>
      </dgm:t>
    </dgm:pt>
    <dgm:pt modelId="{A707A44F-BA34-4E92-A917-DA67A67C3575}" type="sibTrans" cxnId="{DAD55CAF-4C8B-48C4-A73A-E8FE9397345E}">
      <dgm:prSet/>
      <dgm:spPr/>
      <dgm:t>
        <a:bodyPr/>
        <a:lstStyle/>
        <a:p>
          <a:endParaRPr lang="zh-CN" altLang="en-US"/>
        </a:p>
      </dgm:t>
    </dgm:pt>
    <dgm:pt modelId="{B3C82243-73C5-4572-ABF2-54DF96BB622E}">
      <dgm:prSet phldrT="[文本]" custT="1"/>
      <dgm:spPr/>
      <dgm:t>
        <a:bodyPr/>
        <a:lstStyle/>
        <a:p>
          <a:r>
            <a: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转换为期货持仓</a:t>
          </a:r>
          <a:endParaRPr lang="zh-CN" altLang="en-US" sz="28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157FF6-6EA9-405D-853E-A590338B82C3}" type="parTrans" cxnId="{5D8AFB29-6DE9-4586-B9F6-7BF838F63643}">
      <dgm:prSet/>
      <dgm:spPr/>
      <dgm:t>
        <a:bodyPr/>
        <a:lstStyle/>
        <a:p>
          <a:endParaRPr lang="zh-CN" altLang="en-US"/>
        </a:p>
      </dgm:t>
    </dgm:pt>
    <dgm:pt modelId="{C68DA148-3D14-4F54-995A-8D4FBC4D9163}" type="sibTrans" cxnId="{5D8AFB29-6DE9-4586-B9F6-7BF838F63643}">
      <dgm:prSet/>
      <dgm:spPr/>
      <dgm:t>
        <a:bodyPr/>
        <a:lstStyle/>
        <a:p>
          <a:endParaRPr lang="zh-CN" altLang="en-US"/>
        </a:p>
      </dgm:t>
    </dgm:pt>
    <dgm:pt modelId="{895733CC-FDD8-4AC5-BF28-1670B1695383}" type="pres">
      <dgm:prSet presAssocID="{2914CBCD-CFC0-4166-8299-ED322903C5E1}" presName="arrowDiagram" presStyleCnt="0">
        <dgm:presLayoutVars>
          <dgm:chMax val="5"/>
          <dgm:dir/>
          <dgm:resizeHandles val="exact"/>
        </dgm:presLayoutVars>
      </dgm:prSet>
      <dgm:spPr/>
    </dgm:pt>
    <dgm:pt modelId="{7276A7DF-3A50-4CBB-8EFF-82D0DE5A5C7C}" type="pres">
      <dgm:prSet presAssocID="{2914CBCD-CFC0-4166-8299-ED322903C5E1}" presName="arrow" presStyleLbl="bgShp" presStyleIdx="0" presStyleCnt="1" custLinFactNeighborY="-259"/>
      <dgm:spPr>
        <a:solidFill>
          <a:schemeClr val="bg2"/>
        </a:solidFill>
      </dgm:spPr>
      <dgm:t>
        <a:bodyPr/>
        <a:lstStyle/>
        <a:p>
          <a:endParaRPr lang="zh-CN" altLang="en-US"/>
        </a:p>
      </dgm:t>
    </dgm:pt>
    <dgm:pt modelId="{68DAACBD-7BD7-40E9-AE44-A003B8392C0A}" type="pres">
      <dgm:prSet presAssocID="{2914CBCD-CFC0-4166-8299-ED322903C5E1}" presName="arrowDiagram3" presStyleCnt="0"/>
      <dgm:spPr/>
    </dgm:pt>
    <dgm:pt modelId="{E7A3048C-58C3-4EBD-BD19-CA85361E67CD}" type="pres">
      <dgm:prSet presAssocID="{3C3B879B-6F7B-47CE-8150-1338B60AA521}" presName="bullet3a" presStyleLbl="node1" presStyleIdx="0" presStyleCnt="3"/>
      <dgm:spPr/>
    </dgm:pt>
    <dgm:pt modelId="{DABA3D90-3FBF-41F5-9598-C25AFD8B69CA}" type="pres">
      <dgm:prSet presAssocID="{3C3B879B-6F7B-47CE-8150-1338B60AA521}" presName="textBox3a" presStyleLbl="revTx" presStyleIdx="0" presStyleCnt="3" custScaleX="156956" custLinFactNeighborX="7773" custLinFactNeighborY="4526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8ADF23-5CE9-483D-82E8-AB5A7E7715B1}" type="pres">
      <dgm:prSet presAssocID="{E5811AE1-5414-41AB-9E3C-D3CD91FC3986}" presName="bullet3b" presStyleLbl="node1" presStyleIdx="1" presStyleCnt="3"/>
      <dgm:spPr/>
    </dgm:pt>
    <dgm:pt modelId="{98B9CF9A-8425-421E-8135-E8FA215358B2}" type="pres">
      <dgm:prSet presAssocID="{E5811AE1-5414-41AB-9E3C-D3CD91FC3986}" presName="textBox3b" presStyleLbl="revTx" presStyleIdx="1" presStyleCnt="3" custLinFactNeighborX="-76441" custLinFactNeighborY="-532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03FF99-23E5-46D8-B161-621E11BD55A3}" type="pres">
      <dgm:prSet presAssocID="{B3C82243-73C5-4572-ABF2-54DF96BB622E}" presName="bullet3c" presStyleLbl="node1" presStyleIdx="2" presStyleCnt="3"/>
      <dgm:spPr/>
    </dgm:pt>
    <dgm:pt modelId="{ED76E021-8076-463B-920F-41051FC2D58C}" type="pres">
      <dgm:prSet presAssocID="{B3C82243-73C5-4572-ABF2-54DF96BB622E}" presName="textBox3c" presStyleLbl="revTx" presStyleIdx="2" presStyleCnt="3" custScaleX="300461" custLinFactNeighborX="-6645" custLinFactNeighborY="-6527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209E7AE-1C32-490D-BE12-1219E83889DB}" type="presOf" srcId="{E5811AE1-5414-41AB-9E3C-D3CD91FC3986}" destId="{98B9CF9A-8425-421E-8135-E8FA215358B2}" srcOrd="0" destOrd="0" presId="urn:microsoft.com/office/officeart/2005/8/layout/arrow2"/>
    <dgm:cxn modelId="{E3058119-22D5-465E-AC20-19C693B6920C}" type="presOf" srcId="{3C3B879B-6F7B-47CE-8150-1338B60AA521}" destId="{DABA3D90-3FBF-41F5-9598-C25AFD8B69CA}" srcOrd="0" destOrd="0" presId="urn:microsoft.com/office/officeart/2005/8/layout/arrow2"/>
    <dgm:cxn modelId="{AABC06DA-47A4-4CF4-B011-D45F94650C43}" type="presOf" srcId="{2914CBCD-CFC0-4166-8299-ED322903C5E1}" destId="{895733CC-FDD8-4AC5-BF28-1670B1695383}" srcOrd="0" destOrd="0" presId="urn:microsoft.com/office/officeart/2005/8/layout/arrow2"/>
    <dgm:cxn modelId="{874E9A09-CA9E-4CBF-BCA5-10115EE24E34}" type="presOf" srcId="{B3C82243-73C5-4572-ABF2-54DF96BB622E}" destId="{ED76E021-8076-463B-920F-41051FC2D58C}" srcOrd="0" destOrd="0" presId="urn:microsoft.com/office/officeart/2005/8/layout/arrow2"/>
    <dgm:cxn modelId="{5D8AFB29-6DE9-4586-B9F6-7BF838F63643}" srcId="{2914CBCD-CFC0-4166-8299-ED322903C5E1}" destId="{B3C82243-73C5-4572-ABF2-54DF96BB622E}" srcOrd="2" destOrd="0" parTransId="{7B157FF6-6EA9-405D-853E-A590338B82C3}" sibTransId="{C68DA148-3D14-4F54-995A-8D4FBC4D9163}"/>
    <dgm:cxn modelId="{EC8C76AF-7AFC-4628-8052-E2A75FFDE194}" srcId="{2914CBCD-CFC0-4166-8299-ED322903C5E1}" destId="{3C3B879B-6F7B-47CE-8150-1338B60AA521}" srcOrd="0" destOrd="0" parTransId="{08EC17AE-2AB9-4D45-80E9-629A630FF721}" sibTransId="{821DE4C1-1D63-4CF3-9D50-3BFADFBE2D59}"/>
    <dgm:cxn modelId="{DAD55CAF-4C8B-48C4-A73A-E8FE9397345E}" srcId="{2914CBCD-CFC0-4166-8299-ED322903C5E1}" destId="{E5811AE1-5414-41AB-9E3C-D3CD91FC3986}" srcOrd="1" destOrd="0" parTransId="{19DC8087-BC65-4FC3-A04A-83FB885972AA}" sibTransId="{A707A44F-BA34-4E92-A917-DA67A67C3575}"/>
    <dgm:cxn modelId="{7C628C34-B56B-4110-B843-4EA5A0121AB7}" type="presParOf" srcId="{895733CC-FDD8-4AC5-BF28-1670B1695383}" destId="{7276A7DF-3A50-4CBB-8EFF-82D0DE5A5C7C}" srcOrd="0" destOrd="0" presId="urn:microsoft.com/office/officeart/2005/8/layout/arrow2"/>
    <dgm:cxn modelId="{E4DEAF34-7188-4A04-9A31-C6064A881E49}" type="presParOf" srcId="{895733CC-FDD8-4AC5-BF28-1670B1695383}" destId="{68DAACBD-7BD7-40E9-AE44-A003B8392C0A}" srcOrd="1" destOrd="0" presId="urn:microsoft.com/office/officeart/2005/8/layout/arrow2"/>
    <dgm:cxn modelId="{3FEB284E-C49D-4D1E-BA2D-BEC17E3069A4}" type="presParOf" srcId="{68DAACBD-7BD7-40E9-AE44-A003B8392C0A}" destId="{E7A3048C-58C3-4EBD-BD19-CA85361E67CD}" srcOrd="0" destOrd="0" presId="urn:microsoft.com/office/officeart/2005/8/layout/arrow2"/>
    <dgm:cxn modelId="{0F0552E2-8D89-4FB1-9EB4-7417939A1959}" type="presParOf" srcId="{68DAACBD-7BD7-40E9-AE44-A003B8392C0A}" destId="{DABA3D90-3FBF-41F5-9598-C25AFD8B69CA}" srcOrd="1" destOrd="0" presId="urn:microsoft.com/office/officeart/2005/8/layout/arrow2"/>
    <dgm:cxn modelId="{1C7FBAA6-C167-4325-A1AB-ECAC3CD3B616}" type="presParOf" srcId="{68DAACBD-7BD7-40E9-AE44-A003B8392C0A}" destId="{448ADF23-5CE9-483D-82E8-AB5A7E7715B1}" srcOrd="2" destOrd="0" presId="urn:microsoft.com/office/officeart/2005/8/layout/arrow2"/>
    <dgm:cxn modelId="{800E774A-C498-452A-9430-6F2F79CD3B73}" type="presParOf" srcId="{68DAACBD-7BD7-40E9-AE44-A003B8392C0A}" destId="{98B9CF9A-8425-421E-8135-E8FA215358B2}" srcOrd="3" destOrd="0" presId="urn:microsoft.com/office/officeart/2005/8/layout/arrow2"/>
    <dgm:cxn modelId="{14DB8F40-EFA1-425C-84BA-49CC2AAA604F}" type="presParOf" srcId="{68DAACBD-7BD7-40E9-AE44-A003B8392C0A}" destId="{4C03FF99-23E5-46D8-B161-621E11BD55A3}" srcOrd="4" destOrd="0" presId="urn:microsoft.com/office/officeart/2005/8/layout/arrow2"/>
    <dgm:cxn modelId="{C4DE5C30-99A9-453D-B45A-6E7F0666CA16}" type="presParOf" srcId="{68DAACBD-7BD7-40E9-AE44-A003B8392C0A}" destId="{ED76E021-8076-463B-920F-41051FC2D58C}" srcOrd="5" destOrd="0" presId="urn:microsoft.com/office/officeart/2005/8/layout/arrow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55B40A-2424-40C2-9ADF-66F00B0DCF6A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7A15FBA-397A-41C7-ACB6-030691606F50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期权</a:t>
          </a:r>
          <a:r>
            <a:rPr lang="zh-CN" altLang="en-US" sz="3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卖方</a:t>
          </a:r>
          <a:endParaRPr lang="zh-CN" altLang="en-US" sz="30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C6CBA0B-021E-4314-BEB4-20507A839790}" type="parTrans" cxnId="{DD19FB6E-DE4C-44FE-933B-6DBBCF878894}">
      <dgm:prSet/>
      <dgm:spPr/>
      <dgm:t>
        <a:bodyPr/>
        <a:lstStyle/>
        <a:p>
          <a:endParaRPr lang="zh-CN" altLang="en-US"/>
        </a:p>
      </dgm:t>
    </dgm:pt>
    <dgm:pt modelId="{0F78F3C9-EE3B-49F5-B92E-47BF80384999}" type="sibTrans" cxnId="{DD19FB6E-DE4C-44FE-933B-6DBBCF878894}">
      <dgm:prSet/>
      <dgm:spPr/>
      <dgm:t>
        <a:bodyPr/>
        <a:lstStyle/>
        <a:p>
          <a:endParaRPr lang="zh-CN" altLang="en-US"/>
        </a:p>
      </dgm:t>
    </dgm:pt>
    <dgm:pt modelId="{A5439172-819B-48E9-8214-8A7A11BE320F}">
      <dgm:prSet phldrT="[文本]" custT="1"/>
      <dgm:spPr/>
      <dgm:t>
        <a:bodyPr/>
        <a:lstStyle/>
        <a:p>
          <a:endParaRPr lang="zh-CN" altLang="en-US" sz="2400" dirty="0"/>
        </a:p>
      </dgm:t>
    </dgm:pt>
    <dgm:pt modelId="{A6767951-B481-4B8F-95F8-4F6A085D0D01}" type="parTrans" cxnId="{2C833334-7D34-4DEB-BCE7-E16876DA3CBD}">
      <dgm:prSet/>
      <dgm:spPr/>
      <dgm:t>
        <a:bodyPr/>
        <a:lstStyle/>
        <a:p>
          <a:endParaRPr lang="zh-CN" altLang="en-US"/>
        </a:p>
      </dgm:t>
    </dgm:pt>
    <dgm:pt modelId="{58A4348A-24E9-4347-8647-FCE7047F9BCF}" type="sibTrans" cxnId="{2C833334-7D34-4DEB-BCE7-E16876DA3CBD}">
      <dgm:prSet/>
      <dgm:spPr/>
      <dgm:t>
        <a:bodyPr/>
        <a:lstStyle/>
        <a:p>
          <a:endParaRPr lang="zh-CN" altLang="en-US"/>
        </a:p>
      </dgm:t>
    </dgm:pt>
    <dgm:pt modelId="{9EEB6872-7D78-48B9-867D-483C0F0A3656}">
      <dgm:prSet phldrT="[文本]" custT="1"/>
      <dgm:spPr/>
      <dgm:t>
        <a:bodyPr/>
        <a:lstStyle/>
        <a:p>
          <a:r>
            <a: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释放保证金</a:t>
          </a:r>
          <a:endParaRPr lang="zh-CN" altLang="en-US" sz="28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9E97B8-ACDF-484E-BBAB-7117F1D79851}" type="parTrans" cxnId="{9929B874-2273-456B-830D-B14436E1DF87}">
      <dgm:prSet/>
      <dgm:spPr/>
      <dgm:t>
        <a:bodyPr/>
        <a:lstStyle/>
        <a:p>
          <a:endParaRPr lang="zh-CN" altLang="en-US"/>
        </a:p>
      </dgm:t>
    </dgm:pt>
    <dgm:pt modelId="{2FAC47AD-D628-4C2D-9029-ABB76F450280}" type="sibTrans" cxnId="{9929B874-2273-456B-830D-B14436E1DF87}">
      <dgm:prSet/>
      <dgm:spPr/>
      <dgm:t>
        <a:bodyPr/>
        <a:lstStyle/>
        <a:p>
          <a:endParaRPr lang="zh-CN" altLang="en-US"/>
        </a:p>
      </dgm:t>
    </dgm:pt>
    <dgm:pt modelId="{807EC7FB-95D1-4DE0-AD5F-6F8D2F14541E}" type="pres">
      <dgm:prSet presAssocID="{A455B40A-2424-40C2-9ADF-66F00B0DCF6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EAF2AC5E-4E75-468B-8C9E-F1499376BA13}" type="pres">
      <dgm:prSet presAssocID="{A455B40A-2424-40C2-9ADF-66F00B0DCF6A}" presName="arrowNode" presStyleLbl="node1" presStyleIdx="0" presStyleCnt="1" custScaleX="104920" custLinFactNeighborX="13642" custLinFactNeighborY="-20797"/>
      <dgm:spPr>
        <a:solidFill>
          <a:schemeClr val="tx2"/>
        </a:solidFill>
      </dgm:spPr>
      <dgm:t>
        <a:bodyPr/>
        <a:lstStyle/>
        <a:p>
          <a:endParaRPr lang="zh-CN" altLang="en-US"/>
        </a:p>
      </dgm:t>
    </dgm:pt>
    <dgm:pt modelId="{1A59C48E-281F-4826-80AF-F91C3E922D22}" type="pres">
      <dgm:prSet presAssocID="{C7A15FBA-397A-41C7-ACB6-030691606F50}" presName="txNode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2DB3EA-0B5E-479F-B2BF-6E444651FE98}" type="pres">
      <dgm:prSet presAssocID="{A5439172-819B-48E9-8214-8A7A11BE320F}" presName="txNode2" presStyleLbl="revTx" presStyleIdx="1" presStyleCnt="3" custLinFactNeighborX="1517" custLinFactNeighborY="183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628746-E947-4983-8D3E-DCD85B47A4A5}" type="pres">
      <dgm:prSet presAssocID="{58A4348A-24E9-4347-8647-FCE7047F9BCF}" presName="dotNode2" presStyleCnt="0"/>
      <dgm:spPr/>
    </dgm:pt>
    <dgm:pt modelId="{4159E1A4-7A67-41DA-91D5-D4758A6017C2}" type="pres">
      <dgm:prSet presAssocID="{58A4348A-24E9-4347-8647-FCE7047F9BCF}" presName="dotRepeatNode" presStyleLbl="fgShp" presStyleIdx="0" presStyleCnt="1"/>
      <dgm:spPr/>
      <dgm:t>
        <a:bodyPr/>
        <a:lstStyle/>
        <a:p>
          <a:endParaRPr lang="zh-CN" altLang="en-US"/>
        </a:p>
      </dgm:t>
    </dgm:pt>
    <dgm:pt modelId="{DC7E335E-5412-46C1-A69F-DE7BDD62C6EE}" type="pres">
      <dgm:prSet presAssocID="{9EEB6872-7D78-48B9-867D-483C0F0A3656}" presName="txNode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5010FF1-AB40-48D5-9B48-9291313BEC72}" type="presOf" srcId="{9EEB6872-7D78-48B9-867D-483C0F0A3656}" destId="{DC7E335E-5412-46C1-A69F-DE7BDD62C6EE}" srcOrd="0" destOrd="0" presId="urn:microsoft.com/office/officeart/2009/3/layout/DescendingProcess"/>
    <dgm:cxn modelId="{4779CAA4-4CFF-47D6-8FC1-BB1726BCE63D}" type="presOf" srcId="{58A4348A-24E9-4347-8647-FCE7047F9BCF}" destId="{4159E1A4-7A67-41DA-91D5-D4758A6017C2}" srcOrd="0" destOrd="0" presId="urn:microsoft.com/office/officeart/2009/3/layout/DescendingProcess"/>
    <dgm:cxn modelId="{CFE18E2C-8355-47FF-AA43-D942F8F70AB9}" type="presOf" srcId="{A5439172-819B-48E9-8214-8A7A11BE320F}" destId="{FC2DB3EA-0B5E-479F-B2BF-6E444651FE98}" srcOrd="0" destOrd="0" presId="urn:microsoft.com/office/officeart/2009/3/layout/DescendingProcess"/>
    <dgm:cxn modelId="{895E1E74-8523-4072-8618-1399117E87B0}" type="presOf" srcId="{C7A15FBA-397A-41C7-ACB6-030691606F50}" destId="{1A59C48E-281F-4826-80AF-F91C3E922D22}" srcOrd="0" destOrd="0" presId="urn:microsoft.com/office/officeart/2009/3/layout/DescendingProcess"/>
    <dgm:cxn modelId="{9929B874-2273-456B-830D-B14436E1DF87}" srcId="{A455B40A-2424-40C2-9ADF-66F00B0DCF6A}" destId="{9EEB6872-7D78-48B9-867D-483C0F0A3656}" srcOrd="2" destOrd="0" parTransId="{9E9E97B8-ACDF-484E-BBAB-7117F1D79851}" sibTransId="{2FAC47AD-D628-4C2D-9029-ABB76F450280}"/>
    <dgm:cxn modelId="{DD19FB6E-DE4C-44FE-933B-6DBBCF878894}" srcId="{A455B40A-2424-40C2-9ADF-66F00B0DCF6A}" destId="{C7A15FBA-397A-41C7-ACB6-030691606F50}" srcOrd="0" destOrd="0" parTransId="{2C6CBA0B-021E-4314-BEB4-20507A839790}" sibTransId="{0F78F3C9-EE3B-49F5-B92E-47BF80384999}"/>
    <dgm:cxn modelId="{9EBF7EE9-A03C-4D9F-A6C1-50778DB3FB18}" type="presOf" srcId="{A455B40A-2424-40C2-9ADF-66F00B0DCF6A}" destId="{807EC7FB-95D1-4DE0-AD5F-6F8D2F14541E}" srcOrd="0" destOrd="0" presId="urn:microsoft.com/office/officeart/2009/3/layout/DescendingProcess"/>
    <dgm:cxn modelId="{2C833334-7D34-4DEB-BCE7-E16876DA3CBD}" srcId="{A455B40A-2424-40C2-9ADF-66F00B0DCF6A}" destId="{A5439172-819B-48E9-8214-8A7A11BE320F}" srcOrd="1" destOrd="0" parTransId="{A6767951-B481-4B8F-95F8-4F6A085D0D01}" sibTransId="{58A4348A-24E9-4347-8647-FCE7047F9BCF}"/>
    <dgm:cxn modelId="{2F76FB7C-6FB8-4011-B1D2-C06A8D4A071F}" type="presParOf" srcId="{807EC7FB-95D1-4DE0-AD5F-6F8D2F14541E}" destId="{EAF2AC5E-4E75-468B-8C9E-F1499376BA13}" srcOrd="0" destOrd="0" presId="urn:microsoft.com/office/officeart/2009/3/layout/DescendingProcess"/>
    <dgm:cxn modelId="{A6277E1D-5462-4798-86E7-D99D87F8AE63}" type="presParOf" srcId="{807EC7FB-95D1-4DE0-AD5F-6F8D2F14541E}" destId="{1A59C48E-281F-4826-80AF-F91C3E922D22}" srcOrd="1" destOrd="0" presId="urn:microsoft.com/office/officeart/2009/3/layout/DescendingProcess"/>
    <dgm:cxn modelId="{FA02B9BE-19A1-48CF-956A-AEA14A1C4196}" type="presParOf" srcId="{807EC7FB-95D1-4DE0-AD5F-6F8D2F14541E}" destId="{FC2DB3EA-0B5E-479F-B2BF-6E444651FE98}" srcOrd="2" destOrd="0" presId="urn:microsoft.com/office/officeart/2009/3/layout/DescendingProcess"/>
    <dgm:cxn modelId="{158DBC8A-B498-4186-952F-8B2C010DE415}" type="presParOf" srcId="{807EC7FB-95D1-4DE0-AD5F-6F8D2F14541E}" destId="{53628746-E947-4983-8D3E-DCD85B47A4A5}" srcOrd="3" destOrd="0" presId="urn:microsoft.com/office/officeart/2009/3/layout/DescendingProcess"/>
    <dgm:cxn modelId="{0F012274-68CC-470D-ADC4-089DCD0FB9BE}" type="presParOf" srcId="{53628746-E947-4983-8D3E-DCD85B47A4A5}" destId="{4159E1A4-7A67-41DA-91D5-D4758A6017C2}" srcOrd="0" destOrd="0" presId="urn:microsoft.com/office/officeart/2009/3/layout/DescendingProcess"/>
    <dgm:cxn modelId="{54AF3B22-A1E0-4B58-99D9-794518F7FC7E}" type="presParOf" srcId="{807EC7FB-95D1-4DE0-AD5F-6F8D2F14541E}" destId="{DC7E335E-5412-46C1-A69F-DE7BDD62C6EE}" srcOrd="4" destOrd="0" presId="urn:microsoft.com/office/officeart/2009/3/layout/DescendingProcess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9FD3F9-F41D-41E5-A0A7-F635074F6AF3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BA605D6-CAB3-4910-B500-E5DCFD96579C}">
      <dgm:prSet phldrT="[文本]"/>
      <dgm:spPr/>
      <dgm:t>
        <a:bodyPr/>
        <a:lstStyle/>
        <a:p>
          <a:r>
            <a:rPr lang="zh-CN" altLang="en-US" dirty="0" smtClean="0"/>
            <a:t>持续报价</a:t>
          </a:r>
          <a:endParaRPr lang="zh-CN" altLang="en-US" dirty="0"/>
        </a:p>
      </dgm:t>
    </dgm:pt>
    <dgm:pt modelId="{5C1081D0-A95B-405F-B64B-BA51A66038DB}" type="parTrans" cxnId="{8120F4E1-2D68-474C-BC16-FEB1237579BA}">
      <dgm:prSet/>
      <dgm:spPr/>
      <dgm:t>
        <a:bodyPr/>
        <a:lstStyle/>
        <a:p>
          <a:endParaRPr lang="zh-CN" altLang="en-US"/>
        </a:p>
      </dgm:t>
    </dgm:pt>
    <dgm:pt modelId="{7C76EC0B-ABD3-4E8B-9D11-BC2B83E6CC9C}" type="sibTrans" cxnId="{8120F4E1-2D68-474C-BC16-FEB1237579BA}">
      <dgm:prSet/>
      <dgm:spPr/>
      <dgm:t>
        <a:bodyPr/>
        <a:lstStyle/>
        <a:p>
          <a:endParaRPr lang="zh-CN" altLang="en-US"/>
        </a:p>
      </dgm:t>
    </dgm:pt>
    <dgm:pt modelId="{3582F006-D364-489C-A2E0-A7BB1E2E4ACE}">
      <dgm:prSet phldrT="[文本]"/>
      <dgm:spPr/>
      <dgm:t>
        <a:bodyPr/>
        <a:lstStyle/>
        <a:p>
          <a:r>
            <a:rPr lang="zh-CN" altLang="en-US" dirty="0" smtClean="0"/>
            <a:t>在期权交易时间内，做市商按协议约定，主动提供的持续性双边报价</a:t>
          </a:r>
          <a:endParaRPr lang="zh-CN" altLang="en-US" dirty="0"/>
        </a:p>
      </dgm:t>
    </dgm:pt>
    <dgm:pt modelId="{A619BB72-152F-4274-A003-37D6F3D7BD92}" type="parTrans" cxnId="{DDEA4540-1FB2-4661-B28E-04FC9C9A51A6}">
      <dgm:prSet/>
      <dgm:spPr/>
      <dgm:t>
        <a:bodyPr/>
        <a:lstStyle/>
        <a:p>
          <a:endParaRPr lang="zh-CN" altLang="en-US"/>
        </a:p>
      </dgm:t>
    </dgm:pt>
    <dgm:pt modelId="{A210712D-3FD0-423C-9B31-B5F8F10FB58D}" type="sibTrans" cxnId="{DDEA4540-1FB2-4661-B28E-04FC9C9A51A6}">
      <dgm:prSet/>
      <dgm:spPr/>
      <dgm:t>
        <a:bodyPr/>
        <a:lstStyle/>
        <a:p>
          <a:endParaRPr lang="zh-CN" altLang="en-US"/>
        </a:p>
      </dgm:t>
    </dgm:pt>
    <dgm:pt modelId="{D8501439-A214-4CF9-A6F9-266BC9CD332A}">
      <dgm:prSet phldrT="[文本]"/>
      <dgm:spPr/>
      <dgm:t>
        <a:bodyPr/>
        <a:lstStyle/>
        <a:p>
          <a:r>
            <a:rPr lang="zh-CN" altLang="en-US" dirty="0" smtClean="0"/>
            <a:t>回应询价</a:t>
          </a:r>
          <a:endParaRPr lang="zh-CN" altLang="en-US" dirty="0"/>
        </a:p>
      </dgm:t>
    </dgm:pt>
    <dgm:pt modelId="{7A5B378E-8899-4821-BE62-21A0A391FE9A}" type="parTrans" cxnId="{D288DBE2-2750-469B-976A-85187C87D02D}">
      <dgm:prSet/>
      <dgm:spPr/>
      <dgm:t>
        <a:bodyPr/>
        <a:lstStyle/>
        <a:p>
          <a:endParaRPr lang="zh-CN" altLang="en-US"/>
        </a:p>
      </dgm:t>
    </dgm:pt>
    <dgm:pt modelId="{BA751D91-7D30-4A91-A794-8CAB2ABE1457}" type="sibTrans" cxnId="{D288DBE2-2750-469B-976A-85187C87D02D}">
      <dgm:prSet/>
      <dgm:spPr/>
      <dgm:t>
        <a:bodyPr/>
        <a:lstStyle/>
        <a:p>
          <a:endParaRPr lang="zh-CN" altLang="en-US"/>
        </a:p>
      </dgm:t>
    </dgm:pt>
    <dgm:pt modelId="{40DB779B-067F-4271-A2DA-8AE29D8B4621}">
      <dgm:prSet phldrT="[文本]"/>
      <dgm:spPr/>
      <dgm:t>
        <a:bodyPr/>
        <a:lstStyle/>
        <a:p>
          <a:r>
            <a:rPr lang="zh-CN" altLang="en-US" dirty="0" smtClean="0"/>
            <a:t>在期权交易时间内，做市商按协议约定，对收到询价请求的期权合约，进行的双边报价</a:t>
          </a:r>
          <a:endParaRPr lang="zh-CN" altLang="en-US" dirty="0"/>
        </a:p>
      </dgm:t>
    </dgm:pt>
    <dgm:pt modelId="{6F5B5E75-30F7-4041-B40B-3D48D1BA36D4}" type="parTrans" cxnId="{7D5214BD-94B0-4D5C-840D-2A7B383F4500}">
      <dgm:prSet/>
      <dgm:spPr/>
      <dgm:t>
        <a:bodyPr/>
        <a:lstStyle/>
        <a:p>
          <a:endParaRPr lang="zh-CN" altLang="en-US"/>
        </a:p>
      </dgm:t>
    </dgm:pt>
    <dgm:pt modelId="{C90D0E75-B631-4216-85BA-DC32C74DDF1F}" type="sibTrans" cxnId="{7D5214BD-94B0-4D5C-840D-2A7B383F4500}">
      <dgm:prSet/>
      <dgm:spPr/>
      <dgm:t>
        <a:bodyPr/>
        <a:lstStyle/>
        <a:p>
          <a:endParaRPr lang="zh-CN" altLang="en-US"/>
        </a:p>
      </dgm:t>
    </dgm:pt>
    <dgm:pt modelId="{BFEBDB7F-F247-47DF-95CB-886918C550E6}">
      <dgm:prSet/>
      <dgm:spPr/>
      <dgm:t>
        <a:bodyPr/>
        <a:lstStyle/>
        <a:p>
          <a:endParaRPr lang="zh-CN" altLang="en-US" dirty="0"/>
        </a:p>
      </dgm:t>
    </dgm:pt>
    <dgm:pt modelId="{7E936261-3392-4BAD-BA1E-8858C718C434}" type="parTrans" cxnId="{69CCB3FC-2DC6-4E19-8704-3D17C99E28C8}">
      <dgm:prSet/>
      <dgm:spPr/>
      <dgm:t>
        <a:bodyPr/>
        <a:lstStyle/>
        <a:p>
          <a:endParaRPr lang="zh-CN" altLang="en-US"/>
        </a:p>
      </dgm:t>
    </dgm:pt>
    <dgm:pt modelId="{75E806A4-082E-45DF-B015-9D2074ACEEEE}" type="sibTrans" cxnId="{69CCB3FC-2DC6-4E19-8704-3D17C99E28C8}">
      <dgm:prSet/>
      <dgm:spPr/>
      <dgm:t>
        <a:bodyPr/>
        <a:lstStyle/>
        <a:p>
          <a:endParaRPr lang="zh-CN" altLang="en-US"/>
        </a:p>
      </dgm:t>
    </dgm:pt>
    <dgm:pt modelId="{99B7560E-B37A-4335-8B6A-5D786DD1FAC5}" type="pres">
      <dgm:prSet presAssocID="{899FD3F9-F41D-41E5-A0A7-F635074F6AF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3DC9FD51-234C-4BCE-8FF1-7DC1DC4C125C}" type="pres">
      <dgm:prSet presAssocID="{4BA605D6-CAB3-4910-B500-E5DCFD96579C}" presName="composite" presStyleCnt="0"/>
      <dgm:spPr/>
    </dgm:pt>
    <dgm:pt modelId="{0472B8D2-12DA-461C-8E4D-1DBD3A17EF35}" type="pres">
      <dgm:prSet presAssocID="{4BA605D6-CAB3-4910-B500-E5DCFD96579C}" presName="BackAccent" presStyleLbl="bgShp" presStyleIdx="0" presStyleCnt="2"/>
      <dgm:spPr/>
    </dgm:pt>
    <dgm:pt modelId="{F6C8D325-5E3A-4469-9217-A2F776420CB1}" type="pres">
      <dgm:prSet presAssocID="{4BA605D6-CAB3-4910-B500-E5DCFD96579C}" presName="Accent" presStyleLbl="alignNode1" presStyleIdx="0" presStyleCnt="2"/>
      <dgm:spPr/>
    </dgm:pt>
    <dgm:pt modelId="{D497F477-5194-488F-8ED6-DA8AC362448D}" type="pres">
      <dgm:prSet presAssocID="{4BA605D6-CAB3-4910-B500-E5DCFD96579C}" presName="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1033DE-6D17-4E54-B4D9-87C2F76228E3}" type="pres">
      <dgm:prSet presAssocID="{4BA605D6-CAB3-4910-B500-E5DCFD96579C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8A3D42-4C84-4A9B-9065-188882B1E173}" type="pres">
      <dgm:prSet presAssocID="{7C76EC0B-ABD3-4E8B-9D11-BC2B83E6CC9C}" presName="sibTrans" presStyleCnt="0"/>
      <dgm:spPr/>
    </dgm:pt>
    <dgm:pt modelId="{6A4A38B0-634B-43B6-AB75-E28C02CCF5C3}" type="pres">
      <dgm:prSet presAssocID="{D8501439-A214-4CF9-A6F9-266BC9CD332A}" presName="composite" presStyleCnt="0"/>
      <dgm:spPr/>
    </dgm:pt>
    <dgm:pt modelId="{A4DA7064-DE53-4B66-92C8-640FB750E8E9}" type="pres">
      <dgm:prSet presAssocID="{D8501439-A214-4CF9-A6F9-266BC9CD332A}" presName="BackAccent" presStyleLbl="bgShp" presStyleIdx="1" presStyleCnt="2"/>
      <dgm:spPr/>
    </dgm:pt>
    <dgm:pt modelId="{DB6D2089-EFE7-44A1-9787-6EE0E2D6EA7D}" type="pres">
      <dgm:prSet presAssocID="{D8501439-A214-4CF9-A6F9-266BC9CD332A}" presName="Accent" presStyleLbl="alignNode1" presStyleIdx="1" presStyleCnt="2"/>
      <dgm:spPr/>
    </dgm:pt>
    <dgm:pt modelId="{547F7A7F-BBCE-4E5D-A247-2F7FF07380F9}" type="pres">
      <dgm:prSet presAssocID="{D8501439-A214-4CF9-A6F9-266BC9CD332A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717689-00FD-4276-B003-45F7B7E6C2A2}" type="pres">
      <dgm:prSet presAssocID="{D8501439-A214-4CF9-A6F9-266BC9CD332A}" presName="Parent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288DBE2-2750-469B-976A-85187C87D02D}" srcId="{899FD3F9-F41D-41E5-A0A7-F635074F6AF3}" destId="{D8501439-A214-4CF9-A6F9-266BC9CD332A}" srcOrd="1" destOrd="0" parTransId="{7A5B378E-8899-4821-BE62-21A0A391FE9A}" sibTransId="{BA751D91-7D30-4A91-A794-8CAB2ABE1457}"/>
    <dgm:cxn modelId="{AF23AA87-B5A3-421E-9A12-2694EDF4B308}" type="presOf" srcId="{D8501439-A214-4CF9-A6F9-266BC9CD332A}" destId="{A6717689-00FD-4276-B003-45F7B7E6C2A2}" srcOrd="0" destOrd="0" presId="urn:microsoft.com/office/officeart/2008/layout/IncreasingCircleProcess"/>
    <dgm:cxn modelId="{13650A02-7FA4-4771-AD5C-9214695AC9FD}" type="presOf" srcId="{BFEBDB7F-F247-47DF-95CB-886918C550E6}" destId="{D497F477-5194-488F-8ED6-DA8AC362448D}" srcOrd="0" destOrd="1" presId="urn:microsoft.com/office/officeart/2008/layout/IncreasingCircleProcess"/>
    <dgm:cxn modelId="{69CCB3FC-2DC6-4E19-8704-3D17C99E28C8}" srcId="{4BA605D6-CAB3-4910-B500-E5DCFD96579C}" destId="{BFEBDB7F-F247-47DF-95CB-886918C550E6}" srcOrd="1" destOrd="0" parTransId="{7E936261-3392-4BAD-BA1E-8858C718C434}" sibTransId="{75E806A4-082E-45DF-B015-9D2074ACEEEE}"/>
    <dgm:cxn modelId="{8120F4E1-2D68-474C-BC16-FEB1237579BA}" srcId="{899FD3F9-F41D-41E5-A0A7-F635074F6AF3}" destId="{4BA605D6-CAB3-4910-B500-E5DCFD96579C}" srcOrd="0" destOrd="0" parTransId="{5C1081D0-A95B-405F-B64B-BA51A66038DB}" sibTransId="{7C76EC0B-ABD3-4E8B-9D11-BC2B83E6CC9C}"/>
    <dgm:cxn modelId="{849CADD1-D107-4C7A-B34C-09853BB56DB0}" type="presOf" srcId="{40DB779B-067F-4271-A2DA-8AE29D8B4621}" destId="{547F7A7F-BBCE-4E5D-A247-2F7FF07380F9}" srcOrd="0" destOrd="0" presId="urn:microsoft.com/office/officeart/2008/layout/IncreasingCircleProcess"/>
    <dgm:cxn modelId="{7D5214BD-94B0-4D5C-840D-2A7B383F4500}" srcId="{D8501439-A214-4CF9-A6F9-266BC9CD332A}" destId="{40DB779B-067F-4271-A2DA-8AE29D8B4621}" srcOrd="0" destOrd="0" parTransId="{6F5B5E75-30F7-4041-B40B-3D48D1BA36D4}" sibTransId="{C90D0E75-B631-4216-85BA-DC32C74DDF1F}"/>
    <dgm:cxn modelId="{B3A5071A-0A5C-419A-B473-D3E41E61C7E5}" type="presOf" srcId="{4BA605D6-CAB3-4910-B500-E5DCFD96579C}" destId="{581033DE-6D17-4E54-B4D9-87C2F76228E3}" srcOrd="0" destOrd="0" presId="urn:microsoft.com/office/officeart/2008/layout/IncreasingCircleProcess"/>
    <dgm:cxn modelId="{942B41C8-9549-4543-A6F9-5B0500766875}" type="presOf" srcId="{899FD3F9-F41D-41E5-A0A7-F635074F6AF3}" destId="{99B7560E-B37A-4335-8B6A-5D786DD1FAC5}" srcOrd="0" destOrd="0" presId="urn:microsoft.com/office/officeart/2008/layout/IncreasingCircleProcess"/>
    <dgm:cxn modelId="{DDEA4540-1FB2-4661-B28E-04FC9C9A51A6}" srcId="{4BA605D6-CAB3-4910-B500-E5DCFD96579C}" destId="{3582F006-D364-489C-A2E0-A7BB1E2E4ACE}" srcOrd="0" destOrd="0" parTransId="{A619BB72-152F-4274-A003-37D6F3D7BD92}" sibTransId="{A210712D-3FD0-423C-9B31-B5F8F10FB58D}"/>
    <dgm:cxn modelId="{686A9BD1-EC59-40B3-82E8-977C2FAD69A9}" type="presOf" srcId="{3582F006-D364-489C-A2E0-A7BB1E2E4ACE}" destId="{D497F477-5194-488F-8ED6-DA8AC362448D}" srcOrd="0" destOrd="0" presId="urn:microsoft.com/office/officeart/2008/layout/IncreasingCircleProcess"/>
    <dgm:cxn modelId="{441AAAFA-F4C2-45E3-9F9A-3154A079FA81}" type="presParOf" srcId="{99B7560E-B37A-4335-8B6A-5D786DD1FAC5}" destId="{3DC9FD51-234C-4BCE-8FF1-7DC1DC4C125C}" srcOrd="0" destOrd="0" presId="urn:microsoft.com/office/officeart/2008/layout/IncreasingCircleProcess"/>
    <dgm:cxn modelId="{AF8B8ED1-216A-4FD6-9015-6A21F25F30A0}" type="presParOf" srcId="{3DC9FD51-234C-4BCE-8FF1-7DC1DC4C125C}" destId="{0472B8D2-12DA-461C-8E4D-1DBD3A17EF35}" srcOrd="0" destOrd="0" presId="urn:microsoft.com/office/officeart/2008/layout/IncreasingCircleProcess"/>
    <dgm:cxn modelId="{AFEA3A4E-A5B1-46B6-A6E2-7833D708A633}" type="presParOf" srcId="{3DC9FD51-234C-4BCE-8FF1-7DC1DC4C125C}" destId="{F6C8D325-5E3A-4469-9217-A2F776420CB1}" srcOrd="1" destOrd="0" presId="urn:microsoft.com/office/officeart/2008/layout/IncreasingCircleProcess"/>
    <dgm:cxn modelId="{8F458BC8-A4F4-4025-A019-BA7833ED3F64}" type="presParOf" srcId="{3DC9FD51-234C-4BCE-8FF1-7DC1DC4C125C}" destId="{D497F477-5194-488F-8ED6-DA8AC362448D}" srcOrd="2" destOrd="0" presId="urn:microsoft.com/office/officeart/2008/layout/IncreasingCircleProcess"/>
    <dgm:cxn modelId="{8C7DAC3B-E169-40A7-BEB1-9E0FA391E3C5}" type="presParOf" srcId="{3DC9FD51-234C-4BCE-8FF1-7DC1DC4C125C}" destId="{581033DE-6D17-4E54-B4D9-87C2F76228E3}" srcOrd="3" destOrd="0" presId="urn:microsoft.com/office/officeart/2008/layout/IncreasingCircleProcess"/>
    <dgm:cxn modelId="{91833F7D-2F80-4DD4-9ED1-61E974578330}" type="presParOf" srcId="{99B7560E-B37A-4335-8B6A-5D786DD1FAC5}" destId="{768A3D42-4C84-4A9B-9065-188882B1E173}" srcOrd="1" destOrd="0" presId="urn:microsoft.com/office/officeart/2008/layout/IncreasingCircleProcess"/>
    <dgm:cxn modelId="{1BDFBD56-791F-4D4F-8E3D-ECBFF3AB4177}" type="presParOf" srcId="{99B7560E-B37A-4335-8B6A-5D786DD1FAC5}" destId="{6A4A38B0-634B-43B6-AB75-E28C02CCF5C3}" srcOrd="2" destOrd="0" presId="urn:microsoft.com/office/officeart/2008/layout/IncreasingCircleProcess"/>
    <dgm:cxn modelId="{A745083F-6DC0-4C18-900D-CAED23D611F7}" type="presParOf" srcId="{6A4A38B0-634B-43B6-AB75-E28C02CCF5C3}" destId="{A4DA7064-DE53-4B66-92C8-640FB750E8E9}" srcOrd="0" destOrd="0" presId="urn:microsoft.com/office/officeart/2008/layout/IncreasingCircleProcess"/>
    <dgm:cxn modelId="{3256D433-F9FB-42AF-8255-58FC64F49B31}" type="presParOf" srcId="{6A4A38B0-634B-43B6-AB75-E28C02CCF5C3}" destId="{DB6D2089-EFE7-44A1-9787-6EE0E2D6EA7D}" srcOrd="1" destOrd="0" presId="urn:microsoft.com/office/officeart/2008/layout/IncreasingCircleProcess"/>
    <dgm:cxn modelId="{17BD109C-E5E0-4C0A-BE76-580346B4B7BD}" type="presParOf" srcId="{6A4A38B0-634B-43B6-AB75-E28C02CCF5C3}" destId="{547F7A7F-BBCE-4E5D-A247-2F7FF07380F9}" srcOrd="2" destOrd="0" presId="urn:microsoft.com/office/officeart/2008/layout/IncreasingCircleProcess"/>
    <dgm:cxn modelId="{003DF5CE-8907-4A69-8E88-726103824631}" type="presParOf" srcId="{6A4A38B0-634B-43B6-AB75-E28C02CCF5C3}" destId="{A6717689-00FD-4276-B003-45F7B7E6C2A2}" srcOrd="3" destOrd="0" presId="urn:microsoft.com/office/officeart/2008/layout/IncreasingCircleProcess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4D6C6-D33D-4072-83A9-EC0BA4C94908}" type="datetimeFigureOut">
              <a:rPr lang="zh-CN" altLang="en-US" smtClean="0"/>
              <a:pPr/>
              <a:t>2018/2/23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18B50-6A94-41B5-B516-5684317EA7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BEA49-4D5A-4BFE-AB59-2253AF571EBF}" type="datetimeFigureOut">
              <a:rPr lang="zh-CN" altLang="en-US" smtClean="0"/>
              <a:pPr/>
              <a:t>2018/2/23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D925F-4E9F-4D8E-8F68-794EBD4A2A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6093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6663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>
          <a:xfrm>
            <a:off x="2071188" y="903325"/>
            <a:ext cx="3026535" cy="1373137"/>
            <a:chOff x="1574311" y="1436916"/>
            <a:chExt cx="3734288" cy="1506333"/>
          </a:xfrm>
          <a:solidFill>
            <a:srgbClr val="D74B4B">
              <a:alpha val="69804"/>
            </a:srgbClr>
          </a:solidFill>
        </p:grpSpPr>
        <p:sp>
          <p:nvSpPr>
            <p:cNvPr id="5" name="矩形 4"/>
            <p:cNvSpPr/>
            <p:nvPr/>
          </p:nvSpPr>
          <p:spPr bwMode="auto">
            <a:xfrm>
              <a:off x="1574311" y="1673243"/>
              <a:ext cx="3099289" cy="127000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梯形 5"/>
            <p:cNvSpPr/>
            <p:nvPr/>
          </p:nvSpPr>
          <p:spPr>
            <a:xfrm rot="5400000">
              <a:off x="4237931" y="1872581"/>
              <a:ext cx="1506333" cy="635003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rot="10800000">
              <a:off x="4673595" y="1436916"/>
              <a:ext cx="635003" cy="1751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07" y="1392839"/>
            <a:ext cx="2070646" cy="39410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 bwMode="auto">
          <a:xfrm>
            <a:off x="4518942" y="1118754"/>
            <a:ext cx="5538148" cy="1929246"/>
          </a:xfrm>
          <a:prstGeom prst="rect">
            <a:avLst/>
          </a:prstGeom>
          <a:solidFill>
            <a:srgbClr val="D74B4B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713205" y="1307718"/>
            <a:ext cx="6341703" cy="799519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8" name="副标题 2"/>
          <p:cNvSpPr>
            <a:spLocks noGrp="1"/>
          </p:cNvSpPr>
          <p:nvPr>
            <p:ph type="subTitle" idx="1"/>
          </p:nvPr>
        </p:nvSpPr>
        <p:spPr>
          <a:xfrm>
            <a:off x="4713204" y="2037669"/>
            <a:ext cx="4515994" cy="646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2849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7264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906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825626"/>
            <a:ext cx="10514231" cy="4022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8687A-5267-49AF-9E14-0A854DA387AD}" type="datetime1">
              <a:rPr lang="zh-CN" altLang="en-US"/>
              <a:pPr>
                <a:defRPr/>
              </a:pPr>
              <a:t>2018/2/23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5D035-D8E6-4824-9F15-4CC0D03562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>
          <a:xfrm>
            <a:off x="2071188" y="903325"/>
            <a:ext cx="3026535" cy="1373137"/>
            <a:chOff x="1574311" y="1436916"/>
            <a:chExt cx="3734288" cy="1506333"/>
          </a:xfrm>
          <a:solidFill>
            <a:srgbClr val="D74B4B">
              <a:alpha val="69804"/>
            </a:srgbClr>
          </a:solidFill>
        </p:grpSpPr>
        <p:sp>
          <p:nvSpPr>
            <p:cNvPr id="5" name="矩形 4"/>
            <p:cNvSpPr/>
            <p:nvPr/>
          </p:nvSpPr>
          <p:spPr bwMode="auto">
            <a:xfrm>
              <a:off x="1574311" y="1673243"/>
              <a:ext cx="3099289" cy="127000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梯形 5"/>
            <p:cNvSpPr/>
            <p:nvPr/>
          </p:nvSpPr>
          <p:spPr>
            <a:xfrm rot="5400000">
              <a:off x="4237931" y="1872581"/>
              <a:ext cx="1506333" cy="635003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rot="10800000">
              <a:off x="4673595" y="1436916"/>
              <a:ext cx="635003" cy="1751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07" y="1392839"/>
            <a:ext cx="2070646" cy="39410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 bwMode="auto">
          <a:xfrm>
            <a:off x="4518942" y="1118754"/>
            <a:ext cx="5538148" cy="1929246"/>
          </a:xfrm>
          <a:prstGeom prst="rect">
            <a:avLst/>
          </a:prstGeom>
          <a:solidFill>
            <a:srgbClr val="D74B4B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713205" y="1307718"/>
            <a:ext cx="6341703" cy="799519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8" name="副标题 2"/>
          <p:cNvSpPr>
            <a:spLocks noGrp="1"/>
          </p:cNvSpPr>
          <p:nvPr>
            <p:ph type="subTitle" idx="1"/>
          </p:nvPr>
        </p:nvSpPr>
        <p:spPr>
          <a:xfrm>
            <a:off x="4713204" y="2037669"/>
            <a:ext cx="4515994" cy="646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2849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7264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048" y="215358"/>
            <a:ext cx="2207832" cy="4202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0413" cy="4162083"/>
          </a:xfrm>
          <a:prstGeom prst="rect">
            <a:avLst/>
          </a:prstGeom>
        </p:spPr>
      </p:pic>
      <p:sp>
        <p:nvSpPr>
          <p:cNvPr id="7" name="矩形 7"/>
          <p:cNvSpPr>
            <a:spLocks noChangeArrowheads="1"/>
          </p:cNvSpPr>
          <p:nvPr userDrawn="1"/>
        </p:nvSpPr>
        <p:spPr bwMode="auto">
          <a:xfrm>
            <a:off x="0" y="-17185"/>
            <a:ext cx="12190413" cy="4179267"/>
          </a:xfrm>
          <a:prstGeom prst="rect">
            <a:avLst/>
          </a:prstGeom>
          <a:solidFill>
            <a:srgbClr val="354B5E">
              <a:alpha val="50196"/>
            </a:srgbClr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70307" y="4377440"/>
            <a:ext cx="2502942" cy="2245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 smtClean="0"/>
              <a:t>▶ 单击此处编辑母版文本样式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6" y="242251"/>
            <a:ext cx="2207832" cy="420216"/>
          </a:xfrm>
          <a:prstGeom prst="rect">
            <a:avLst/>
          </a:prstGeom>
        </p:spPr>
      </p:pic>
      <p:sp>
        <p:nvSpPr>
          <p:cNvPr id="10" name="内容占位符 2"/>
          <p:cNvSpPr>
            <a:spLocks noGrp="1"/>
          </p:cNvSpPr>
          <p:nvPr>
            <p:ph sz="quarter" idx="14" hasCustomPrompt="1"/>
          </p:nvPr>
        </p:nvSpPr>
        <p:spPr>
          <a:xfrm>
            <a:off x="470306" y="1289445"/>
            <a:ext cx="11298136" cy="2245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▶  单击此处编辑母版文本样式</a:t>
            </a:r>
          </a:p>
        </p:txBody>
      </p:sp>
      <p:sp>
        <p:nvSpPr>
          <p:cNvPr id="11" name="内容占位符 2"/>
          <p:cNvSpPr>
            <a:spLocks noGrp="1"/>
          </p:cNvSpPr>
          <p:nvPr>
            <p:ph sz="quarter" idx="15" hasCustomPrompt="1"/>
          </p:nvPr>
        </p:nvSpPr>
        <p:spPr>
          <a:xfrm>
            <a:off x="3372217" y="4371139"/>
            <a:ext cx="2502942" cy="2245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 smtClean="0"/>
              <a:t>▶ 单击此处编辑母版文本样式</a:t>
            </a:r>
          </a:p>
        </p:txBody>
      </p:sp>
      <p:sp>
        <p:nvSpPr>
          <p:cNvPr id="12" name="内容占位符 2"/>
          <p:cNvSpPr>
            <a:spLocks noGrp="1"/>
          </p:cNvSpPr>
          <p:nvPr>
            <p:ph sz="quarter" idx="16" hasCustomPrompt="1"/>
          </p:nvPr>
        </p:nvSpPr>
        <p:spPr>
          <a:xfrm>
            <a:off x="6318858" y="4371984"/>
            <a:ext cx="2502942" cy="2245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 smtClean="0"/>
              <a:t>▶ 单击此处编辑母版文本样式</a:t>
            </a:r>
          </a:p>
        </p:txBody>
      </p:sp>
      <p:sp>
        <p:nvSpPr>
          <p:cNvPr id="13" name="内容占位符 2"/>
          <p:cNvSpPr>
            <a:spLocks noGrp="1"/>
          </p:cNvSpPr>
          <p:nvPr>
            <p:ph sz="quarter" idx="17" hasCustomPrompt="1"/>
          </p:nvPr>
        </p:nvSpPr>
        <p:spPr>
          <a:xfrm>
            <a:off x="9265500" y="4377440"/>
            <a:ext cx="2502942" cy="2245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 smtClean="0"/>
              <a:t>▶ 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59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8" name="矩形 7"/>
          <p:cNvSpPr>
            <a:spLocks noChangeArrowheads="1"/>
          </p:cNvSpPr>
          <p:nvPr userDrawn="1"/>
        </p:nvSpPr>
        <p:spPr bwMode="auto">
          <a:xfrm>
            <a:off x="0" y="0"/>
            <a:ext cx="12190413" cy="6858000"/>
          </a:xfrm>
          <a:prstGeom prst="rect">
            <a:avLst/>
          </a:prstGeom>
          <a:solidFill>
            <a:srgbClr val="354B5E">
              <a:alpha val="69804"/>
            </a:srgbClr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矩形 8"/>
          <p:cNvSpPr>
            <a:spLocks noChangeArrowheads="1"/>
          </p:cNvSpPr>
          <p:nvPr userDrawn="1"/>
        </p:nvSpPr>
        <p:spPr bwMode="auto">
          <a:xfrm>
            <a:off x="7005006" y="1809750"/>
            <a:ext cx="5185407" cy="3238500"/>
          </a:xfrm>
          <a:prstGeom prst="rect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8" y="201705"/>
            <a:ext cx="2986073" cy="56833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77832" y="3045619"/>
            <a:ext cx="4239755" cy="76676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1384866" y="2998788"/>
            <a:ext cx="5485686" cy="20494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 algn="l">
              <a:defRPr sz="1600">
                <a:solidFill>
                  <a:schemeClr val="bg1"/>
                </a:solidFill>
              </a:defRPr>
            </a:lvl3pPr>
            <a:lvl4pPr algn="l">
              <a:defRPr sz="1400">
                <a:solidFill>
                  <a:schemeClr val="bg1"/>
                </a:solidFill>
              </a:defRPr>
            </a:lvl4pPr>
            <a:lvl5pPr algn="l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7477832" y="3812382"/>
            <a:ext cx="4239755" cy="646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318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6095207" cy="6858000"/>
          </a:xfrm>
          <a:prstGeom prst="rect">
            <a:avLst/>
          </a:prstGeom>
        </p:spPr>
      </p:pic>
      <p:grpSp>
        <p:nvGrpSpPr>
          <p:cNvPr id="2" name="组合 10"/>
          <p:cNvGrpSpPr>
            <a:grpSpLocks/>
          </p:cNvGrpSpPr>
          <p:nvPr userDrawn="1"/>
        </p:nvGrpSpPr>
        <p:grpSpPr bwMode="auto">
          <a:xfrm>
            <a:off x="5350767" y="1268414"/>
            <a:ext cx="6839647" cy="4321175"/>
            <a:chOff x="0" y="0"/>
            <a:chExt cx="6840000" cy="4320000"/>
          </a:xfrm>
        </p:grpSpPr>
        <p:sp>
          <p:nvSpPr>
            <p:cNvPr id="5" name="矩形 8"/>
            <p:cNvSpPr>
              <a:spLocks noChangeArrowheads="1"/>
            </p:cNvSpPr>
            <p:nvPr/>
          </p:nvSpPr>
          <p:spPr bwMode="auto">
            <a:xfrm>
              <a:off x="0" y="0"/>
              <a:ext cx="6840000" cy="4320000"/>
            </a:xfrm>
            <a:prstGeom prst="rect">
              <a:avLst/>
            </a:prstGeom>
            <a:solidFill>
              <a:srgbClr val="354B5E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矩形 9"/>
            <p:cNvSpPr>
              <a:spLocks noChangeArrowheads="1"/>
            </p:cNvSpPr>
            <p:nvPr/>
          </p:nvSpPr>
          <p:spPr bwMode="auto">
            <a:xfrm>
              <a:off x="0" y="0"/>
              <a:ext cx="108000" cy="4320000"/>
            </a:xfrm>
            <a:prstGeom prst="rect">
              <a:avLst/>
            </a:prstGeom>
            <a:solidFill>
              <a:srgbClr val="D74B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121"/>
          <p:cNvSpPr>
            <a:spLocks noEditPoints="1" noChangeArrowheads="1"/>
          </p:cNvSpPr>
          <p:nvPr userDrawn="1"/>
        </p:nvSpPr>
        <p:spPr bwMode="auto">
          <a:xfrm>
            <a:off x="5614257" y="2076450"/>
            <a:ext cx="374601" cy="374650"/>
          </a:xfrm>
          <a:custGeom>
            <a:avLst/>
            <a:gdLst>
              <a:gd name="T0" fmla="*/ 2147483646 w 200"/>
              <a:gd name="T1" fmla="*/ 0 h 200"/>
              <a:gd name="T2" fmla="*/ 0 w 200"/>
              <a:gd name="T3" fmla="*/ 2147483646 h 200"/>
              <a:gd name="T4" fmla="*/ 2147483646 w 200"/>
              <a:gd name="T5" fmla="*/ 2147483646 h 200"/>
              <a:gd name="T6" fmla="*/ 2147483646 w 200"/>
              <a:gd name="T7" fmla="*/ 2147483646 h 200"/>
              <a:gd name="T8" fmla="*/ 2147483646 w 200"/>
              <a:gd name="T9" fmla="*/ 0 h 200"/>
              <a:gd name="T10" fmla="*/ 2147483646 w 200"/>
              <a:gd name="T11" fmla="*/ 2147483646 h 200"/>
              <a:gd name="T12" fmla="*/ 2147483646 w 200"/>
              <a:gd name="T13" fmla="*/ 2147483646 h 200"/>
              <a:gd name="T14" fmla="*/ 2147483646 w 200"/>
              <a:gd name="T15" fmla="*/ 2147483646 h 200"/>
              <a:gd name="T16" fmla="*/ 2147483646 w 200"/>
              <a:gd name="T17" fmla="*/ 2147483646 h 200"/>
              <a:gd name="T18" fmla="*/ 2147483646 w 200"/>
              <a:gd name="T19" fmla="*/ 2147483646 h 200"/>
              <a:gd name="T20" fmla="*/ 2147483646 w 200"/>
              <a:gd name="T21" fmla="*/ 2147483646 h 200"/>
              <a:gd name="T22" fmla="*/ 2147483646 w 200"/>
              <a:gd name="T23" fmla="*/ 2147483646 h 200"/>
              <a:gd name="T24" fmla="*/ 2147483646 w 200"/>
              <a:gd name="T25" fmla="*/ 2147483646 h 200"/>
              <a:gd name="T26" fmla="*/ 2147483646 w 200"/>
              <a:gd name="T27" fmla="*/ 2147483646 h 200"/>
              <a:gd name="T28" fmla="*/ 2147483646 w 200"/>
              <a:gd name="T29" fmla="*/ 2147483646 h 200"/>
              <a:gd name="T30" fmla="*/ 2147483646 w 200"/>
              <a:gd name="T31" fmla="*/ 2147483646 h 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Freeform 121"/>
          <p:cNvSpPr>
            <a:spLocks noEditPoints="1" noChangeArrowheads="1"/>
          </p:cNvSpPr>
          <p:nvPr userDrawn="1"/>
        </p:nvSpPr>
        <p:spPr bwMode="auto">
          <a:xfrm>
            <a:off x="5614257" y="3248025"/>
            <a:ext cx="374601" cy="374650"/>
          </a:xfrm>
          <a:custGeom>
            <a:avLst/>
            <a:gdLst>
              <a:gd name="T0" fmla="*/ 2147483646 w 200"/>
              <a:gd name="T1" fmla="*/ 0 h 200"/>
              <a:gd name="T2" fmla="*/ 0 w 200"/>
              <a:gd name="T3" fmla="*/ 2147483646 h 200"/>
              <a:gd name="T4" fmla="*/ 2147483646 w 200"/>
              <a:gd name="T5" fmla="*/ 2147483646 h 200"/>
              <a:gd name="T6" fmla="*/ 2147483646 w 200"/>
              <a:gd name="T7" fmla="*/ 2147483646 h 200"/>
              <a:gd name="T8" fmla="*/ 2147483646 w 200"/>
              <a:gd name="T9" fmla="*/ 0 h 200"/>
              <a:gd name="T10" fmla="*/ 2147483646 w 200"/>
              <a:gd name="T11" fmla="*/ 2147483646 h 200"/>
              <a:gd name="T12" fmla="*/ 2147483646 w 200"/>
              <a:gd name="T13" fmla="*/ 2147483646 h 200"/>
              <a:gd name="T14" fmla="*/ 2147483646 w 200"/>
              <a:gd name="T15" fmla="*/ 2147483646 h 200"/>
              <a:gd name="T16" fmla="*/ 2147483646 w 200"/>
              <a:gd name="T17" fmla="*/ 2147483646 h 200"/>
              <a:gd name="T18" fmla="*/ 2147483646 w 200"/>
              <a:gd name="T19" fmla="*/ 2147483646 h 200"/>
              <a:gd name="T20" fmla="*/ 2147483646 w 200"/>
              <a:gd name="T21" fmla="*/ 2147483646 h 200"/>
              <a:gd name="T22" fmla="*/ 2147483646 w 200"/>
              <a:gd name="T23" fmla="*/ 2147483646 h 200"/>
              <a:gd name="T24" fmla="*/ 2147483646 w 200"/>
              <a:gd name="T25" fmla="*/ 2147483646 h 200"/>
              <a:gd name="T26" fmla="*/ 2147483646 w 200"/>
              <a:gd name="T27" fmla="*/ 2147483646 h 200"/>
              <a:gd name="T28" fmla="*/ 2147483646 w 200"/>
              <a:gd name="T29" fmla="*/ 2147483646 h 200"/>
              <a:gd name="T30" fmla="*/ 2147483646 w 200"/>
              <a:gd name="T31" fmla="*/ 2147483646 h 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Freeform 121"/>
          <p:cNvSpPr>
            <a:spLocks noEditPoints="1" noChangeArrowheads="1"/>
          </p:cNvSpPr>
          <p:nvPr userDrawn="1"/>
        </p:nvSpPr>
        <p:spPr bwMode="auto">
          <a:xfrm>
            <a:off x="5614257" y="4424363"/>
            <a:ext cx="374601" cy="374650"/>
          </a:xfrm>
          <a:custGeom>
            <a:avLst/>
            <a:gdLst>
              <a:gd name="T0" fmla="*/ 2147483646 w 200"/>
              <a:gd name="T1" fmla="*/ 0 h 200"/>
              <a:gd name="T2" fmla="*/ 0 w 200"/>
              <a:gd name="T3" fmla="*/ 2147483646 h 200"/>
              <a:gd name="T4" fmla="*/ 2147483646 w 200"/>
              <a:gd name="T5" fmla="*/ 2147483646 h 200"/>
              <a:gd name="T6" fmla="*/ 2147483646 w 200"/>
              <a:gd name="T7" fmla="*/ 2147483646 h 200"/>
              <a:gd name="T8" fmla="*/ 2147483646 w 200"/>
              <a:gd name="T9" fmla="*/ 0 h 200"/>
              <a:gd name="T10" fmla="*/ 2147483646 w 200"/>
              <a:gd name="T11" fmla="*/ 2147483646 h 200"/>
              <a:gd name="T12" fmla="*/ 2147483646 w 200"/>
              <a:gd name="T13" fmla="*/ 2147483646 h 200"/>
              <a:gd name="T14" fmla="*/ 2147483646 w 200"/>
              <a:gd name="T15" fmla="*/ 2147483646 h 200"/>
              <a:gd name="T16" fmla="*/ 2147483646 w 200"/>
              <a:gd name="T17" fmla="*/ 2147483646 h 200"/>
              <a:gd name="T18" fmla="*/ 2147483646 w 200"/>
              <a:gd name="T19" fmla="*/ 2147483646 h 200"/>
              <a:gd name="T20" fmla="*/ 2147483646 w 200"/>
              <a:gd name="T21" fmla="*/ 2147483646 h 200"/>
              <a:gd name="T22" fmla="*/ 2147483646 w 200"/>
              <a:gd name="T23" fmla="*/ 2147483646 h 200"/>
              <a:gd name="T24" fmla="*/ 2147483646 w 200"/>
              <a:gd name="T25" fmla="*/ 2147483646 h 200"/>
              <a:gd name="T26" fmla="*/ 2147483646 w 200"/>
              <a:gd name="T27" fmla="*/ 2147483646 h 200"/>
              <a:gd name="T28" fmla="*/ 2147483646 w 200"/>
              <a:gd name="T29" fmla="*/ 2147483646 h 200"/>
              <a:gd name="T30" fmla="*/ 2147483646 w 200"/>
              <a:gd name="T31" fmla="*/ 2147483646 h 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67303" y="1828593"/>
            <a:ext cx="5178808" cy="870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6553406" y="3000119"/>
            <a:ext cx="5178808" cy="870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6567303" y="4179817"/>
            <a:ext cx="5178808" cy="870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65748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8728" y="607510"/>
            <a:ext cx="6341703" cy="799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8663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2ECA011-6FB0-42BF-B0D7-9D6C808282E8}" type="datetimeFigureOut">
              <a:rPr lang="zh-CN" altLang="en-US" smtClean="0"/>
              <a:pPr/>
              <a:t>2018/2/23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DB8F00F0-71E6-42B1-AD37-8A6C9A09EC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3037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9933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24"/>
          <p:cNvSpPr>
            <a:spLocks noGrp="1"/>
          </p:cNvSpPr>
          <p:nvPr>
            <p:ph type="title"/>
          </p:nvPr>
        </p:nvSpPr>
        <p:spPr>
          <a:xfrm>
            <a:off x="4511187" y="1096167"/>
            <a:ext cx="5547214" cy="914487"/>
          </a:xfrm>
        </p:spPr>
        <p:txBody>
          <a:bodyPr/>
          <a:lstStyle/>
          <a:p>
            <a:pPr algn="ctr"/>
            <a:r>
              <a:rPr lang="zh-CN" altLang="en-US" dirty="0" smtClean="0"/>
              <a:t>商品期权适当性测试大纲解读</a:t>
            </a:r>
            <a:endParaRPr lang="zh-CN" altLang="en-US" dirty="0"/>
          </a:p>
        </p:txBody>
      </p:sp>
      <p:sp>
        <p:nvSpPr>
          <p:cNvPr id="26" name="副标题 25"/>
          <p:cNvSpPr>
            <a:spLocks noGrp="1"/>
          </p:cNvSpPr>
          <p:nvPr>
            <p:ph type="subTitle" idx="1"/>
          </p:nvPr>
        </p:nvSpPr>
        <p:spPr>
          <a:xfrm>
            <a:off x="5174439" y="2293585"/>
            <a:ext cx="4515994" cy="646811"/>
          </a:xfrm>
        </p:spPr>
        <p:txBody>
          <a:bodyPr/>
          <a:lstStyle/>
          <a:p>
            <a:pPr algn="ctr"/>
            <a:r>
              <a:rPr lang="zh-CN" altLang="en-US" sz="2000" b="0" dirty="0" smtClean="0"/>
              <a:t>期货衍生品部</a:t>
            </a:r>
            <a:endParaRPr lang="en-US" altLang="zh-CN" sz="2000" b="0" dirty="0" smtClean="0"/>
          </a:p>
          <a:p>
            <a:pPr algn="ctr"/>
            <a:r>
              <a:rPr lang="zh-CN" altLang="en-US" sz="2000" b="0" dirty="0" smtClean="0"/>
              <a:t>杜梦箫 </a:t>
            </a:r>
            <a:endParaRPr lang="zh-CN" altLang="en-US" sz="2000" b="0" dirty="0"/>
          </a:p>
        </p:txBody>
      </p:sp>
    </p:spTree>
    <p:extLst>
      <p:ext uri="{BB962C8B-B14F-4D97-AF65-F5344CB8AC3E}">
        <p14:creationId xmlns="" xmlns:p14="http://schemas.microsoft.com/office/powerpoint/2010/main" val="377498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745706" y="2809136"/>
            <a:ext cx="4239755" cy="766762"/>
          </a:xfrm>
        </p:spPr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知识点解析</a:t>
            </a:r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/>
            </a:r>
            <a:b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5846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椭圆 1"/>
          <p:cNvSpPr>
            <a:spLocks noChangeAspect="1" noChangeArrowheads="1"/>
          </p:cNvSpPr>
          <p:nvPr/>
        </p:nvSpPr>
        <p:spPr bwMode="auto">
          <a:xfrm>
            <a:off x="839679" y="2724151"/>
            <a:ext cx="2879350" cy="2879725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5" name="空心弧 2"/>
          <p:cNvSpPr>
            <a:spLocks noChangeAspect="1" noChangeArrowheads="1"/>
          </p:cNvSpPr>
          <p:nvPr/>
        </p:nvSpPr>
        <p:spPr bwMode="auto">
          <a:xfrm>
            <a:off x="119048" y="2005014"/>
            <a:ext cx="4320613" cy="4319587"/>
          </a:xfrm>
          <a:custGeom>
            <a:avLst/>
            <a:gdLst>
              <a:gd name="T0" fmla="*/ 2162352 w 4320000"/>
              <a:gd name="T1" fmla="*/ 0 h 4320000"/>
              <a:gd name="T2" fmla="*/ 4324702 w 4320000"/>
              <a:gd name="T3" fmla="*/ 2159176 h 4320000"/>
              <a:gd name="T4" fmla="*/ 2162352 w 4320000"/>
              <a:gd name="T5" fmla="*/ 4318348 h 4320000"/>
              <a:gd name="T6" fmla="*/ 2162352 w 4320000"/>
              <a:gd name="T7" fmla="*/ 4188797 h 4320000"/>
              <a:gd name="T8" fmla="*/ 4194961 w 4320000"/>
              <a:gd name="T9" fmla="*/ 2159176 h 4320000"/>
              <a:gd name="T10" fmla="*/ 2162352 w 4320000"/>
              <a:gd name="T11" fmla="*/ 129552 h 4320000"/>
              <a:gd name="T12" fmla="*/ 2162352 w 4320000"/>
              <a:gd name="T13" fmla="*/ 0 h 43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0000" h="4320000">
                <a:moveTo>
                  <a:pt x="2160000" y="0"/>
                </a:moveTo>
                <a:cubicBezTo>
                  <a:pt x="3352935" y="0"/>
                  <a:pt x="4320000" y="967065"/>
                  <a:pt x="4320000" y="2160000"/>
                </a:cubicBezTo>
                <a:cubicBezTo>
                  <a:pt x="4320000" y="3352935"/>
                  <a:pt x="3352935" y="4320000"/>
                  <a:pt x="2160000" y="4320000"/>
                </a:cubicBezTo>
                <a:lnTo>
                  <a:pt x="2160000" y="4190400"/>
                </a:lnTo>
                <a:cubicBezTo>
                  <a:pt x="3281359" y="4190400"/>
                  <a:pt x="4190400" y="3281359"/>
                  <a:pt x="4190400" y="2160000"/>
                </a:cubicBezTo>
                <a:cubicBezTo>
                  <a:pt x="4190400" y="1038641"/>
                  <a:pt x="3281359" y="129600"/>
                  <a:pt x="2160000" y="129600"/>
                </a:cubicBezTo>
                <a:lnTo>
                  <a:pt x="2160000" y="0"/>
                </a:ln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6" name="椭圆 5"/>
          <p:cNvSpPr>
            <a:spLocks noChangeAspect="1" noChangeArrowheads="1"/>
          </p:cNvSpPr>
          <p:nvPr/>
        </p:nvSpPr>
        <p:spPr bwMode="auto">
          <a:xfrm>
            <a:off x="2510848" y="1840734"/>
            <a:ext cx="449204" cy="449263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7" name="椭圆 6"/>
          <p:cNvSpPr>
            <a:spLocks noChangeAspect="1" noChangeArrowheads="1"/>
          </p:cNvSpPr>
          <p:nvPr/>
        </p:nvSpPr>
        <p:spPr bwMode="auto">
          <a:xfrm>
            <a:off x="3803394" y="2756887"/>
            <a:ext cx="450791" cy="449263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8" name="椭圆 7"/>
          <p:cNvSpPr>
            <a:spLocks noChangeAspect="1" noChangeArrowheads="1"/>
          </p:cNvSpPr>
          <p:nvPr/>
        </p:nvSpPr>
        <p:spPr bwMode="auto">
          <a:xfrm>
            <a:off x="4087174" y="4002526"/>
            <a:ext cx="450791" cy="450850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90" name="椭圆 11"/>
          <p:cNvSpPr>
            <a:spLocks noChangeAspect="1" noChangeArrowheads="1"/>
          </p:cNvSpPr>
          <p:nvPr/>
        </p:nvSpPr>
        <p:spPr bwMode="auto">
          <a:xfrm>
            <a:off x="5392060" y="1662607"/>
            <a:ext cx="899996" cy="900113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93" name="椭圆 14"/>
          <p:cNvSpPr>
            <a:spLocks noChangeAspect="1" noChangeArrowheads="1"/>
          </p:cNvSpPr>
          <p:nvPr/>
        </p:nvSpPr>
        <p:spPr bwMode="auto">
          <a:xfrm>
            <a:off x="5392060" y="5197749"/>
            <a:ext cx="899996" cy="900112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0494" name="直接连接符 4"/>
          <p:cNvCxnSpPr>
            <a:cxnSpLocks noChangeShapeType="1"/>
            <a:stCxn id="20486" idx="6"/>
            <a:endCxn id="20490" idx="2"/>
          </p:cNvCxnSpPr>
          <p:nvPr/>
        </p:nvCxnSpPr>
        <p:spPr bwMode="auto">
          <a:xfrm>
            <a:off x="2960052" y="2065366"/>
            <a:ext cx="2432008" cy="47298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直接连接符 16"/>
          <p:cNvCxnSpPr>
            <a:cxnSpLocks noChangeShapeType="1"/>
            <a:stCxn id="20487" idx="6"/>
          </p:cNvCxnSpPr>
          <p:nvPr/>
        </p:nvCxnSpPr>
        <p:spPr bwMode="auto">
          <a:xfrm>
            <a:off x="4254185" y="2981519"/>
            <a:ext cx="1374358" cy="18418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96" name="直接连接符 18"/>
          <p:cNvCxnSpPr>
            <a:cxnSpLocks noChangeShapeType="1"/>
            <a:stCxn id="20488" idx="6"/>
          </p:cNvCxnSpPr>
          <p:nvPr/>
        </p:nvCxnSpPr>
        <p:spPr bwMode="auto">
          <a:xfrm>
            <a:off x="4537965" y="4227951"/>
            <a:ext cx="1090578" cy="10457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498" name="文本框 21"/>
          <p:cNvSpPr txBox="1">
            <a:spLocks noChangeArrowheads="1"/>
          </p:cNvSpPr>
          <p:nvPr/>
        </p:nvSpPr>
        <p:spPr bwMode="auto">
          <a:xfrm>
            <a:off x="6544304" y="1454041"/>
            <a:ext cx="697627" cy="44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D74B4B"/>
                </a:solidFill>
                <a:latin typeface="+mn-ea"/>
                <a:ea typeface="+mn-ea"/>
              </a:rPr>
              <a:t>资金</a:t>
            </a:r>
            <a:endParaRPr lang="zh-CN" altLang="en-US" b="1" dirty="0">
              <a:solidFill>
                <a:srgbClr val="D74B4B"/>
              </a:solidFill>
              <a:latin typeface="+mn-ea"/>
              <a:ea typeface="+mn-ea"/>
            </a:endParaRPr>
          </a:p>
        </p:txBody>
      </p:sp>
      <p:sp>
        <p:nvSpPr>
          <p:cNvPr id="20499" name="文本框 22"/>
          <p:cNvSpPr txBox="1">
            <a:spLocks noChangeArrowheads="1"/>
          </p:cNvSpPr>
          <p:nvPr/>
        </p:nvSpPr>
        <p:spPr bwMode="auto">
          <a:xfrm>
            <a:off x="6560070" y="3758163"/>
            <a:ext cx="122601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ts val="800"/>
              </a:spcAft>
              <a:buNone/>
            </a:pPr>
            <a:r>
              <a:rPr lang="zh-CN" altLang="en-US" b="1" dirty="0" smtClean="0">
                <a:solidFill>
                  <a:srgbClr val="D74B4B"/>
                </a:solidFill>
                <a:latin typeface="+mn-ea"/>
                <a:ea typeface="+mn-ea"/>
              </a:rPr>
              <a:t>仿真经历</a:t>
            </a:r>
            <a:endParaRPr lang="zh-CN" altLang="en-US" b="1" dirty="0">
              <a:solidFill>
                <a:srgbClr val="D74B4B"/>
              </a:solidFill>
              <a:latin typeface="+mn-ea"/>
              <a:ea typeface="+mn-ea"/>
            </a:endParaRPr>
          </a:p>
        </p:txBody>
      </p:sp>
      <p:sp>
        <p:nvSpPr>
          <p:cNvPr id="20500" name="文本框 23"/>
          <p:cNvSpPr txBox="1">
            <a:spLocks noChangeArrowheads="1"/>
          </p:cNvSpPr>
          <p:nvPr/>
        </p:nvSpPr>
        <p:spPr bwMode="auto">
          <a:xfrm>
            <a:off x="6544304" y="2626053"/>
            <a:ext cx="1210588" cy="44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ts val="800"/>
              </a:spcAft>
              <a:buNone/>
            </a:pPr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知识测试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0501" name="文本框 24"/>
          <p:cNvSpPr txBox="1">
            <a:spLocks noChangeArrowheads="1"/>
          </p:cNvSpPr>
          <p:nvPr/>
        </p:nvSpPr>
        <p:spPr bwMode="auto">
          <a:xfrm>
            <a:off x="6544304" y="5197749"/>
            <a:ext cx="1210588" cy="44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ts val="800"/>
              </a:spcAft>
              <a:buNone/>
            </a:pPr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行权记录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0502" name="文本框 25"/>
          <p:cNvSpPr txBox="1">
            <a:spLocks noChangeArrowheads="1"/>
          </p:cNvSpPr>
          <p:nvPr/>
        </p:nvSpPr>
        <p:spPr bwMode="auto">
          <a:xfrm>
            <a:off x="6544304" y="1868050"/>
            <a:ext cx="53271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zh-CN" altLang="en-US" sz="1600" dirty="0" smtClean="0">
                <a:latin typeface="+mn-ea"/>
                <a:ea typeface="+mn-ea"/>
              </a:rPr>
              <a:t>开通期权交易权限前</a:t>
            </a:r>
            <a:r>
              <a:rPr lang="en-US" sz="1600" dirty="0" smtClean="0">
                <a:latin typeface="+mn-ea"/>
                <a:ea typeface="+mn-ea"/>
              </a:rPr>
              <a:t> 5 </a:t>
            </a:r>
            <a:r>
              <a:rPr lang="zh-CN" altLang="en-US" sz="1600" dirty="0" smtClean="0">
                <a:latin typeface="+mn-ea"/>
                <a:ea typeface="+mn-ea"/>
              </a:rPr>
              <a:t>个交易日每日结算后保证金账户可用资金余额均不低于人民币</a:t>
            </a:r>
            <a:r>
              <a:rPr lang="en-US" sz="1600" dirty="0" smtClean="0">
                <a:latin typeface="+mn-ea"/>
                <a:ea typeface="+mn-ea"/>
              </a:rPr>
              <a:t> 10 </a:t>
            </a:r>
            <a:r>
              <a:rPr lang="zh-CN" altLang="en-US" sz="1600" dirty="0" smtClean="0">
                <a:latin typeface="+mn-ea"/>
                <a:ea typeface="+mn-ea"/>
              </a:rPr>
              <a:t>万元</a:t>
            </a:r>
            <a:endParaRPr lang="en-US" altLang="zh-CN" sz="1600" dirty="0" smtClean="0">
              <a:latin typeface="+mn-ea"/>
              <a:ea typeface="+mn-ea"/>
            </a:endParaRPr>
          </a:p>
        </p:txBody>
      </p:sp>
      <p:sp>
        <p:nvSpPr>
          <p:cNvPr id="20503" name="文本框 26"/>
          <p:cNvSpPr txBox="1">
            <a:spLocks noChangeArrowheads="1"/>
          </p:cNvSpPr>
          <p:nvPr/>
        </p:nvSpPr>
        <p:spPr bwMode="auto">
          <a:xfrm>
            <a:off x="6544304" y="3083746"/>
            <a:ext cx="5279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zh-CN" altLang="en-US" sz="1600" dirty="0" smtClean="0">
                <a:latin typeface="+mn-ea"/>
                <a:ea typeface="+mn-ea"/>
              </a:rPr>
              <a:t>具备期货、期权基础知识，通过交易所认可的知识测试；</a:t>
            </a:r>
            <a:endParaRPr lang="en-US" altLang="zh-CN" sz="1600" dirty="0" smtClean="0">
              <a:latin typeface="+mn-ea"/>
              <a:ea typeface="+mn-ea"/>
            </a:endParaRPr>
          </a:p>
        </p:txBody>
      </p:sp>
      <p:sp>
        <p:nvSpPr>
          <p:cNvPr id="20504" name="文本框 27"/>
          <p:cNvSpPr txBox="1">
            <a:spLocks noChangeArrowheads="1"/>
          </p:cNvSpPr>
          <p:nvPr/>
        </p:nvSpPr>
        <p:spPr bwMode="auto">
          <a:xfrm>
            <a:off x="6544304" y="4285703"/>
            <a:ext cx="51379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zh-CN" altLang="en-US" sz="1600" dirty="0" smtClean="0">
                <a:latin typeface="+mn-ea"/>
                <a:ea typeface="+mn-ea"/>
              </a:rPr>
              <a:t>具有交易所认可的累计</a:t>
            </a:r>
            <a:r>
              <a:rPr lang="en-US" sz="1600" dirty="0" smtClean="0">
                <a:latin typeface="+mn-ea"/>
                <a:ea typeface="+mn-ea"/>
              </a:rPr>
              <a:t> 10 </a:t>
            </a:r>
            <a:r>
              <a:rPr lang="zh-CN" altLang="en-US" sz="1600" dirty="0" smtClean="0">
                <a:latin typeface="+mn-ea"/>
                <a:ea typeface="+mn-ea"/>
              </a:rPr>
              <a:t>个交易日、</a:t>
            </a:r>
            <a:r>
              <a:rPr lang="en-US" sz="1600" dirty="0" smtClean="0">
                <a:latin typeface="+mn-ea"/>
                <a:ea typeface="+mn-ea"/>
              </a:rPr>
              <a:t>20 </a:t>
            </a:r>
            <a:r>
              <a:rPr lang="zh-CN" altLang="en-US" sz="1600" dirty="0" smtClean="0">
                <a:latin typeface="+mn-ea"/>
                <a:ea typeface="+mn-ea"/>
              </a:rPr>
              <a:t>笔及以上的期权仿真交易成交记录；</a:t>
            </a:r>
            <a:endParaRPr lang="en-US" altLang="zh-CN" sz="1600" dirty="0" smtClean="0">
              <a:latin typeface="+mn-ea"/>
              <a:ea typeface="+mn-ea"/>
            </a:endParaRPr>
          </a:p>
        </p:txBody>
      </p:sp>
      <p:sp>
        <p:nvSpPr>
          <p:cNvPr id="20505" name="文本框 28"/>
          <p:cNvSpPr txBox="1">
            <a:spLocks noChangeArrowheads="1"/>
          </p:cNvSpPr>
          <p:nvPr/>
        </p:nvSpPr>
        <p:spPr bwMode="auto">
          <a:xfrm>
            <a:off x="6544304" y="5640114"/>
            <a:ext cx="3860297" cy="6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zh-CN" altLang="en-US" sz="1600" dirty="0" smtClean="0">
                <a:latin typeface="+mn-ea"/>
                <a:ea typeface="+mn-ea"/>
              </a:rPr>
              <a:t>具有交易所认可的期权仿真交易行权记录；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0506" name="KSO_Shape"/>
          <p:cNvSpPr>
            <a:spLocks noChangeAspect="1" noChangeArrowheads="1"/>
          </p:cNvSpPr>
          <p:nvPr/>
        </p:nvSpPr>
        <p:spPr bwMode="auto">
          <a:xfrm>
            <a:off x="5518184" y="1832688"/>
            <a:ext cx="539680" cy="534987"/>
          </a:xfrm>
          <a:custGeom>
            <a:avLst/>
            <a:gdLst>
              <a:gd name="T0" fmla="*/ 4605 w 2262188"/>
              <a:gd name="T1" fmla="*/ 6994 h 2241550"/>
              <a:gd name="T2" fmla="*/ 0 w 2262188"/>
              <a:gd name="T3" fmla="*/ 6171 h 2241550"/>
              <a:gd name="T4" fmla="*/ 3133 w 2262188"/>
              <a:gd name="T5" fmla="*/ 6498 h 2241550"/>
              <a:gd name="T6" fmla="*/ 1502 w 2262188"/>
              <a:gd name="T7" fmla="*/ 5838 h 2241550"/>
              <a:gd name="T8" fmla="*/ 6225 w 2262188"/>
              <a:gd name="T9" fmla="*/ 5587 h 2241550"/>
              <a:gd name="T10" fmla="*/ 6225 w 2262188"/>
              <a:gd name="T11" fmla="*/ 5331 h 2241550"/>
              <a:gd name="T12" fmla="*/ 6225 w 2262188"/>
              <a:gd name="T13" fmla="*/ 4935 h 2241550"/>
              <a:gd name="T14" fmla="*/ 4658 w 2262188"/>
              <a:gd name="T15" fmla="*/ 5781 h 2241550"/>
              <a:gd name="T16" fmla="*/ 0 w 2262188"/>
              <a:gd name="T17" fmla="*/ 4771 h 2241550"/>
              <a:gd name="T18" fmla="*/ 4229 w 2262188"/>
              <a:gd name="T19" fmla="*/ 5383 h 2241550"/>
              <a:gd name="T20" fmla="*/ 4323 w 2262188"/>
              <a:gd name="T21" fmla="*/ 5347 h 2241550"/>
              <a:gd name="T22" fmla="*/ 4523 w 2262188"/>
              <a:gd name="T23" fmla="*/ 5325 h 2241550"/>
              <a:gd name="T24" fmla="*/ 4694 w 2262188"/>
              <a:gd name="T25" fmla="*/ 5341 h 2241550"/>
              <a:gd name="T26" fmla="*/ 5438 w 2262188"/>
              <a:gd name="T27" fmla="*/ 4890 h 2241550"/>
              <a:gd name="T28" fmla="*/ 5370 w 2262188"/>
              <a:gd name="T29" fmla="*/ 4841 h 2241550"/>
              <a:gd name="T30" fmla="*/ 5361 w 2262188"/>
              <a:gd name="T31" fmla="*/ 4799 h 2241550"/>
              <a:gd name="T32" fmla="*/ 5392 w 2262188"/>
              <a:gd name="T33" fmla="*/ 4757 h 2241550"/>
              <a:gd name="T34" fmla="*/ 3227 w 2262188"/>
              <a:gd name="T35" fmla="*/ 4085 h 2241550"/>
              <a:gd name="T36" fmla="*/ 1587 w 2262188"/>
              <a:gd name="T37" fmla="*/ 3668 h 2241550"/>
              <a:gd name="T38" fmla="*/ 1925 w 2262188"/>
              <a:gd name="T39" fmla="*/ 3937 h 2241550"/>
              <a:gd name="T40" fmla="*/ 1800 w 2262188"/>
              <a:gd name="T41" fmla="*/ 3967 h 2241550"/>
              <a:gd name="T42" fmla="*/ 1577 w 2262188"/>
              <a:gd name="T43" fmla="*/ 3969 h 2241550"/>
              <a:gd name="T44" fmla="*/ 684 w 2262188"/>
              <a:gd name="T45" fmla="*/ 4386 h 2241550"/>
              <a:gd name="T46" fmla="*/ 814 w 2262188"/>
              <a:gd name="T47" fmla="*/ 4442 h 2241550"/>
              <a:gd name="T48" fmla="*/ 840 w 2262188"/>
              <a:gd name="T49" fmla="*/ 4482 h 2241550"/>
              <a:gd name="T50" fmla="*/ 827 w 2262188"/>
              <a:gd name="T51" fmla="*/ 4525 h 2241550"/>
              <a:gd name="T52" fmla="*/ 780 w 2262188"/>
              <a:gd name="T53" fmla="*/ 4560 h 2241550"/>
              <a:gd name="T54" fmla="*/ 2625 w 2262188"/>
              <a:gd name="T55" fmla="*/ 3313 h 2241550"/>
              <a:gd name="T56" fmla="*/ 1106 w 2262188"/>
              <a:gd name="T57" fmla="*/ 2503 h 2241550"/>
              <a:gd name="T58" fmla="*/ 7331 w 2262188"/>
              <a:gd name="T59" fmla="*/ 2230 h 2241550"/>
              <a:gd name="T60" fmla="*/ 2693 w 2262188"/>
              <a:gd name="T61" fmla="*/ 3188 h 2241550"/>
              <a:gd name="T62" fmla="*/ 5824 w 2262188"/>
              <a:gd name="T63" fmla="*/ 2442 h 2241550"/>
              <a:gd name="T64" fmla="*/ 4198 w 2262188"/>
              <a:gd name="T65" fmla="*/ 2142 h 2241550"/>
              <a:gd name="T66" fmla="*/ 7331 w 2262188"/>
              <a:gd name="T67" fmla="*/ 1501 h 2241550"/>
              <a:gd name="T68" fmla="*/ 2673 w 2262188"/>
              <a:gd name="T69" fmla="*/ 2113 h 2241550"/>
              <a:gd name="T70" fmla="*/ 1106 w 2262188"/>
              <a:gd name="T71" fmla="*/ 1267 h 2241550"/>
              <a:gd name="T72" fmla="*/ 2550 w 2262188"/>
              <a:gd name="T73" fmla="*/ 757 h 2241550"/>
              <a:gd name="T74" fmla="*/ 1946 w 2262188"/>
              <a:gd name="T75" fmla="*/ 1092 h 2241550"/>
              <a:gd name="T76" fmla="*/ 1971 w 2262188"/>
              <a:gd name="T77" fmla="*/ 1135 h 2241550"/>
              <a:gd name="T78" fmla="*/ 1955 w 2262188"/>
              <a:gd name="T79" fmla="*/ 1177 h 2241550"/>
              <a:gd name="T80" fmla="*/ 1869 w 2262188"/>
              <a:gd name="T81" fmla="*/ 1228 h 2241550"/>
              <a:gd name="T82" fmla="*/ 2658 w 2262188"/>
              <a:gd name="T83" fmla="*/ 1669 h 2241550"/>
              <a:gd name="T84" fmla="*/ 2848 w 2262188"/>
              <a:gd name="T85" fmla="*/ 1658 h 2241550"/>
              <a:gd name="T86" fmla="*/ 3023 w 2262188"/>
              <a:gd name="T87" fmla="*/ 1684 h 2241550"/>
              <a:gd name="T88" fmla="*/ 3943 w 2262188"/>
              <a:gd name="T89" fmla="*/ 1513 h 2241550"/>
              <a:gd name="T90" fmla="*/ 5670 w 2262188"/>
              <a:gd name="T91" fmla="*/ 2868 h 2241550"/>
              <a:gd name="T92" fmla="*/ 5828 w 2262188"/>
              <a:gd name="T93" fmla="*/ 1216 h 2241550"/>
              <a:gd name="T94" fmla="*/ 6523 w 2262188"/>
              <a:gd name="T95" fmla="*/ 875 h 2241550"/>
              <a:gd name="T96" fmla="*/ 6492 w 2262188"/>
              <a:gd name="T97" fmla="*/ 833 h 2241550"/>
              <a:gd name="T98" fmla="*/ 6502 w 2262188"/>
              <a:gd name="T99" fmla="*/ 792 h 2241550"/>
              <a:gd name="T100" fmla="*/ 6569 w 2262188"/>
              <a:gd name="T101" fmla="*/ 743 h 2241550"/>
              <a:gd name="T102" fmla="*/ 5827 w 2262188"/>
              <a:gd name="T103" fmla="*/ 291 h 2241550"/>
              <a:gd name="T104" fmla="*/ 5655 w 2262188"/>
              <a:gd name="T105" fmla="*/ 306 h 2241550"/>
              <a:gd name="T106" fmla="*/ 5456 w 2262188"/>
              <a:gd name="T107" fmla="*/ 285 h 2241550"/>
              <a:gd name="T108" fmla="*/ 5353 w 2262188"/>
              <a:gd name="T109" fmla="*/ 244 h 22415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8" name="KSO_Shape"/>
          <p:cNvSpPr>
            <a:spLocks noChangeAspect="1" noChangeArrowheads="1"/>
          </p:cNvSpPr>
          <p:nvPr/>
        </p:nvSpPr>
        <p:spPr bwMode="auto">
          <a:xfrm>
            <a:off x="5392060" y="3767028"/>
            <a:ext cx="399998" cy="539750"/>
          </a:xfrm>
          <a:custGeom>
            <a:avLst/>
            <a:gdLst>
              <a:gd name="T0" fmla="*/ 17789 w 1125538"/>
              <a:gd name="T1" fmla="*/ 23239 h 1516063"/>
              <a:gd name="T2" fmla="*/ 17949 w 1125538"/>
              <a:gd name="T3" fmla="*/ 23385 h 1516063"/>
              <a:gd name="T4" fmla="*/ 17937 w 1125538"/>
              <a:gd name="T5" fmla="*/ 24206 h 1516063"/>
              <a:gd name="T6" fmla="*/ 17757 w 1125538"/>
              <a:gd name="T7" fmla="*/ 24338 h 1516063"/>
              <a:gd name="T8" fmla="*/ 239 w 1125538"/>
              <a:gd name="T9" fmla="*/ 24346 h 1516063"/>
              <a:gd name="T10" fmla="*/ 43 w 1125538"/>
              <a:gd name="T11" fmla="*/ 24228 h 1516063"/>
              <a:gd name="T12" fmla="*/ 7 w 1125538"/>
              <a:gd name="T13" fmla="*/ 23407 h 1516063"/>
              <a:gd name="T14" fmla="*/ 148 w 1125538"/>
              <a:gd name="T15" fmla="*/ 23249 h 1516063"/>
              <a:gd name="T16" fmla="*/ 3234 w 1125538"/>
              <a:gd name="T17" fmla="*/ 17270 h 1516063"/>
              <a:gd name="T18" fmla="*/ 3486 w 1125538"/>
              <a:gd name="T19" fmla="*/ 17365 h 1516063"/>
              <a:gd name="T20" fmla="*/ 3572 w 1125538"/>
              <a:gd name="T21" fmla="*/ 22130 h 1516063"/>
              <a:gd name="T22" fmla="*/ 3461 w 1125538"/>
              <a:gd name="T23" fmla="*/ 22316 h 1516063"/>
              <a:gd name="T24" fmla="*/ 3194 w 1125538"/>
              <a:gd name="T25" fmla="*/ 22393 h 1516063"/>
              <a:gd name="T26" fmla="*/ 137 w 1125538"/>
              <a:gd name="T27" fmla="*/ 22335 h 1516063"/>
              <a:gd name="T28" fmla="*/ 4 w 1125538"/>
              <a:gd name="T29" fmla="*/ 22156 h 1516063"/>
              <a:gd name="T30" fmla="*/ 69 w 1125538"/>
              <a:gd name="T31" fmla="*/ 17383 h 1516063"/>
              <a:gd name="T32" fmla="*/ 302 w 1125538"/>
              <a:gd name="T33" fmla="*/ 17274 h 1516063"/>
              <a:gd name="T34" fmla="*/ 7893 w 1125538"/>
              <a:gd name="T35" fmla="*/ 14556 h 1516063"/>
              <a:gd name="T36" fmla="*/ 8114 w 1125538"/>
              <a:gd name="T37" fmla="*/ 14752 h 1516063"/>
              <a:gd name="T38" fmla="*/ 8151 w 1125538"/>
              <a:gd name="T39" fmla="*/ 22069 h 1516063"/>
              <a:gd name="T40" fmla="*/ 7995 w 1125538"/>
              <a:gd name="T41" fmla="*/ 22324 h 1516063"/>
              <a:gd name="T42" fmla="*/ 4902 w 1125538"/>
              <a:gd name="T43" fmla="*/ 22389 h 1516063"/>
              <a:gd name="T44" fmla="*/ 4648 w 1125538"/>
              <a:gd name="T45" fmla="*/ 22244 h 1516063"/>
              <a:gd name="T46" fmla="*/ 4561 w 1125538"/>
              <a:gd name="T47" fmla="*/ 14945 h 1516063"/>
              <a:gd name="T48" fmla="*/ 4669 w 1125538"/>
              <a:gd name="T49" fmla="*/ 14657 h 1516063"/>
              <a:gd name="T50" fmla="*/ 9800 w 1125538"/>
              <a:gd name="T51" fmla="*/ 12115 h 1516063"/>
              <a:gd name="T52" fmla="*/ 12889 w 1125538"/>
              <a:gd name="T53" fmla="*/ 12187 h 1516063"/>
              <a:gd name="T54" fmla="*/ 12997 w 1125538"/>
              <a:gd name="T55" fmla="*/ 12482 h 1516063"/>
              <a:gd name="T56" fmla="*/ 12911 w 1125538"/>
              <a:gd name="T57" fmla="*/ 22298 h 1516063"/>
              <a:gd name="T58" fmla="*/ 12622 w 1125538"/>
              <a:gd name="T59" fmla="*/ 22393 h 1516063"/>
              <a:gd name="T60" fmla="*/ 9537 w 1125538"/>
              <a:gd name="T61" fmla="*/ 22320 h 1516063"/>
              <a:gd name="T62" fmla="*/ 9425 w 1125538"/>
              <a:gd name="T63" fmla="*/ 22025 h 1516063"/>
              <a:gd name="T64" fmla="*/ 9511 w 1125538"/>
              <a:gd name="T65" fmla="*/ 12209 h 1516063"/>
              <a:gd name="T66" fmla="*/ 9800 w 1125538"/>
              <a:gd name="T67" fmla="*/ 12115 h 1516063"/>
              <a:gd name="T68" fmla="*/ 17829 w 1125538"/>
              <a:gd name="T69" fmla="*/ 6012 h 1516063"/>
              <a:gd name="T70" fmla="*/ 17963 w 1125538"/>
              <a:gd name="T71" fmla="*/ 6354 h 1516063"/>
              <a:gd name="T72" fmla="*/ 17902 w 1125538"/>
              <a:gd name="T73" fmla="*/ 22229 h 1516063"/>
              <a:gd name="T74" fmla="*/ 17667 w 1125538"/>
              <a:gd name="T75" fmla="*/ 22342 h 1516063"/>
              <a:gd name="T76" fmla="*/ 14528 w 1125538"/>
              <a:gd name="T77" fmla="*/ 22305 h 1516063"/>
              <a:gd name="T78" fmla="*/ 14394 w 1125538"/>
              <a:gd name="T79" fmla="*/ 21959 h 1516063"/>
              <a:gd name="T80" fmla="*/ 14452 w 1125538"/>
              <a:gd name="T81" fmla="*/ 6081 h 1516063"/>
              <a:gd name="T82" fmla="*/ 14690 w 1125538"/>
              <a:gd name="T83" fmla="*/ 5972 h 1516063"/>
              <a:gd name="T84" fmla="*/ 13914 w 1125538"/>
              <a:gd name="T85" fmla="*/ 4018 h 1516063"/>
              <a:gd name="T86" fmla="*/ 13313 w 1125538"/>
              <a:gd name="T87" fmla="*/ 5930 h 1516063"/>
              <a:gd name="T88" fmla="*/ 12530 w 1125538"/>
              <a:gd name="T89" fmla="*/ 7569 h 1516063"/>
              <a:gd name="T90" fmla="*/ 11596 w 1125538"/>
              <a:gd name="T91" fmla="*/ 8950 h 1516063"/>
              <a:gd name="T92" fmla="*/ 10542 w 1125538"/>
              <a:gd name="T93" fmla="*/ 10104 h 1516063"/>
              <a:gd name="T94" fmla="*/ 9404 w 1125538"/>
              <a:gd name="T95" fmla="*/ 11044 h 1516063"/>
              <a:gd name="T96" fmla="*/ 8209 w 1125538"/>
              <a:gd name="T97" fmla="*/ 11791 h 1516063"/>
              <a:gd name="T98" fmla="*/ 6687 w 1125538"/>
              <a:gd name="T99" fmla="*/ 12490 h 1516063"/>
              <a:gd name="T100" fmla="*/ 4329 w 1125538"/>
              <a:gd name="T101" fmla="*/ 13164 h 1516063"/>
              <a:gd name="T102" fmla="*/ 2289 w 1125538"/>
              <a:gd name="T103" fmla="*/ 13430 h 1516063"/>
              <a:gd name="T104" fmla="*/ 471 w 1125538"/>
              <a:gd name="T105" fmla="*/ 13444 h 1516063"/>
              <a:gd name="T106" fmla="*/ 1561 w 1125538"/>
              <a:gd name="T107" fmla="*/ 13233 h 1516063"/>
              <a:gd name="T108" fmla="*/ 3256 w 1125538"/>
              <a:gd name="T109" fmla="*/ 12869 h 1516063"/>
              <a:gd name="T110" fmla="*/ 4782 w 1125538"/>
              <a:gd name="T111" fmla="*/ 12385 h 1516063"/>
              <a:gd name="T112" fmla="*/ 6459 w 1125538"/>
              <a:gd name="T113" fmla="*/ 11645 h 1516063"/>
              <a:gd name="T114" fmla="*/ 8661 w 1125538"/>
              <a:gd name="T115" fmla="*/ 10217 h 1516063"/>
              <a:gd name="T116" fmla="*/ 10339 w 1125538"/>
              <a:gd name="T117" fmla="*/ 8600 h 1516063"/>
              <a:gd name="T118" fmla="*/ 11556 w 1125538"/>
              <a:gd name="T119" fmla="*/ 6935 h 1516063"/>
              <a:gd name="T120" fmla="*/ 12389 w 1125538"/>
              <a:gd name="T121" fmla="*/ 5355 h 1516063"/>
              <a:gd name="T122" fmla="*/ 12994 w 1125538"/>
              <a:gd name="T123" fmla="*/ 3686 h 15160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9" name="KSO_Shape"/>
          <p:cNvSpPr>
            <a:spLocks noChangeAspect="1" noChangeArrowheads="1"/>
          </p:cNvSpPr>
          <p:nvPr/>
        </p:nvSpPr>
        <p:spPr bwMode="auto">
          <a:xfrm>
            <a:off x="5392060" y="2783873"/>
            <a:ext cx="335669" cy="337699"/>
          </a:xfrm>
          <a:custGeom>
            <a:avLst/>
            <a:gdLst>
              <a:gd name="T0" fmla="*/ 5418 w 2109787"/>
              <a:gd name="T1" fmla="*/ 8025 h 2125662"/>
              <a:gd name="T2" fmla="*/ 5766 w 2109787"/>
              <a:gd name="T3" fmla="*/ 7002 h 2125662"/>
              <a:gd name="T4" fmla="*/ 5695 w 2109787"/>
              <a:gd name="T5" fmla="*/ 6423 h 2125662"/>
              <a:gd name="T6" fmla="*/ 6555 w 2109787"/>
              <a:gd name="T7" fmla="*/ 6515 h 2125662"/>
              <a:gd name="T8" fmla="*/ 6395 w 2109787"/>
              <a:gd name="T9" fmla="*/ 8485 h 2125662"/>
              <a:gd name="T10" fmla="*/ 6908 w 2109787"/>
              <a:gd name="T11" fmla="*/ 7669 h 2125662"/>
              <a:gd name="T12" fmla="*/ 7954 w 2109787"/>
              <a:gd name="T13" fmla="*/ 6032 h 2125662"/>
              <a:gd name="T14" fmla="*/ 8737 w 2109787"/>
              <a:gd name="T15" fmla="*/ 6550 h 2125662"/>
              <a:gd name="T16" fmla="*/ 8693 w 2109787"/>
              <a:gd name="T17" fmla="*/ 8360 h 2125662"/>
              <a:gd name="T18" fmla="*/ 7344 w 2109787"/>
              <a:gd name="T19" fmla="*/ 8769 h 2125662"/>
              <a:gd name="T20" fmla="*/ 4669 w 2109787"/>
              <a:gd name="T21" fmla="*/ 8739 h 2125662"/>
              <a:gd name="T22" fmla="*/ 3448 w 2109787"/>
              <a:gd name="T23" fmla="*/ 8302 h 2125662"/>
              <a:gd name="T24" fmla="*/ 3524 w 2109787"/>
              <a:gd name="T25" fmla="*/ 6434 h 2125662"/>
              <a:gd name="T26" fmla="*/ 4516 w 2109787"/>
              <a:gd name="T27" fmla="*/ 6012 h 2125662"/>
              <a:gd name="T28" fmla="*/ 4840 w 2109787"/>
              <a:gd name="T29" fmla="*/ 3717 h 2125662"/>
              <a:gd name="T30" fmla="*/ 4942 w 2109787"/>
              <a:gd name="T31" fmla="*/ 4671 h 2125662"/>
              <a:gd name="T32" fmla="*/ 5874 w 2109787"/>
              <a:gd name="T33" fmla="*/ 5616 h 2125662"/>
              <a:gd name="T34" fmla="*/ 6508 w 2109787"/>
              <a:gd name="T35" fmla="*/ 5531 h 2125662"/>
              <a:gd name="T36" fmla="*/ 7308 w 2109787"/>
              <a:gd name="T37" fmla="*/ 4524 h 2125662"/>
              <a:gd name="T38" fmla="*/ 6838 w 2109787"/>
              <a:gd name="T39" fmla="*/ 3906 h 2125662"/>
              <a:gd name="T40" fmla="*/ 5560 w 2109787"/>
              <a:gd name="T41" fmla="*/ 3468 h 2125662"/>
              <a:gd name="T42" fmla="*/ 6224 w 2109787"/>
              <a:gd name="T43" fmla="*/ 2085 h 2125662"/>
              <a:gd name="T44" fmla="*/ 7053 w 2109787"/>
              <a:gd name="T45" fmla="*/ 2444 h 2125662"/>
              <a:gd name="T46" fmla="*/ 7605 w 2109787"/>
              <a:gd name="T47" fmla="*/ 3241 h 2125662"/>
              <a:gd name="T48" fmla="*/ 7734 w 2109787"/>
              <a:gd name="T49" fmla="*/ 4310 h 2125662"/>
              <a:gd name="T50" fmla="*/ 7317 w 2109787"/>
              <a:gd name="T51" fmla="*/ 5286 h 2125662"/>
              <a:gd name="T52" fmla="*/ 6595 w 2109787"/>
              <a:gd name="T53" fmla="*/ 5892 h 2125662"/>
              <a:gd name="T54" fmla="*/ 5872 w 2109787"/>
              <a:gd name="T55" fmla="*/ 5995 h 2125662"/>
              <a:gd name="T56" fmla="*/ 5121 w 2109787"/>
              <a:gd name="T57" fmla="*/ 5555 h 2125662"/>
              <a:gd name="T58" fmla="*/ 4556 w 2109787"/>
              <a:gd name="T59" fmla="*/ 4698 h 2125662"/>
              <a:gd name="T60" fmla="*/ 4486 w 2109787"/>
              <a:gd name="T61" fmla="*/ 3608 h 2125662"/>
              <a:gd name="T62" fmla="*/ 4901 w 2109787"/>
              <a:gd name="T63" fmla="*/ 2692 h 2125662"/>
              <a:gd name="T64" fmla="*/ 5644 w 2109787"/>
              <a:gd name="T65" fmla="*/ 2156 h 2125662"/>
              <a:gd name="T66" fmla="*/ 3744 w 2109787"/>
              <a:gd name="T67" fmla="*/ 1620 h 2125662"/>
              <a:gd name="T68" fmla="*/ 3280 w 2109787"/>
              <a:gd name="T69" fmla="*/ 1919 h 2125662"/>
              <a:gd name="T70" fmla="*/ 2704 w 2109787"/>
              <a:gd name="T71" fmla="*/ 2158 h 2125662"/>
              <a:gd name="T72" fmla="*/ 2718 w 2109787"/>
              <a:gd name="T73" fmla="*/ 2625 h 2125662"/>
              <a:gd name="T74" fmla="*/ 3598 w 2109787"/>
              <a:gd name="T75" fmla="*/ 3126 h 2125662"/>
              <a:gd name="T76" fmla="*/ 4138 w 2109787"/>
              <a:gd name="T77" fmla="*/ 3803 h 2125662"/>
              <a:gd name="T78" fmla="*/ 3876 w 2109787"/>
              <a:gd name="T79" fmla="*/ 4615 h 2125662"/>
              <a:gd name="T80" fmla="*/ 2665 w 2109787"/>
              <a:gd name="T81" fmla="*/ 4872 h 2125662"/>
              <a:gd name="T82" fmla="*/ 2712 w 2109787"/>
              <a:gd name="T83" fmla="*/ 4498 h 2125662"/>
              <a:gd name="T84" fmla="*/ 3504 w 2109787"/>
              <a:gd name="T85" fmla="*/ 4389 h 2125662"/>
              <a:gd name="T86" fmla="*/ 3659 w 2109787"/>
              <a:gd name="T87" fmla="*/ 3856 h 2125662"/>
              <a:gd name="T88" fmla="*/ 3071 w 2109787"/>
              <a:gd name="T89" fmla="*/ 3372 h 2125662"/>
              <a:gd name="T90" fmla="*/ 2241 w 2109787"/>
              <a:gd name="T91" fmla="*/ 2755 h 2125662"/>
              <a:gd name="T92" fmla="*/ 2351 w 2109787"/>
              <a:gd name="T93" fmla="*/ 1933 h 2125662"/>
              <a:gd name="T94" fmla="*/ 3484 w 2109787"/>
              <a:gd name="T95" fmla="*/ 7 h 2125662"/>
              <a:gd name="T96" fmla="*/ 5443 w 2109787"/>
              <a:gd name="T97" fmla="*/ 805 h 2125662"/>
              <a:gd name="T98" fmla="*/ 4739 w 2109787"/>
              <a:gd name="T99" fmla="*/ 1002 h 2125662"/>
              <a:gd name="T100" fmla="*/ 3076 w 2109787"/>
              <a:gd name="T101" fmla="*/ 587 h 2125662"/>
              <a:gd name="T102" fmla="*/ 1721 w 2109787"/>
              <a:gd name="T103" fmla="*/ 1076 h 2125662"/>
              <a:gd name="T104" fmla="*/ 822 w 2109787"/>
              <a:gd name="T105" fmla="*/ 2162 h 2125662"/>
              <a:gd name="T106" fmla="*/ 599 w 2109787"/>
              <a:gd name="T107" fmla="*/ 3568 h 2125662"/>
              <a:gd name="T108" fmla="*/ 1037 w 2109787"/>
              <a:gd name="T109" fmla="*/ 4762 h 2125662"/>
              <a:gd name="T110" fmla="*/ 1962 w 2109787"/>
              <a:gd name="T111" fmla="*/ 5612 h 2125662"/>
              <a:gd name="T112" fmla="*/ 2270 w 2109787"/>
              <a:gd name="T113" fmla="*/ 6374 h 2125662"/>
              <a:gd name="T114" fmla="*/ 951 w 2109787"/>
              <a:gd name="T115" fmla="*/ 5567 h 2125662"/>
              <a:gd name="T116" fmla="*/ 155 w 2109787"/>
              <a:gd name="T117" fmla="*/ 4263 h 2125662"/>
              <a:gd name="T118" fmla="*/ 66 w 2109787"/>
              <a:gd name="T119" fmla="*/ 2609 h 2125662"/>
              <a:gd name="T120" fmla="*/ 854 w 2109787"/>
              <a:gd name="T121" fmla="*/ 1071 h 2125662"/>
              <a:gd name="T122" fmla="*/ 2308 w 2109787"/>
              <a:gd name="T123" fmla="*/ 148 h 21256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10" name="KSO_Shape"/>
          <p:cNvSpPr>
            <a:spLocks noChangeAspect="1" noChangeArrowheads="1"/>
          </p:cNvSpPr>
          <p:nvPr/>
        </p:nvSpPr>
        <p:spPr bwMode="auto">
          <a:xfrm>
            <a:off x="1739674" y="3355976"/>
            <a:ext cx="1079359" cy="1057275"/>
          </a:xfrm>
          <a:custGeom>
            <a:avLst/>
            <a:gdLst>
              <a:gd name="T0" fmla="*/ 32979 w 3073399"/>
              <a:gd name="T1" fmla="*/ 30255 h 3009901"/>
              <a:gd name="T2" fmla="*/ 33637 w 3073399"/>
              <a:gd name="T3" fmla="*/ 32438 h 3009901"/>
              <a:gd name="T4" fmla="*/ 32051 w 3073399"/>
              <a:gd name="T5" fmla="*/ 34028 h 3009901"/>
              <a:gd name="T6" fmla="*/ 33748 w 3073399"/>
              <a:gd name="T7" fmla="*/ 34226 h 3009901"/>
              <a:gd name="T8" fmla="*/ 46327 w 3073399"/>
              <a:gd name="T9" fmla="*/ 33327 h 3009901"/>
              <a:gd name="T10" fmla="*/ 46685 w 3073399"/>
              <a:gd name="T11" fmla="*/ 35405 h 3009901"/>
              <a:gd name="T12" fmla="*/ 45457 w 3073399"/>
              <a:gd name="T13" fmla="*/ 36831 h 3009901"/>
              <a:gd name="T14" fmla="*/ 16333 w 3073399"/>
              <a:gd name="T15" fmla="*/ 41416 h 3009901"/>
              <a:gd name="T16" fmla="*/ 9473 w 3073399"/>
              <a:gd name="T17" fmla="*/ 30189 h 3009901"/>
              <a:gd name="T18" fmla="*/ 9034 w 3073399"/>
              <a:gd name="T19" fmla="*/ 31989 h 3009901"/>
              <a:gd name="T20" fmla="*/ 10381 w 3073399"/>
              <a:gd name="T21" fmla="*/ 33214 h 3009901"/>
              <a:gd name="T22" fmla="*/ 12120 w 3073399"/>
              <a:gd name="T23" fmla="*/ 32594 h 3009901"/>
              <a:gd name="T24" fmla="*/ 12391 w 3073399"/>
              <a:gd name="T25" fmla="*/ 30755 h 3009901"/>
              <a:gd name="T26" fmla="*/ 10922 w 3073399"/>
              <a:gd name="T27" fmla="*/ 29671 h 3009901"/>
              <a:gd name="T28" fmla="*/ 26576 w 3073399"/>
              <a:gd name="T29" fmla="*/ 18200 h 3009901"/>
              <a:gd name="T30" fmla="*/ 25730 w 3073399"/>
              <a:gd name="T31" fmla="*/ 19342 h 3009901"/>
              <a:gd name="T32" fmla="*/ 27237 w 3073399"/>
              <a:gd name="T33" fmla="*/ 21485 h 3009901"/>
              <a:gd name="T34" fmla="*/ 26614 w 3073399"/>
              <a:gd name="T35" fmla="*/ 21736 h 3009901"/>
              <a:gd name="T36" fmla="*/ 25194 w 3073399"/>
              <a:gd name="T37" fmla="*/ 21495 h 3009901"/>
              <a:gd name="T38" fmla="*/ 28237 w 3073399"/>
              <a:gd name="T39" fmla="*/ 22743 h 3009901"/>
              <a:gd name="T40" fmla="*/ 28817 w 3073399"/>
              <a:gd name="T41" fmla="*/ 21586 h 3009901"/>
              <a:gd name="T42" fmla="*/ 27464 w 3073399"/>
              <a:gd name="T43" fmla="*/ 19637 h 3009901"/>
              <a:gd name="T44" fmla="*/ 28169 w 3073399"/>
              <a:gd name="T45" fmla="*/ 19260 h 3009901"/>
              <a:gd name="T46" fmla="*/ 29483 w 3073399"/>
              <a:gd name="T47" fmla="*/ 19472 h 3009901"/>
              <a:gd name="T48" fmla="*/ 30382 w 3073399"/>
              <a:gd name="T49" fmla="*/ 17750 h 3009901"/>
              <a:gd name="T50" fmla="*/ 30585 w 3073399"/>
              <a:gd name="T51" fmla="*/ 21301 h 3009901"/>
              <a:gd name="T52" fmla="*/ 28464 w 3073399"/>
              <a:gd name="T53" fmla="*/ 24150 h 3009901"/>
              <a:gd name="T54" fmla="*/ 34163 w 3073399"/>
              <a:gd name="T55" fmla="*/ 27183 h 3009901"/>
              <a:gd name="T56" fmla="*/ 35308 w 3073399"/>
              <a:gd name="T57" fmla="*/ 26327 h 3009901"/>
              <a:gd name="T58" fmla="*/ 36930 w 3073399"/>
              <a:gd name="T59" fmla="*/ 20653 h 3009901"/>
              <a:gd name="T60" fmla="*/ 36583 w 3073399"/>
              <a:gd name="T61" fmla="*/ 19303 h 3009901"/>
              <a:gd name="T62" fmla="*/ 21002 w 3073399"/>
              <a:gd name="T63" fmla="*/ 13595 h 3009901"/>
              <a:gd name="T64" fmla="*/ 16941 w 3073399"/>
              <a:gd name="T65" fmla="*/ 18510 h 3009901"/>
              <a:gd name="T66" fmla="*/ 17771 w 3073399"/>
              <a:gd name="T67" fmla="*/ 19705 h 3009901"/>
              <a:gd name="T68" fmla="*/ 24663 w 3073399"/>
              <a:gd name="T69" fmla="*/ 23715 h 3009901"/>
              <a:gd name="T70" fmla="*/ 23852 w 3073399"/>
              <a:gd name="T71" fmla="*/ 20348 h 3009901"/>
              <a:gd name="T72" fmla="*/ 25726 w 3073399"/>
              <a:gd name="T73" fmla="*/ 17136 h 3009901"/>
              <a:gd name="T74" fmla="*/ 24813 w 3073399"/>
              <a:gd name="T75" fmla="*/ 14707 h 3009901"/>
              <a:gd name="T76" fmla="*/ 30101 w 3073399"/>
              <a:gd name="T77" fmla="*/ 15477 h 3009901"/>
              <a:gd name="T78" fmla="*/ 32371 w 3073399"/>
              <a:gd name="T79" fmla="*/ 28156 h 3009901"/>
              <a:gd name="T80" fmla="*/ 16960 w 3073399"/>
              <a:gd name="T81" fmla="*/ 21664 h 3009901"/>
              <a:gd name="T82" fmla="*/ 34420 w 3073399"/>
              <a:gd name="T83" fmla="*/ 6465 h 3009901"/>
              <a:gd name="T84" fmla="*/ 36332 w 3073399"/>
              <a:gd name="T85" fmla="*/ 7278 h 3009901"/>
              <a:gd name="T86" fmla="*/ 36197 w 3073399"/>
              <a:gd name="T87" fmla="*/ 7713 h 3009901"/>
              <a:gd name="T88" fmla="*/ 36033 w 3073399"/>
              <a:gd name="T89" fmla="*/ 8327 h 3009901"/>
              <a:gd name="T90" fmla="*/ 37525 w 3073399"/>
              <a:gd name="T91" fmla="*/ 6901 h 3009901"/>
              <a:gd name="T92" fmla="*/ 35656 w 3073399"/>
              <a:gd name="T93" fmla="*/ 6267 h 3009901"/>
              <a:gd name="T94" fmla="*/ 36066 w 3073399"/>
              <a:gd name="T95" fmla="*/ 6257 h 3009901"/>
              <a:gd name="T96" fmla="*/ 35883 w 3073399"/>
              <a:gd name="T97" fmla="*/ 5184 h 3009901"/>
              <a:gd name="T98" fmla="*/ 29350 w 3073399"/>
              <a:gd name="T99" fmla="*/ 6562 h 3009901"/>
              <a:gd name="T100" fmla="*/ 30842 w 3073399"/>
              <a:gd name="T101" fmla="*/ 11020 h 3009901"/>
              <a:gd name="T102" fmla="*/ 35400 w 3073399"/>
              <a:gd name="T103" fmla="*/ 9463 h 3009901"/>
              <a:gd name="T104" fmla="*/ 33792 w 3073399"/>
              <a:gd name="T105" fmla="*/ 7626 h 3009901"/>
              <a:gd name="T106" fmla="*/ 33773 w 3073399"/>
              <a:gd name="T107" fmla="*/ 5078 h 3009901"/>
              <a:gd name="T108" fmla="*/ 35666 w 3073399"/>
              <a:gd name="T109" fmla="*/ 3786 h 3009901"/>
              <a:gd name="T110" fmla="*/ 37636 w 3073399"/>
              <a:gd name="T111" fmla="*/ 4995 h 3009901"/>
              <a:gd name="T112" fmla="*/ 38427 w 3073399"/>
              <a:gd name="T113" fmla="*/ 7432 h 3009901"/>
              <a:gd name="T114" fmla="*/ 40166 w 3073399"/>
              <a:gd name="T115" fmla="*/ 8177 h 3009901"/>
              <a:gd name="T116" fmla="*/ 43251 w 3073399"/>
              <a:gd name="T117" fmla="*/ 5624 h 3009901"/>
              <a:gd name="T118" fmla="*/ 44613 w 3073399"/>
              <a:gd name="T119" fmla="*/ 7113 h 3009901"/>
              <a:gd name="T120" fmla="*/ 33811 w 3073399"/>
              <a:gd name="T121" fmla="*/ 11543 h 3009901"/>
              <a:gd name="T122" fmla="*/ 32817 w 3073399"/>
              <a:gd name="T123" fmla="*/ 3694 h 30099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073399" h="3009901">
                <a:moveTo>
                  <a:pt x="1055687" y="1949450"/>
                </a:moveTo>
                <a:lnTo>
                  <a:pt x="1078240" y="1949450"/>
                </a:lnTo>
                <a:lnTo>
                  <a:pt x="1078927" y="1949450"/>
                </a:lnTo>
                <a:lnTo>
                  <a:pt x="1086499" y="1949450"/>
                </a:lnTo>
                <a:lnTo>
                  <a:pt x="1351101" y="1949450"/>
                </a:lnTo>
                <a:lnTo>
                  <a:pt x="1804388" y="1949450"/>
                </a:lnTo>
                <a:lnTo>
                  <a:pt x="2069625" y="1949450"/>
                </a:lnTo>
                <a:lnTo>
                  <a:pt x="2076931" y="1949450"/>
                </a:lnTo>
                <a:lnTo>
                  <a:pt x="2084237" y="1950085"/>
                </a:lnTo>
                <a:lnTo>
                  <a:pt x="2091543" y="1951355"/>
                </a:lnTo>
                <a:lnTo>
                  <a:pt x="2098532" y="1952307"/>
                </a:lnTo>
                <a:lnTo>
                  <a:pt x="2105838" y="1953894"/>
                </a:lnTo>
                <a:lnTo>
                  <a:pt x="2112508" y="1956115"/>
                </a:lnTo>
                <a:lnTo>
                  <a:pt x="2119496" y="1958337"/>
                </a:lnTo>
                <a:lnTo>
                  <a:pt x="2126167" y="1960876"/>
                </a:lnTo>
                <a:lnTo>
                  <a:pt x="2132202" y="1963732"/>
                </a:lnTo>
                <a:lnTo>
                  <a:pt x="2138555" y="1966906"/>
                </a:lnTo>
                <a:lnTo>
                  <a:pt x="2144591" y="1970397"/>
                </a:lnTo>
                <a:lnTo>
                  <a:pt x="2150626" y="1974206"/>
                </a:lnTo>
                <a:lnTo>
                  <a:pt x="2156344" y="1978331"/>
                </a:lnTo>
                <a:lnTo>
                  <a:pt x="2161744" y="1982775"/>
                </a:lnTo>
                <a:lnTo>
                  <a:pt x="2166826" y="1987218"/>
                </a:lnTo>
                <a:lnTo>
                  <a:pt x="2172226" y="1991979"/>
                </a:lnTo>
                <a:lnTo>
                  <a:pt x="2176991" y="1997057"/>
                </a:lnTo>
                <a:lnTo>
                  <a:pt x="2181438" y="2002135"/>
                </a:lnTo>
                <a:lnTo>
                  <a:pt x="2185568" y="2007847"/>
                </a:lnTo>
                <a:lnTo>
                  <a:pt x="2190015" y="2013243"/>
                </a:lnTo>
                <a:lnTo>
                  <a:pt x="2193826" y="2019273"/>
                </a:lnTo>
                <a:lnTo>
                  <a:pt x="2197321" y="2025620"/>
                </a:lnTo>
                <a:lnTo>
                  <a:pt x="2200497" y="2031651"/>
                </a:lnTo>
                <a:lnTo>
                  <a:pt x="2203038" y="2037998"/>
                </a:lnTo>
                <a:lnTo>
                  <a:pt x="2205897" y="2044663"/>
                </a:lnTo>
                <a:lnTo>
                  <a:pt x="2208121" y="2051328"/>
                </a:lnTo>
                <a:lnTo>
                  <a:pt x="2210027" y="2058310"/>
                </a:lnTo>
                <a:lnTo>
                  <a:pt x="2211615" y="2065292"/>
                </a:lnTo>
                <a:lnTo>
                  <a:pt x="2212886" y="2072592"/>
                </a:lnTo>
                <a:lnTo>
                  <a:pt x="2213838" y="2079892"/>
                </a:lnTo>
                <a:lnTo>
                  <a:pt x="2214474" y="2087191"/>
                </a:lnTo>
                <a:lnTo>
                  <a:pt x="2214791" y="2094491"/>
                </a:lnTo>
                <a:lnTo>
                  <a:pt x="2214474" y="2102108"/>
                </a:lnTo>
                <a:lnTo>
                  <a:pt x="2213838" y="2109408"/>
                </a:lnTo>
                <a:lnTo>
                  <a:pt x="2212886" y="2116707"/>
                </a:lnTo>
                <a:lnTo>
                  <a:pt x="2211615" y="2123689"/>
                </a:lnTo>
                <a:lnTo>
                  <a:pt x="2210027" y="2130672"/>
                </a:lnTo>
                <a:lnTo>
                  <a:pt x="2208121" y="2137654"/>
                </a:lnTo>
                <a:lnTo>
                  <a:pt x="2205897" y="2144319"/>
                </a:lnTo>
                <a:lnTo>
                  <a:pt x="2203038" y="2150984"/>
                </a:lnTo>
                <a:lnTo>
                  <a:pt x="2200497" y="2157649"/>
                </a:lnTo>
                <a:lnTo>
                  <a:pt x="2197321" y="2163996"/>
                </a:lnTo>
                <a:lnTo>
                  <a:pt x="2193826" y="2169709"/>
                </a:lnTo>
                <a:lnTo>
                  <a:pt x="2190015" y="2175739"/>
                </a:lnTo>
                <a:lnTo>
                  <a:pt x="2185568" y="2181452"/>
                </a:lnTo>
                <a:lnTo>
                  <a:pt x="2181438" y="2186847"/>
                </a:lnTo>
                <a:lnTo>
                  <a:pt x="2176991" y="2192243"/>
                </a:lnTo>
                <a:lnTo>
                  <a:pt x="2172226" y="2197003"/>
                </a:lnTo>
                <a:lnTo>
                  <a:pt x="2166826" y="2201764"/>
                </a:lnTo>
                <a:lnTo>
                  <a:pt x="2161744" y="2206524"/>
                </a:lnTo>
                <a:lnTo>
                  <a:pt x="2156344" y="2210968"/>
                </a:lnTo>
                <a:lnTo>
                  <a:pt x="2150626" y="2214776"/>
                </a:lnTo>
                <a:lnTo>
                  <a:pt x="2144591" y="2218585"/>
                </a:lnTo>
                <a:lnTo>
                  <a:pt x="2138555" y="2222076"/>
                </a:lnTo>
                <a:lnTo>
                  <a:pt x="2132202" y="2225250"/>
                </a:lnTo>
                <a:lnTo>
                  <a:pt x="2126167" y="2228423"/>
                </a:lnTo>
                <a:lnTo>
                  <a:pt x="2119496" y="2230645"/>
                </a:lnTo>
                <a:lnTo>
                  <a:pt x="2112508" y="2233184"/>
                </a:lnTo>
                <a:lnTo>
                  <a:pt x="2105838" y="2235088"/>
                </a:lnTo>
                <a:lnTo>
                  <a:pt x="2098532" y="2236675"/>
                </a:lnTo>
                <a:lnTo>
                  <a:pt x="2091543" y="2238262"/>
                </a:lnTo>
                <a:lnTo>
                  <a:pt x="2084237" y="2238897"/>
                </a:lnTo>
                <a:lnTo>
                  <a:pt x="2076931" y="2239531"/>
                </a:lnTo>
                <a:lnTo>
                  <a:pt x="2069625" y="2239531"/>
                </a:lnTo>
                <a:lnTo>
                  <a:pt x="1804388" y="2239531"/>
                </a:lnTo>
                <a:lnTo>
                  <a:pt x="1584256" y="2239531"/>
                </a:lnTo>
                <a:lnTo>
                  <a:pt x="1584256" y="2308085"/>
                </a:lnTo>
                <a:lnTo>
                  <a:pt x="2069625" y="2308085"/>
                </a:lnTo>
                <a:lnTo>
                  <a:pt x="2082331" y="2307767"/>
                </a:lnTo>
                <a:lnTo>
                  <a:pt x="2095355" y="2306815"/>
                </a:lnTo>
                <a:lnTo>
                  <a:pt x="2108379" y="2304593"/>
                </a:lnTo>
                <a:lnTo>
                  <a:pt x="2120767" y="2302054"/>
                </a:lnTo>
                <a:lnTo>
                  <a:pt x="2133155" y="2298563"/>
                </a:lnTo>
                <a:lnTo>
                  <a:pt x="2144908" y="2294437"/>
                </a:lnTo>
                <a:lnTo>
                  <a:pt x="2156344" y="2289677"/>
                </a:lnTo>
                <a:lnTo>
                  <a:pt x="2167462" y="2284281"/>
                </a:lnTo>
                <a:lnTo>
                  <a:pt x="2178262" y="2278251"/>
                </a:lnTo>
                <a:lnTo>
                  <a:pt x="2188744" y="2271586"/>
                </a:lnTo>
                <a:lnTo>
                  <a:pt x="2198909" y="2264287"/>
                </a:lnTo>
                <a:lnTo>
                  <a:pt x="2208438" y="2256670"/>
                </a:lnTo>
                <a:lnTo>
                  <a:pt x="2217333" y="2248101"/>
                </a:lnTo>
                <a:lnTo>
                  <a:pt x="2226227" y="2239531"/>
                </a:lnTo>
                <a:lnTo>
                  <a:pt x="2234168" y="2230010"/>
                </a:lnTo>
                <a:lnTo>
                  <a:pt x="2241792" y="2220489"/>
                </a:lnTo>
                <a:lnTo>
                  <a:pt x="2946339" y="2149079"/>
                </a:lnTo>
                <a:lnTo>
                  <a:pt x="2952057" y="2148445"/>
                </a:lnTo>
                <a:lnTo>
                  <a:pt x="2958410" y="2148445"/>
                </a:lnTo>
                <a:lnTo>
                  <a:pt x="2964445" y="2148762"/>
                </a:lnTo>
                <a:lnTo>
                  <a:pt x="2970480" y="2149079"/>
                </a:lnTo>
                <a:lnTo>
                  <a:pt x="2976198" y="2150349"/>
                </a:lnTo>
                <a:lnTo>
                  <a:pt x="2982234" y="2151301"/>
                </a:lnTo>
                <a:lnTo>
                  <a:pt x="2988269" y="2152571"/>
                </a:lnTo>
                <a:lnTo>
                  <a:pt x="2993669" y="2154792"/>
                </a:lnTo>
                <a:lnTo>
                  <a:pt x="2999704" y="2157014"/>
                </a:lnTo>
                <a:lnTo>
                  <a:pt x="3004787" y="2159235"/>
                </a:lnTo>
                <a:lnTo>
                  <a:pt x="3010504" y="2161774"/>
                </a:lnTo>
                <a:lnTo>
                  <a:pt x="3015587" y="2164948"/>
                </a:lnTo>
                <a:lnTo>
                  <a:pt x="3020987" y="2168439"/>
                </a:lnTo>
                <a:lnTo>
                  <a:pt x="3025752" y="2171930"/>
                </a:lnTo>
                <a:lnTo>
                  <a:pt x="3030834" y="2175739"/>
                </a:lnTo>
                <a:lnTo>
                  <a:pt x="3035281" y="2179865"/>
                </a:lnTo>
                <a:lnTo>
                  <a:pt x="3039728" y="2184308"/>
                </a:lnTo>
                <a:lnTo>
                  <a:pt x="3043858" y="2189069"/>
                </a:lnTo>
                <a:lnTo>
                  <a:pt x="3047669" y="2193829"/>
                </a:lnTo>
                <a:lnTo>
                  <a:pt x="3051164" y="2199225"/>
                </a:lnTo>
                <a:lnTo>
                  <a:pt x="3054658" y="2204303"/>
                </a:lnTo>
                <a:lnTo>
                  <a:pt x="3057834" y="2209381"/>
                </a:lnTo>
                <a:lnTo>
                  <a:pt x="3060693" y="2215094"/>
                </a:lnTo>
                <a:lnTo>
                  <a:pt x="3063234" y="2220806"/>
                </a:lnTo>
                <a:lnTo>
                  <a:pt x="3065458" y="2226519"/>
                </a:lnTo>
                <a:lnTo>
                  <a:pt x="3067681" y="2232549"/>
                </a:lnTo>
                <a:lnTo>
                  <a:pt x="3069270" y="2238897"/>
                </a:lnTo>
                <a:lnTo>
                  <a:pt x="3070858" y="2244609"/>
                </a:lnTo>
                <a:lnTo>
                  <a:pt x="3071811" y="2250957"/>
                </a:lnTo>
                <a:lnTo>
                  <a:pt x="3072446" y="2257305"/>
                </a:lnTo>
                <a:lnTo>
                  <a:pt x="3072764" y="2263652"/>
                </a:lnTo>
                <a:lnTo>
                  <a:pt x="3073399" y="2270317"/>
                </a:lnTo>
                <a:lnTo>
                  <a:pt x="3073399" y="2283647"/>
                </a:lnTo>
                <a:lnTo>
                  <a:pt x="3073399" y="2289994"/>
                </a:lnTo>
                <a:lnTo>
                  <a:pt x="3072764" y="2296342"/>
                </a:lnTo>
                <a:lnTo>
                  <a:pt x="3072128" y="2302372"/>
                </a:lnTo>
                <a:lnTo>
                  <a:pt x="3071176" y="2308085"/>
                </a:lnTo>
                <a:lnTo>
                  <a:pt x="3070222" y="2314115"/>
                </a:lnTo>
                <a:lnTo>
                  <a:pt x="3068952" y="2320145"/>
                </a:lnTo>
                <a:lnTo>
                  <a:pt x="3067364" y="2325540"/>
                </a:lnTo>
                <a:lnTo>
                  <a:pt x="3065458" y="2331570"/>
                </a:lnTo>
                <a:lnTo>
                  <a:pt x="3063870" y="2336966"/>
                </a:lnTo>
                <a:lnTo>
                  <a:pt x="3061646" y="2342361"/>
                </a:lnTo>
                <a:lnTo>
                  <a:pt x="3059422" y="2347757"/>
                </a:lnTo>
                <a:lnTo>
                  <a:pt x="3056564" y="2353152"/>
                </a:lnTo>
                <a:lnTo>
                  <a:pt x="3054022" y="2357913"/>
                </a:lnTo>
                <a:lnTo>
                  <a:pt x="3050846" y="2363308"/>
                </a:lnTo>
                <a:lnTo>
                  <a:pt x="3047669" y="2368069"/>
                </a:lnTo>
                <a:lnTo>
                  <a:pt x="3044493" y="2372512"/>
                </a:lnTo>
                <a:lnTo>
                  <a:pt x="3040999" y="2377272"/>
                </a:lnTo>
                <a:lnTo>
                  <a:pt x="3037187" y="2381716"/>
                </a:lnTo>
                <a:lnTo>
                  <a:pt x="3033375" y="2385842"/>
                </a:lnTo>
                <a:lnTo>
                  <a:pt x="3029563" y="2389967"/>
                </a:lnTo>
                <a:lnTo>
                  <a:pt x="3025434" y="2394411"/>
                </a:lnTo>
                <a:lnTo>
                  <a:pt x="3020987" y="2397902"/>
                </a:lnTo>
                <a:lnTo>
                  <a:pt x="3016857" y="2401710"/>
                </a:lnTo>
                <a:lnTo>
                  <a:pt x="3011775" y="2405202"/>
                </a:lnTo>
                <a:lnTo>
                  <a:pt x="3007328" y="2408058"/>
                </a:lnTo>
                <a:lnTo>
                  <a:pt x="3002563" y="2410914"/>
                </a:lnTo>
                <a:lnTo>
                  <a:pt x="2997163" y="2414088"/>
                </a:lnTo>
                <a:lnTo>
                  <a:pt x="2992398" y="2416627"/>
                </a:lnTo>
                <a:lnTo>
                  <a:pt x="2986681" y="2419166"/>
                </a:lnTo>
                <a:lnTo>
                  <a:pt x="2981598" y="2421070"/>
                </a:lnTo>
                <a:lnTo>
                  <a:pt x="2975880" y="2423292"/>
                </a:lnTo>
                <a:lnTo>
                  <a:pt x="2970480" y="2424879"/>
                </a:lnTo>
                <a:lnTo>
                  <a:pt x="1949871" y="2711469"/>
                </a:lnTo>
                <a:lnTo>
                  <a:pt x="1922236" y="2718769"/>
                </a:lnTo>
                <a:lnTo>
                  <a:pt x="1894600" y="2725433"/>
                </a:lnTo>
                <a:lnTo>
                  <a:pt x="1867282" y="2731781"/>
                </a:lnTo>
                <a:lnTo>
                  <a:pt x="1839329" y="2737176"/>
                </a:lnTo>
                <a:lnTo>
                  <a:pt x="1811376" y="2742254"/>
                </a:lnTo>
                <a:lnTo>
                  <a:pt x="1783423" y="2746380"/>
                </a:lnTo>
                <a:lnTo>
                  <a:pt x="1755470" y="2750189"/>
                </a:lnTo>
                <a:lnTo>
                  <a:pt x="1727199" y="2753362"/>
                </a:lnTo>
                <a:lnTo>
                  <a:pt x="1698928" y="2755584"/>
                </a:lnTo>
                <a:lnTo>
                  <a:pt x="1670975" y="2757488"/>
                </a:lnTo>
                <a:lnTo>
                  <a:pt x="1643022" y="2758440"/>
                </a:lnTo>
                <a:lnTo>
                  <a:pt x="1614751" y="2759075"/>
                </a:lnTo>
                <a:lnTo>
                  <a:pt x="1586480" y="2758758"/>
                </a:lnTo>
                <a:lnTo>
                  <a:pt x="1558209" y="2758123"/>
                </a:lnTo>
                <a:lnTo>
                  <a:pt x="1529621" y="2757171"/>
                </a:lnTo>
                <a:lnTo>
                  <a:pt x="1501350" y="2754949"/>
                </a:lnTo>
                <a:lnTo>
                  <a:pt x="1079193" y="2720990"/>
                </a:lnTo>
                <a:lnTo>
                  <a:pt x="1073158" y="2720355"/>
                </a:lnTo>
                <a:lnTo>
                  <a:pt x="1067122" y="2719403"/>
                </a:lnTo>
                <a:lnTo>
                  <a:pt x="1061405" y="2718451"/>
                </a:lnTo>
                <a:lnTo>
                  <a:pt x="1055687" y="2717182"/>
                </a:lnTo>
                <a:lnTo>
                  <a:pt x="1055687" y="1952625"/>
                </a:lnTo>
                <a:lnTo>
                  <a:pt x="1055687" y="1952624"/>
                </a:lnTo>
                <a:lnTo>
                  <a:pt x="1055687" y="1949450"/>
                </a:lnTo>
                <a:close/>
                <a:moveTo>
                  <a:pt x="699851" y="1948276"/>
                </a:moveTo>
                <a:lnTo>
                  <a:pt x="693503" y="1948912"/>
                </a:lnTo>
                <a:lnTo>
                  <a:pt x="687790" y="1949865"/>
                </a:lnTo>
                <a:lnTo>
                  <a:pt x="682077" y="1950819"/>
                </a:lnTo>
                <a:lnTo>
                  <a:pt x="676364" y="1951772"/>
                </a:lnTo>
                <a:lnTo>
                  <a:pt x="670651" y="1953680"/>
                </a:lnTo>
                <a:lnTo>
                  <a:pt x="665255" y="1955269"/>
                </a:lnTo>
                <a:lnTo>
                  <a:pt x="659860" y="1957494"/>
                </a:lnTo>
                <a:lnTo>
                  <a:pt x="654781" y="1959719"/>
                </a:lnTo>
                <a:lnTo>
                  <a:pt x="649386" y="1962579"/>
                </a:lnTo>
                <a:lnTo>
                  <a:pt x="644625" y="1965440"/>
                </a:lnTo>
                <a:lnTo>
                  <a:pt x="639864" y="1968619"/>
                </a:lnTo>
                <a:lnTo>
                  <a:pt x="635103" y="1971797"/>
                </a:lnTo>
                <a:lnTo>
                  <a:pt x="630659" y="1975294"/>
                </a:lnTo>
                <a:lnTo>
                  <a:pt x="626533" y="1979108"/>
                </a:lnTo>
                <a:lnTo>
                  <a:pt x="622407" y="1982922"/>
                </a:lnTo>
                <a:lnTo>
                  <a:pt x="618599" y="1986736"/>
                </a:lnTo>
                <a:lnTo>
                  <a:pt x="615107" y="1991186"/>
                </a:lnTo>
                <a:lnTo>
                  <a:pt x="611616" y="1995318"/>
                </a:lnTo>
                <a:lnTo>
                  <a:pt x="608125" y="2000404"/>
                </a:lnTo>
                <a:lnTo>
                  <a:pt x="604951" y="2004854"/>
                </a:lnTo>
                <a:lnTo>
                  <a:pt x="602094" y="2010257"/>
                </a:lnTo>
                <a:lnTo>
                  <a:pt x="599555" y="2015025"/>
                </a:lnTo>
                <a:lnTo>
                  <a:pt x="597333" y="2020111"/>
                </a:lnTo>
                <a:lnTo>
                  <a:pt x="595112" y="2025514"/>
                </a:lnTo>
                <a:lnTo>
                  <a:pt x="593524" y="2030918"/>
                </a:lnTo>
                <a:lnTo>
                  <a:pt x="591620" y="2036639"/>
                </a:lnTo>
                <a:lnTo>
                  <a:pt x="590351" y="2042360"/>
                </a:lnTo>
                <a:lnTo>
                  <a:pt x="589081" y="2048082"/>
                </a:lnTo>
                <a:lnTo>
                  <a:pt x="588446" y="2054121"/>
                </a:lnTo>
                <a:lnTo>
                  <a:pt x="588129" y="2060160"/>
                </a:lnTo>
                <a:lnTo>
                  <a:pt x="587811" y="2065881"/>
                </a:lnTo>
                <a:lnTo>
                  <a:pt x="588129" y="2072238"/>
                </a:lnTo>
                <a:lnTo>
                  <a:pt x="588446" y="2078277"/>
                </a:lnTo>
                <a:lnTo>
                  <a:pt x="589081" y="2083999"/>
                </a:lnTo>
                <a:lnTo>
                  <a:pt x="590351" y="2089720"/>
                </a:lnTo>
                <a:lnTo>
                  <a:pt x="591620" y="2095759"/>
                </a:lnTo>
                <a:lnTo>
                  <a:pt x="593524" y="2101163"/>
                </a:lnTo>
                <a:lnTo>
                  <a:pt x="595112" y="2106566"/>
                </a:lnTo>
                <a:lnTo>
                  <a:pt x="597333" y="2111970"/>
                </a:lnTo>
                <a:lnTo>
                  <a:pt x="599555" y="2117373"/>
                </a:lnTo>
                <a:lnTo>
                  <a:pt x="602094" y="2122141"/>
                </a:lnTo>
                <a:lnTo>
                  <a:pt x="604951" y="2127227"/>
                </a:lnTo>
                <a:lnTo>
                  <a:pt x="608125" y="2131994"/>
                </a:lnTo>
                <a:lnTo>
                  <a:pt x="611616" y="2136444"/>
                </a:lnTo>
                <a:lnTo>
                  <a:pt x="615107" y="2140894"/>
                </a:lnTo>
                <a:lnTo>
                  <a:pt x="618599" y="2145344"/>
                </a:lnTo>
                <a:lnTo>
                  <a:pt x="622407" y="2149476"/>
                </a:lnTo>
                <a:lnTo>
                  <a:pt x="626533" y="2153291"/>
                </a:lnTo>
                <a:lnTo>
                  <a:pt x="630659" y="2157105"/>
                </a:lnTo>
                <a:lnTo>
                  <a:pt x="635103" y="2160601"/>
                </a:lnTo>
                <a:lnTo>
                  <a:pt x="639864" y="2163780"/>
                </a:lnTo>
                <a:lnTo>
                  <a:pt x="644625" y="2166958"/>
                </a:lnTo>
                <a:lnTo>
                  <a:pt x="649386" y="2169501"/>
                </a:lnTo>
                <a:lnTo>
                  <a:pt x="654781" y="2172362"/>
                </a:lnTo>
                <a:lnTo>
                  <a:pt x="659860" y="2174587"/>
                </a:lnTo>
                <a:lnTo>
                  <a:pt x="665255" y="2176494"/>
                </a:lnTo>
                <a:lnTo>
                  <a:pt x="670651" y="2178719"/>
                </a:lnTo>
                <a:lnTo>
                  <a:pt x="676364" y="2179990"/>
                </a:lnTo>
                <a:lnTo>
                  <a:pt x="682077" y="2181579"/>
                </a:lnTo>
                <a:lnTo>
                  <a:pt x="687790" y="2182533"/>
                </a:lnTo>
                <a:lnTo>
                  <a:pt x="693503" y="2183169"/>
                </a:lnTo>
                <a:lnTo>
                  <a:pt x="699851" y="2183486"/>
                </a:lnTo>
                <a:lnTo>
                  <a:pt x="705564" y="2184122"/>
                </a:lnTo>
                <a:lnTo>
                  <a:pt x="711595" y="2183486"/>
                </a:lnTo>
                <a:lnTo>
                  <a:pt x="717625" y="2183169"/>
                </a:lnTo>
                <a:lnTo>
                  <a:pt x="723338" y="2182533"/>
                </a:lnTo>
                <a:lnTo>
                  <a:pt x="729369" y="2181579"/>
                </a:lnTo>
                <a:lnTo>
                  <a:pt x="735082" y="2179990"/>
                </a:lnTo>
                <a:lnTo>
                  <a:pt x="740477" y="2178719"/>
                </a:lnTo>
                <a:lnTo>
                  <a:pt x="746190" y="2176494"/>
                </a:lnTo>
                <a:lnTo>
                  <a:pt x="751269" y="2174587"/>
                </a:lnTo>
                <a:lnTo>
                  <a:pt x="756664" y="2172362"/>
                </a:lnTo>
                <a:lnTo>
                  <a:pt x="761743" y="2169501"/>
                </a:lnTo>
                <a:lnTo>
                  <a:pt x="766821" y="2166958"/>
                </a:lnTo>
                <a:lnTo>
                  <a:pt x="771582" y="2163780"/>
                </a:lnTo>
                <a:lnTo>
                  <a:pt x="776025" y="2160601"/>
                </a:lnTo>
                <a:lnTo>
                  <a:pt x="780469" y="2157105"/>
                </a:lnTo>
                <a:lnTo>
                  <a:pt x="784912" y="2153291"/>
                </a:lnTo>
                <a:lnTo>
                  <a:pt x="789038" y="2149476"/>
                </a:lnTo>
                <a:lnTo>
                  <a:pt x="792847" y="2145344"/>
                </a:lnTo>
                <a:lnTo>
                  <a:pt x="796338" y="2140894"/>
                </a:lnTo>
                <a:lnTo>
                  <a:pt x="799830" y="2136444"/>
                </a:lnTo>
                <a:lnTo>
                  <a:pt x="803321" y="2131994"/>
                </a:lnTo>
                <a:lnTo>
                  <a:pt x="806495" y="2127227"/>
                </a:lnTo>
                <a:lnTo>
                  <a:pt x="809352" y="2122141"/>
                </a:lnTo>
                <a:lnTo>
                  <a:pt x="811573" y="2117373"/>
                </a:lnTo>
                <a:lnTo>
                  <a:pt x="814112" y="2111970"/>
                </a:lnTo>
                <a:lnTo>
                  <a:pt x="816017" y="2106566"/>
                </a:lnTo>
                <a:lnTo>
                  <a:pt x="817921" y="2101163"/>
                </a:lnTo>
                <a:lnTo>
                  <a:pt x="819508" y="2095759"/>
                </a:lnTo>
                <a:lnTo>
                  <a:pt x="821095" y="2089720"/>
                </a:lnTo>
                <a:lnTo>
                  <a:pt x="822047" y="2083999"/>
                </a:lnTo>
                <a:lnTo>
                  <a:pt x="822682" y="2078277"/>
                </a:lnTo>
                <a:lnTo>
                  <a:pt x="823000" y="2072238"/>
                </a:lnTo>
                <a:lnTo>
                  <a:pt x="823000" y="2065881"/>
                </a:lnTo>
                <a:lnTo>
                  <a:pt x="823000" y="2060160"/>
                </a:lnTo>
                <a:lnTo>
                  <a:pt x="822682" y="2054121"/>
                </a:lnTo>
                <a:lnTo>
                  <a:pt x="822047" y="2048082"/>
                </a:lnTo>
                <a:lnTo>
                  <a:pt x="821095" y="2042360"/>
                </a:lnTo>
                <a:lnTo>
                  <a:pt x="819508" y="2036639"/>
                </a:lnTo>
                <a:lnTo>
                  <a:pt x="817921" y="2030918"/>
                </a:lnTo>
                <a:lnTo>
                  <a:pt x="816017" y="2025514"/>
                </a:lnTo>
                <a:lnTo>
                  <a:pt x="814112" y="2020111"/>
                </a:lnTo>
                <a:lnTo>
                  <a:pt x="811573" y="2015025"/>
                </a:lnTo>
                <a:lnTo>
                  <a:pt x="809352" y="2010257"/>
                </a:lnTo>
                <a:lnTo>
                  <a:pt x="806495" y="2004854"/>
                </a:lnTo>
                <a:lnTo>
                  <a:pt x="803321" y="2000404"/>
                </a:lnTo>
                <a:lnTo>
                  <a:pt x="799830" y="1995318"/>
                </a:lnTo>
                <a:lnTo>
                  <a:pt x="796338" y="1991186"/>
                </a:lnTo>
                <a:lnTo>
                  <a:pt x="792847" y="1986736"/>
                </a:lnTo>
                <a:lnTo>
                  <a:pt x="789038" y="1982922"/>
                </a:lnTo>
                <a:lnTo>
                  <a:pt x="784912" y="1979108"/>
                </a:lnTo>
                <a:lnTo>
                  <a:pt x="780469" y="1975294"/>
                </a:lnTo>
                <a:lnTo>
                  <a:pt x="776025" y="1971797"/>
                </a:lnTo>
                <a:lnTo>
                  <a:pt x="771582" y="1968619"/>
                </a:lnTo>
                <a:lnTo>
                  <a:pt x="766821" y="1965440"/>
                </a:lnTo>
                <a:lnTo>
                  <a:pt x="761743" y="1962579"/>
                </a:lnTo>
                <a:lnTo>
                  <a:pt x="756664" y="1959719"/>
                </a:lnTo>
                <a:lnTo>
                  <a:pt x="751269" y="1957494"/>
                </a:lnTo>
                <a:lnTo>
                  <a:pt x="746190" y="1955269"/>
                </a:lnTo>
                <a:lnTo>
                  <a:pt x="740477" y="1953680"/>
                </a:lnTo>
                <a:lnTo>
                  <a:pt x="735082" y="1951772"/>
                </a:lnTo>
                <a:lnTo>
                  <a:pt x="729369" y="1950819"/>
                </a:lnTo>
                <a:lnTo>
                  <a:pt x="723338" y="1949865"/>
                </a:lnTo>
                <a:lnTo>
                  <a:pt x="717625" y="1948912"/>
                </a:lnTo>
                <a:lnTo>
                  <a:pt x="711595" y="1948276"/>
                </a:lnTo>
                <a:lnTo>
                  <a:pt x="705564" y="1948276"/>
                </a:lnTo>
                <a:lnTo>
                  <a:pt x="699851" y="1948276"/>
                </a:lnTo>
                <a:close/>
                <a:moveTo>
                  <a:pt x="0" y="1862138"/>
                </a:moveTo>
                <a:lnTo>
                  <a:pt x="941387" y="1862138"/>
                </a:lnTo>
                <a:lnTo>
                  <a:pt x="941387" y="2093534"/>
                </a:lnTo>
                <a:lnTo>
                  <a:pt x="941387" y="2574126"/>
                </a:lnTo>
                <a:lnTo>
                  <a:pt x="941387" y="3009901"/>
                </a:lnTo>
                <a:lnTo>
                  <a:pt x="0" y="3009901"/>
                </a:lnTo>
                <a:lnTo>
                  <a:pt x="0" y="1862138"/>
                </a:lnTo>
                <a:close/>
                <a:moveTo>
                  <a:pt x="1839398" y="1177026"/>
                </a:moveTo>
                <a:lnTo>
                  <a:pt x="1829243" y="1201810"/>
                </a:lnTo>
                <a:lnTo>
                  <a:pt x="1816551" y="1198314"/>
                </a:lnTo>
                <a:lnTo>
                  <a:pt x="1805127" y="1195455"/>
                </a:lnTo>
                <a:lnTo>
                  <a:pt x="1793704" y="1193230"/>
                </a:lnTo>
                <a:lnTo>
                  <a:pt x="1783232" y="1192277"/>
                </a:lnTo>
                <a:lnTo>
                  <a:pt x="1773078" y="1191959"/>
                </a:lnTo>
                <a:lnTo>
                  <a:pt x="1763241" y="1192277"/>
                </a:lnTo>
                <a:lnTo>
                  <a:pt x="1758799" y="1192595"/>
                </a:lnTo>
                <a:lnTo>
                  <a:pt x="1754356" y="1193230"/>
                </a:lnTo>
                <a:lnTo>
                  <a:pt x="1750231" y="1194501"/>
                </a:lnTo>
                <a:lnTo>
                  <a:pt x="1746106" y="1195455"/>
                </a:lnTo>
                <a:lnTo>
                  <a:pt x="1741981" y="1196726"/>
                </a:lnTo>
                <a:lnTo>
                  <a:pt x="1737856" y="1198314"/>
                </a:lnTo>
                <a:lnTo>
                  <a:pt x="1734365" y="1199903"/>
                </a:lnTo>
                <a:lnTo>
                  <a:pt x="1730557" y="1201810"/>
                </a:lnTo>
                <a:lnTo>
                  <a:pt x="1727067" y="1203716"/>
                </a:lnTo>
                <a:lnTo>
                  <a:pt x="1723576" y="1205940"/>
                </a:lnTo>
                <a:lnTo>
                  <a:pt x="1720403" y="1208482"/>
                </a:lnTo>
                <a:lnTo>
                  <a:pt x="1717230" y="1211024"/>
                </a:lnTo>
                <a:lnTo>
                  <a:pt x="1714691" y="1213884"/>
                </a:lnTo>
                <a:lnTo>
                  <a:pt x="1711835" y="1217061"/>
                </a:lnTo>
                <a:lnTo>
                  <a:pt x="1708980" y="1220239"/>
                </a:lnTo>
                <a:lnTo>
                  <a:pt x="1706441" y="1223734"/>
                </a:lnTo>
                <a:lnTo>
                  <a:pt x="1704220" y="1227547"/>
                </a:lnTo>
                <a:lnTo>
                  <a:pt x="1701998" y="1231360"/>
                </a:lnTo>
                <a:lnTo>
                  <a:pt x="1700095" y="1235173"/>
                </a:lnTo>
                <a:lnTo>
                  <a:pt x="1697873" y="1239303"/>
                </a:lnTo>
                <a:lnTo>
                  <a:pt x="1695652" y="1245023"/>
                </a:lnTo>
                <a:lnTo>
                  <a:pt x="1694066" y="1250106"/>
                </a:lnTo>
                <a:lnTo>
                  <a:pt x="1692162" y="1255508"/>
                </a:lnTo>
                <a:lnTo>
                  <a:pt x="1691210" y="1260592"/>
                </a:lnTo>
                <a:lnTo>
                  <a:pt x="1690575" y="1265676"/>
                </a:lnTo>
                <a:lnTo>
                  <a:pt x="1690575" y="1270442"/>
                </a:lnTo>
                <a:lnTo>
                  <a:pt x="1690575" y="1275526"/>
                </a:lnTo>
                <a:lnTo>
                  <a:pt x="1690892" y="1279974"/>
                </a:lnTo>
                <a:lnTo>
                  <a:pt x="1691844" y="1284423"/>
                </a:lnTo>
                <a:lnTo>
                  <a:pt x="1693114" y="1288871"/>
                </a:lnTo>
                <a:lnTo>
                  <a:pt x="1694066" y="1293320"/>
                </a:lnTo>
                <a:lnTo>
                  <a:pt x="1695335" y="1297450"/>
                </a:lnTo>
                <a:lnTo>
                  <a:pt x="1697239" y="1301263"/>
                </a:lnTo>
                <a:lnTo>
                  <a:pt x="1699143" y="1305076"/>
                </a:lnTo>
                <a:lnTo>
                  <a:pt x="1701364" y="1308889"/>
                </a:lnTo>
                <a:lnTo>
                  <a:pt x="1703902" y="1312384"/>
                </a:lnTo>
                <a:lnTo>
                  <a:pt x="1709931" y="1320328"/>
                </a:lnTo>
                <a:lnTo>
                  <a:pt x="1718816" y="1330495"/>
                </a:lnTo>
                <a:lnTo>
                  <a:pt x="1729923" y="1342570"/>
                </a:lnTo>
                <a:lnTo>
                  <a:pt x="1743885" y="1357186"/>
                </a:lnTo>
                <a:lnTo>
                  <a:pt x="1760385" y="1373073"/>
                </a:lnTo>
                <a:lnTo>
                  <a:pt x="1772443" y="1386418"/>
                </a:lnTo>
                <a:lnTo>
                  <a:pt x="1781646" y="1396268"/>
                </a:lnTo>
                <a:lnTo>
                  <a:pt x="1784184" y="1400081"/>
                </a:lnTo>
                <a:lnTo>
                  <a:pt x="1786405" y="1402623"/>
                </a:lnTo>
                <a:lnTo>
                  <a:pt x="1787675" y="1405165"/>
                </a:lnTo>
                <a:lnTo>
                  <a:pt x="1788944" y="1408025"/>
                </a:lnTo>
                <a:lnTo>
                  <a:pt x="1789578" y="1411202"/>
                </a:lnTo>
                <a:lnTo>
                  <a:pt x="1789896" y="1414062"/>
                </a:lnTo>
                <a:lnTo>
                  <a:pt x="1789896" y="1417557"/>
                </a:lnTo>
                <a:lnTo>
                  <a:pt x="1789261" y="1420734"/>
                </a:lnTo>
                <a:lnTo>
                  <a:pt x="1787992" y="1424230"/>
                </a:lnTo>
                <a:lnTo>
                  <a:pt x="1786723" y="1428360"/>
                </a:lnTo>
                <a:lnTo>
                  <a:pt x="1784501" y="1432491"/>
                </a:lnTo>
                <a:lnTo>
                  <a:pt x="1782598" y="1435986"/>
                </a:lnTo>
                <a:lnTo>
                  <a:pt x="1779742" y="1438210"/>
                </a:lnTo>
                <a:lnTo>
                  <a:pt x="1778472" y="1439481"/>
                </a:lnTo>
                <a:lnTo>
                  <a:pt x="1776568" y="1440435"/>
                </a:lnTo>
                <a:lnTo>
                  <a:pt x="1774982" y="1440752"/>
                </a:lnTo>
                <a:lnTo>
                  <a:pt x="1773395" y="1441070"/>
                </a:lnTo>
                <a:lnTo>
                  <a:pt x="1769587" y="1441388"/>
                </a:lnTo>
                <a:lnTo>
                  <a:pt x="1765462" y="1440752"/>
                </a:lnTo>
                <a:lnTo>
                  <a:pt x="1761337" y="1439481"/>
                </a:lnTo>
                <a:lnTo>
                  <a:pt x="1756260" y="1436939"/>
                </a:lnTo>
                <a:lnTo>
                  <a:pt x="1754356" y="1435668"/>
                </a:lnTo>
                <a:lnTo>
                  <a:pt x="1752452" y="1434080"/>
                </a:lnTo>
                <a:lnTo>
                  <a:pt x="1751183" y="1432809"/>
                </a:lnTo>
                <a:lnTo>
                  <a:pt x="1750231" y="1431220"/>
                </a:lnTo>
                <a:lnTo>
                  <a:pt x="1749279" y="1429631"/>
                </a:lnTo>
                <a:lnTo>
                  <a:pt x="1748644" y="1427725"/>
                </a:lnTo>
                <a:lnTo>
                  <a:pt x="1748644" y="1426136"/>
                </a:lnTo>
                <a:lnTo>
                  <a:pt x="1748644" y="1423912"/>
                </a:lnTo>
                <a:lnTo>
                  <a:pt x="1749914" y="1418510"/>
                </a:lnTo>
                <a:lnTo>
                  <a:pt x="1751818" y="1411838"/>
                </a:lnTo>
                <a:lnTo>
                  <a:pt x="1754991" y="1403894"/>
                </a:lnTo>
                <a:lnTo>
                  <a:pt x="1759433" y="1393091"/>
                </a:lnTo>
                <a:lnTo>
                  <a:pt x="1710883" y="1372438"/>
                </a:lnTo>
                <a:lnTo>
                  <a:pt x="1662334" y="1351466"/>
                </a:lnTo>
                <a:lnTo>
                  <a:pt x="1658526" y="1358457"/>
                </a:lnTo>
                <a:lnTo>
                  <a:pt x="1655987" y="1363223"/>
                </a:lnTo>
                <a:lnTo>
                  <a:pt x="1653131" y="1370531"/>
                </a:lnTo>
                <a:lnTo>
                  <a:pt x="1651545" y="1377521"/>
                </a:lnTo>
                <a:lnTo>
                  <a:pt x="1650910" y="1381017"/>
                </a:lnTo>
                <a:lnTo>
                  <a:pt x="1650593" y="1384512"/>
                </a:lnTo>
                <a:lnTo>
                  <a:pt x="1650593" y="1388007"/>
                </a:lnTo>
                <a:lnTo>
                  <a:pt x="1650593" y="1391502"/>
                </a:lnTo>
                <a:lnTo>
                  <a:pt x="1650910" y="1394997"/>
                </a:lnTo>
                <a:lnTo>
                  <a:pt x="1651227" y="1398492"/>
                </a:lnTo>
                <a:lnTo>
                  <a:pt x="1651862" y="1401670"/>
                </a:lnTo>
                <a:lnTo>
                  <a:pt x="1652814" y="1405165"/>
                </a:lnTo>
                <a:lnTo>
                  <a:pt x="1654083" y="1408660"/>
                </a:lnTo>
                <a:lnTo>
                  <a:pt x="1655353" y="1411838"/>
                </a:lnTo>
                <a:lnTo>
                  <a:pt x="1658843" y="1418510"/>
                </a:lnTo>
                <a:lnTo>
                  <a:pt x="1662968" y="1425183"/>
                </a:lnTo>
                <a:lnTo>
                  <a:pt x="1668363" y="1431220"/>
                </a:lnTo>
                <a:lnTo>
                  <a:pt x="1674392" y="1437575"/>
                </a:lnTo>
                <a:lnTo>
                  <a:pt x="1681373" y="1443930"/>
                </a:lnTo>
                <a:lnTo>
                  <a:pt x="1689623" y="1450285"/>
                </a:lnTo>
                <a:lnTo>
                  <a:pt x="1698191" y="1456004"/>
                </a:lnTo>
                <a:lnTo>
                  <a:pt x="1707710" y="1462041"/>
                </a:lnTo>
                <a:lnTo>
                  <a:pt x="1718499" y="1467760"/>
                </a:lnTo>
                <a:lnTo>
                  <a:pt x="1709614" y="1489049"/>
                </a:lnTo>
                <a:lnTo>
                  <a:pt x="1755308" y="1507796"/>
                </a:lnTo>
                <a:lnTo>
                  <a:pt x="1764193" y="1486507"/>
                </a:lnTo>
                <a:lnTo>
                  <a:pt x="1776568" y="1490320"/>
                </a:lnTo>
                <a:lnTo>
                  <a:pt x="1788944" y="1493498"/>
                </a:lnTo>
                <a:lnTo>
                  <a:pt x="1800050" y="1495722"/>
                </a:lnTo>
                <a:lnTo>
                  <a:pt x="1810839" y="1497311"/>
                </a:lnTo>
                <a:lnTo>
                  <a:pt x="1820993" y="1497946"/>
                </a:lnTo>
                <a:lnTo>
                  <a:pt x="1830513" y="1497946"/>
                </a:lnTo>
                <a:lnTo>
                  <a:pt x="1839398" y="1497311"/>
                </a:lnTo>
                <a:lnTo>
                  <a:pt x="1847648" y="1496040"/>
                </a:lnTo>
                <a:lnTo>
                  <a:pt x="1851456" y="1495086"/>
                </a:lnTo>
                <a:lnTo>
                  <a:pt x="1855264" y="1493815"/>
                </a:lnTo>
                <a:lnTo>
                  <a:pt x="1858754" y="1492862"/>
                </a:lnTo>
                <a:lnTo>
                  <a:pt x="1862245" y="1490956"/>
                </a:lnTo>
                <a:lnTo>
                  <a:pt x="1865418" y="1489367"/>
                </a:lnTo>
                <a:lnTo>
                  <a:pt x="1868591" y="1487460"/>
                </a:lnTo>
                <a:lnTo>
                  <a:pt x="1871764" y="1485554"/>
                </a:lnTo>
                <a:lnTo>
                  <a:pt x="1874620" y="1483330"/>
                </a:lnTo>
                <a:lnTo>
                  <a:pt x="1876841" y="1480788"/>
                </a:lnTo>
                <a:lnTo>
                  <a:pt x="1879380" y="1478564"/>
                </a:lnTo>
                <a:lnTo>
                  <a:pt x="1881918" y="1475704"/>
                </a:lnTo>
                <a:lnTo>
                  <a:pt x="1883822" y="1472527"/>
                </a:lnTo>
                <a:lnTo>
                  <a:pt x="1886044" y="1469667"/>
                </a:lnTo>
                <a:lnTo>
                  <a:pt x="1887947" y="1466172"/>
                </a:lnTo>
                <a:lnTo>
                  <a:pt x="1889534" y="1462677"/>
                </a:lnTo>
                <a:lnTo>
                  <a:pt x="1890803" y="1459181"/>
                </a:lnTo>
                <a:lnTo>
                  <a:pt x="1892707" y="1454097"/>
                </a:lnTo>
                <a:lnTo>
                  <a:pt x="1893976" y="1448696"/>
                </a:lnTo>
                <a:lnTo>
                  <a:pt x="1895246" y="1443930"/>
                </a:lnTo>
                <a:lnTo>
                  <a:pt x="1895563" y="1438846"/>
                </a:lnTo>
                <a:lnTo>
                  <a:pt x="1895880" y="1433444"/>
                </a:lnTo>
                <a:lnTo>
                  <a:pt x="1895563" y="1428360"/>
                </a:lnTo>
                <a:lnTo>
                  <a:pt x="1894611" y="1422959"/>
                </a:lnTo>
                <a:lnTo>
                  <a:pt x="1893342" y="1417875"/>
                </a:lnTo>
                <a:lnTo>
                  <a:pt x="1892073" y="1412791"/>
                </a:lnTo>
                <a:lnTo>
                  <a:pt x="1890169" y="1407707"/>
                </a:lnTo>
                <a:lnTo>
                  <a:pt x="1888582" y="1402941"/>
                </a:lnTo>
                <a:lnTo>
                  <a:pt x="1886361" y="1398492"/>
                </a:lnTo>
                <a:lnTo>
                  <a:pt x="1883822" y="1394044"/>
                </a:lnTo>
                <a:lnTo>
                  <a:pt x="1881601" y="1389913"/>
                </a:lnTo>
                <a:lnTo>
                  <a:pt x="1878745" y="1385783"/>
                </a:lnTo>
                <a:lnTo>
                  <a:pt x="1875572" y="1381652"/>
                </a:lnTo>
                <a:lnTo>
                  <a:pt x="1867956" y="1372755"/>
                </a:lnTo>
                <a:lnTo>
                  <a:pt x="1857168" y="1361317"/>
                </a:lnTo>
                <a:lnTo>
                  <a:pt x="1843205" y="1346700"/>
                </a:lnTo>
                <a:lnTo>
                  <a:pt x="1826388" y="1329542"/>
                </a:lnTo>
                <a:lnTo>
                  <a:pt x="1821310" y="1324141"/>
                </a:lnTo>
                <a:lnTo>
                  <a:pt x="1816551" y="1319374"/>
                </a:lnTo>
                <a:lnTo>
                  <a:pt x="1812743" y="1314608"/>
                </a:lnTo>
                <a:lnTo>
                  <a:pt x="1810204" y="1310160"/>
                </a:lnTo>
                <a:lnTo>
                  <a:pt x="1807348" y="1306029"/>
                </a:lnTo>
                <a:lnTo>
                  <a:pt x="1805444" y="1302534"/>
                </a:lnTo>
                <a:lnTo>
                  <a:pt x="1804492" y="1299039"/>
                </a:lnTo>
                <a:lnTo>
                  <a:pt x="1804175" y="1295861"/>
                </a:lnTo>
                <a:lnTo>
                  <a:pt x="1804175" y="1293320"/>
                </a:lnTo>
                <a:lnTo>
                  <a:pt x="1804492" y="1289824"/>
                </a:lnTo>
                <a:lnTo>
                  <a:pt x="1804810" y="1286329"/>
                </a:lnTo>
                <a:lnTo>
                  <a:pt x="1805762" y="1281881"/>
                </a:lnTo>
                <a:lnTo>
                  <a:pt x="1808618" y="1272984"/>
                </a:lnTo>
                <a:lnTo>
                  <a:pt x="1812426" y="1262498"/>
                </a:lnTo>
                <a:lnTo>
                  <a:pt x="1814647" y="1258686"/>
                </a:lnTo>
                <a:lnTo>
                  <a:pt x="1817185" y="1255508"/>
                </a:lnTo>
                <a:lnTo>
                  <a:pt x="1819724" y="1252966"/>
                </a:lnTo>
                <a:lnTo>
                  <a:pt x="1821310" y="1252013"/>
                </a:lnTo>
                <a:lnTo>
                  <a:pt x="1822897" y="1251377"/>
                </a:lnTo>
                <a:lnTo>
                  <a:pt x="1824801" y="1251060"/>
                </a:lnTo>
                <a:lnTo>
                  <a:pt x="1826388" y="1250742"/>
                </a:lnTo>
                <a:lnTo>
                  <a:pt x="1830195" y="1250106"/>
                </a:lnTo>
                <a:lnTo>
                  <a:pt x="1834320" y="1251377"/>
                </a:lnTo>
                <a:lnTo>
                  <a:pt x="1839080" y="1252648"/>
                </a:lnTo>
                <a:lnTo>
                  <a:pt x="1841936" y="1254237"/>
                </a:lnTo>
                <a:lnTo>
                  <a:pt x="1843840" y="1255190"/>
                </a:lnTo>
                <a:lnTo>
                  <a:pt x="1846061" y="1256461"/>
                </a:lnTo>
                <a:lnTo>
                  <a:pt x="1847648" y="1258368"/>
                </a:lnTo>
                <a:lnTo>
                  <a:pt x="1848917" y="1259639"/>
                </a:lnTo>
                <a:lnTo>
                  <a:pt x="1849869" y="1261545"/>
                </a:lnTo>
                <a:lnTo>
                  <a:pt x="1850504" y="1263134"/>
                </a:lnTo>
                <a:lnTo>
                  <a:pt x="1850821" y="1265040"/>
                </a:lnTo>
                <a:lnTo>
                  <a:pt x="1850504" y="1267265"/>
                </a:lnTo>
                <a:lnTo>
                  <a:pt x="1850186" y="1270124"/>
                </a:lnTo>
                <a:lnTo>
                  <a:pt x="1847965" y="1277432"/>
                </a:lnTo>
                <a:lnTo>
                  <a:pt x="1844792" y="1287282"/>
                </a:lnTo>
                <a:lnTo>
                  <a:pt x="1840032" y="1299039"/>
                </a:lnTo>
                <a:lnTo>
                  <a:pt x="1833369" y="1315562"/>
                </a:lnTo>
                <a:lnTo>
                  <a:pt x="1881918" y="1334944"/>
                </a:lnTo>
                <a:lnTo>
                  <a:pt x="1929834" y="1354008"/>
                </a:lnTo>
                <a:lnTo>
                  <a:pt x="1935228" y="1340981"/>
                </a:lnTo>
                <a:lnTo>
                  <a:pt x="1937132" y="1335262"/>
                </a:lnTo>
                <a:lnTo>
                  <a:pt x="1938718" y="1330178"/>
                </a:lnTo>
                <a:lnTo>
                  <a:pt x="1939988" y="1324776"/>
                </a:lnTo>
                <a:lnTo>
                  <a:pt x="1941257" y="1319692"/>
                </a:lnTo>
                <a:lnTo>
                  <a:pt x="1942209" y="1314926"/>
                </a:lnTo>
                <a:lnTo>
                  <a:pt x="1942526" y="1309842"/>
                </a:lnTo>
                <a:lnTo>
                  <a:pt x="1942844" y="1305076"/>
                </a:lnTo>
                <a:lnTo>
                  <a:pt x="1942526" y="1300628"/>
                </a:lnTo>
                <a:lnTo>
                  <a:pt x="1942209" y="1295861"/>
                </a:lnTo>
                <a:lnTo>
                  <a:pt x="1941574" y="1291413"/>
                </a:lnTo>
                <a:lnTo>
                  <a:pt x="1940305" y="1287282"/>
                </a:lnTo>
                <a:lnTo>
                  <a:pt x="1939036" y="1283152"/>
                </a:lnTo>
                <a:lnTo>
                  <a:pt x="1937132" y="1279021"/>
                </a:lnTo>
                <a:lnTo>
                  <a:pt x="1935545" y="1274890"/>
                </a:lnTo>
                <a:lnTo>
                  <a:pt x="1933007" y="1271078"/>
                </a:lnTo>
                <a:lnTo>
                  <a:pt x="1930786" y="1267265"/>
                </a:lnTo>
                <a:lnTo>
                  <a:pt x="1925074" y="1260274"/>
                </a:lnTo>
                <a:lnTo>
                  <a:pt x="1918727" y="1253602"/>
                </a:lnTo>
                <a:lnTo>
                  <a:pt x="1912064" y="1247565"/>
                </a:lnTo>
                <a:lnTo>
                  <a:pt x="1905083" y="1241210"/>
                </a:lnTo>
                <a:lnTo>
                  <a:pt x="1897467" y="1235490"/>
                </a:lnTo>
                <a:lnTo>
                  <a:pt x="1889534" y="1230089"/>
                </a:lnTo>
                <a:lnTo>
                  <a:pt x="1881284" y="1225005"/>
                </a:lnTo>
                <a:lnTo>
                  <a:pt x="1872082" y="1220556"/>
                </a:lnTo>
                <a:lnTo>
                  <a:pt x="1882553" y="1194819"/>
                </a:lnTo>
                <a:lnTo>
                  <a:pt x="1839398" y="1177026"/>
                </a:lnTo>
                <a:close/>
                <a:moveTo>
                  <a:pt x="1952046" y="1106804"/>
                </a:moveTo>
                <a:lnTo>
                  <a:pt x="1958075" y="1113159"/>
                </a:lnTo>
                <a:lnTo>
                  <a:pt x="1964421" y="1119832"/>
                </a:lnTo>
                <a:lnTo>
                  <a:pt x="1970768" y="1126504"/>
                </a:lnTo>
                <a:lnTo>
                  <a:pt x="1976162" y="1133813"/>
                </a:lnTo>
                <a:lnTo>
                  <a:pt x="1981557" y="1141438"/>
                </a:lnTo>
                <a:lnTo>
                  <a:pt x="1986634" y="1149064"/>
                </a:lnTo>
                <a:lnTo>
                  <a:pt x="1991711" y="1157326"/>
                </a:lnTo>
                <a:lnTo>
                  <a:pt x="1996153" y="1165905"/>
                </a:lnTo>
                <a:lnTo>
                  <a:pt x="2000278" y="1174484"/>
                </a:lnTo>
                <a:lnTo>
                  <a:pt x="2004086" y="1183698"/>
                </a:lnTo>
                <a:lnTo>
                  <a:pt x="2007577" y="1192595"/>
                </a:lnTo>
                <a:lnTo>
                  <a:pt x="2010750" y="1202127"/>
                </a:lnTo>
                <a:lnTo>
                  <a:pt x="2013606" y="1211977"/>
                </a:lnTo>
                <a:lnTo>
                  <a:pt x="2016462" y="1221510"/>
                </a:lnTo>
                <a:lnTo>
                  <a:pt x="2018366" y="1231677"/>
                </a:lnTo>
                <a:lnTo>
                  <a:pt x="2020587" y="1242163"/>
                </a:lnTo>
                <a:lnTo>
                  <a:pt x="2021856" y="1252648"/>
                </a:lnTo>
                <a:lnTo>
                  <a:pt x="2023443" y="1263134"/>
                </a:lnTo>
                <a:lnTo>
                  <a:pt x="2024077" y="1273937"/>
                </a:lnTo>
                <a:lnTo>
                  <a:pt x="2024395" y="1285058"/>
                </a:lnTo>
                <a:lnTo>
                  <a:pt x="2024712" y="1295861"/>
                </a:lnTo>
                <a:lnTo>
                  <a:pt x="2024395" y="1306982"/>
                </a:lnTo>
                <a:lnTo>
                  <a:pt x="2024077" y="1318739"/>
                </a:lnTo>
                <a:lnTo>
                  <a:pt x="2023125" y="1329860"/>
                </a:lnTo>
                <a:lnTo>
                  <a:pt x="2021539" y="1341299"/>
                </a:lnTo>
                <a:lnTo>
                  <a:pt x="2019952" y="1352737"/>
                </a:lnTo>
                <a:lnTo>
                  <a:pt x="2018048" y="1364494"/>
                </a:lnTo>
                <a:lnTo>
                  <a:pt x="2015827" y="1375933"/>
                </a:lnTo>
                <a:lnTo>
                  <a:pt x="2012654" y="1387371"/>
                </a:lnTo>
                <a:lnTo>
                  <a:pt x="2009481" y="1399128"/>
                </a:lnTo>
                <a:lnTo>
                  <a:pt x="2005990" y="1410884"/>
                </a:lnTo>
                <a:lnTo>
                  <a:pt x="2001865" y="1422323"/>
                </a:lnTo>
                <a:lnTo>
                  <a:pt x="1998057" y="1432809"/>
                </a:lnTo>
                <a:lnTo>
                  <a:pt x="1993615" y="1442976"/>
                </a:lnTo>
                <a:lnTo>
                  <a:pt x="1989172" y="1452509"/>
                </a:lnTo>
                <a:lnTo>
                  <a:pt x="1984412" y="1462359"/>
                </a:lnTo>
                <a:lnTo>
                  <a:pt x="1979018" y="1472209"/>
                </a:lnTo>
                <a:lnTo>
                  <a:pt x="1973941" y="1481106"/>
                </a:lnTo>
                <a:lnTo>
                  <a:pt x="1967912" y="1490638"/>
                </a:lnTo>
                <a:lnTo>
                  <a:pt x="1961883" y="1499852"/>
                </a:lnTo>
                <a:lnTo>
                  <a:pt x="1955854" y="1508432"/>
                </a:lnTo>
                <a:lnTo>
                  <a:pt x="1949507" y="1517011"/>
                </a:lnTo>
                <a:lnTo>
                  <a:pt x="1942526" y="1525272"/>
                </a:lnTo>
                <a:lnTo>
                  <a:pt x="1935545" y="1533215"/>
                </a:lnTo>
                <a:lnTo>
                  <a:pt x="1928247" y="1540841"/>
                </a:lnTo>
                <a:lnTo>
                  <a:pt x="1920631" y="1548149"/>
                </a:lnTo>
                <a:lnTo>
                  <a:pt x="1912381" y="1555457"/>
                </a:lnTo>
                <a:lnTo>
                  <a:pt x="1904448" y="1562130"/>
                </a:lnTo>
                <a:lnTo>
                  <a:pt x="1896198" y="1568803"/>
                </a:lnTo>
                <a:lnTo>
                  <a:pt x="1887947" y="1575158"/>
                </a:lnTo>
                <a:lnTo>
                  <a:pt x="1878745" y="1581195"/>
                </a:lnTo>
                <a:lnTo>
                  <a:pt x="1870178" y="1586279"/>
                </a:lnTo>
                <a:lnTo>
                  <a:pt x="1860658" y="1591680"/>
                </a:lnTo>
                <a:lnTo>
                  <a:pt x="1851138" y="1596129"/>
                </a:lnTo>
                <a:lnTo>
                  <a:pt x="1841302" y="1600577"/>
                </a:lnTo>
                <a:lnTo>
                  <a:pt x="1831782" y="1604390"/>
                </a:lnTo>
                <a:lnTo>
                  <a:pt x="1821628" y="1607885"/>
                </a:lnTo>
                <a:lnTo>
                  <a:pt x="1811474" y="1611063"/>
                </a:lnTo>
                <a:lnTo>
                  <a:pt x="1801002" y="1613922"/>
                </a:lnTo>
                <a:lnTo>
                  <a:pt x="1790213" y="1615829"/>
                </a:lnTo>
                <a:lnTo>
                  <a:pt x="1779742" y="1617735"/>
                </a:lnTo>
                <a:lnTo>
                  <a:pt x="1768636" y="1618688"/>
                </a:lnTo>
                <a:lnTo>
                  <a:pt x="1757529" y="1619324"/>
                </a:lnTo>
                <a:lnTo>
                  <a:pt x="1746423" y="1619642"/>
                </a:lnTo>
                <a:lnTo>
                  <a:pt x="1807666" y="1643472"/>
                </a:lnTo>
                <a:lnTo>
                  <a:pt x="1869226" y="1666668"/>
                </a:lnTo>
                <a:lnTo>
                  <a:pt x="1931103" y="1689227"/>
                </a:lnTo>
                <a:lnTo>
                  <a:pt x="1992663" y="1711469"/>
                </a:lnTo>
                <a:lnTo>
                  <a:pt x="2054857" y="1733076"/>
                </a:lnTo>
                <a:lnTo>
                  <a:pt x="2116734" y="1754047"/>
                </a:lnTo>
                <a:lnTo>
                  <a:pt x="2179246" y="1775018"/>
                </a:lnTo>
                <a:lnTo>
                  <a:pt x="2241758" y="1795353"/>
                </a:lnTo>
                <a:lnTo>
                  <a:pt x="2243345" y="1789952"/>
                </a:lnTo>
                <a:lnTo>
                  <a:pt x="2244614" y="1785503"/>
                </a:lnTo>
                <a:lnTo>
                  <a:pt x="2246518" y="1781373"/>
                </a:lnTo>
                <a:lnTo>
                  <a:pt x="2248422" y="1777242"/>
                </a:lnTo>
                <a:lnTo>
                  <a:pt x="2250643" y="1773429"/>
                </a:lnTo>
                <a:lnTo>
                  <a:pt x="2252547" y="1769616"/>
                </a:lnTo>
                <a:lnTo>
                  <a:pt x="2255086" y="1766121"/>
                </a:lnTo>
                <a:lnTo>
                  <a:pt x="2257941" y="1762626"/>
                </a:lnTo>
                <a:lnTo>
                  <a:pt x="2260797" y="1759131"/>
                </a:lnTo>
                <a:lnTo>
                  <a:pt x="2263970" y="1755953"/>
                </a:lnTo>
                <a:lnTo>
                  <a:pt x="2266826" y="1752776"/>
                </a:lnTo>
                <a:lnTo>
                  <a:pt x="2270317" y="1749916"/>
                </a:lnTo>
                <a:lnTo>
                  <a:pt x="2273807" y="1747057"/>
                </a:lnTo>
                <a:lnTo>
                  <a:pt x="2277298" y="1744832"/>
                </a:lnTo>
                <a:lnTo>
                  <a:pt x="2281106" y="1742290"/>
                </a:lnTo>
                <a:lnTo>
                  <a:pt x="2285231" y="1740066"/>
                </a:lnTo>
                <a:lnTo>
                  <a:pt x="2289356" y="1738160"/>
                </a:lnTo>
                <a:lnTo>
                  <a:pt x="2293481" y="1736253"/>
                </a:lnTo>
                <a:lnTo>
                  <a:pt x="2297606" y="1734665"/>
                </a:lnTo>
                <a:lnTo>
                  <a:pt x="2301731" y="1733076"/>
                </a:lnTo>
                <a:lnTo>
                  <a:pt x="2306491" y="1731805"/>
                </a:lnTo>
                <a:lnTo>
                  <a:pt x="2310934" y="1730852"/>
                </a:lnTo>
                <a:lnTo>
                  <a:pt x="2315376" y="1730216"/>
                </a:lnTo>
                <a:lnTo>
                  <a:pt x="2319819" y="1729263"/>
                </a:lnTo>
                <a:lnTo>
                  <a:pt x="2324578" y="1728627"/>
                </a:lnTo>
                <a:lnTo>
                  <a:pt x="2329338" y="1728627"/>
                </a:lnTo>
                <a:lnTo>
                  <a:pt x="2334098" y="1728310"/>
                </a:lnTo>
                <a:lnTo>
                  <a:pt x="2339175" y="1728627"/>
                </a:lnTo>
                <a:lnTo>
                  <a:pt x="2343618" y="1728945"/>
                </a:lnTo>
                <a:lnTo>
                  <a:pt x="2348377" y="1729581"/>
                </a:lnTo>
                <a:lnTo>
                  <a:pt x="2353454" y="1730534"/>
                </a:lnTo>
                <a:lnTo>
                  <a:pt x="2358214" y="1731487"/>
                </a:lnTo>
                <a:lnTo>
                  <a:pt x="2363291" y="1732758"/>
                </a:lnTo>
                <a:lnTo>
                  <a:pt x="2369003" y="1734982"/>
                </a:lnTo>
                <a:lnTo>
                  <a:pt x="2471180" y="1380699"/>
                </a:lnTo>
                <a:lnTo>
                  <a:pt x="2465468" y="1379428"/>
                </a:lnTo>
                <a:lnTo>
                  <a:pt x="2461026" y="1377839"/>
                </a:lnTo>
                <a:lnTo>
                  <a:pt x="2456583" y="1376250"/>
                </a:lnTo>
                <a:lnTo>
                  <a:pt x="2452458" y="1374344"/>
                </a:lnTo>
                <a:lnTo>
                  <a:pt x="2448333" y="1372438"/>
                </a:lnTo>
                <a:lnTo>
                  <a:pt x="2444208" y="1370213"/>
                </a:lnTo>
                <a:lnTo>
                  <a:pt x="2440400" y="1367989"/>
                </a:lnTo>
                <a:lnTo>
                  <a:pt x="2436592" y="1365447"/>
                </a:lnTo>
                <a:lnTo>
                  <a:pt x="2433102" y="1362587"/>
                </a:lnTo>
                <a:lnTo>
                  <a:pt x="2429611" y="1359728"/>
                </a:lnTo>
                <a:lnTo>
                  <a:pt x="2426438" y="1356550"/>
                </a:lnTo>
                <a:lnTo>
                  <a:pt x="2423582" y="1353691"/>
                </a:lnTo>
                <a:lnTo>
                  <a:pt x="2420726" y="1350513"/>
                </a:lnTo>
                <a:lnTo>
                  <a:pt x="2417870" y="1347018"/>
                </a:lnTo>
                <a:lnTo>
                  <a:pt x="2415332" y="1343523"/>
                </a:lnTo>
                <a:lnTo>
                  <a:pt x="2413110" y="1339710"/>
                </a:lnTo>
                <a:lnTo>
                  <a:pt x="2410889" y="1336215"/>
                </a:lnTo>
                <a:lnTo>
                  <a:pt x="2408668" y="1332402"/>
                </a:lnTo>
                <a:lnTo>
                  <a:pt x="2407081" y="1327954"/>
                </a:lnTo>
                <a:lnTo>
                  <a:pt x="2405177" y="1324141"/>
                </a:lnTo>
                <a:lnTo>
                  <a:pt x="2403908" y="1320010"/>
                </a:lnTo>
                <a:lnTo>
                  <a:pt x="2402639" y="1315879"/>
                </a:lnTo>
                <a:lnTo>
                  <a:pt x="2401370" y="1311749"/>
                </a:lnTo>
                <a:lnTo>
                  <a:pt x="2400735" y="1307618"/>
                </a:lnTo>
                <a:lnTo>
                  <a:pt x="2400100" y="1303170"/>
                </a:lnTo>
                <a:lnTo>
                  <a:pt x="2399783" y="1298721"/>
                </a:lnTo>
                <a:lnTo>
                  <a:pt x="2399783" y="1294590"/>
                </a:lnTo>
                <a:lnTo>
                  <a:pt x="2399783" y="1290142"/>
                </a:lnTo>
                <a:lnTo>
                  <a:pt x="2400100" y="1285376"/>
                </a:lnTo>
                <a:lnTo>
                  <a:pt x="2400418" y="1281245"/>
                </a:lnTo>
                <a:lnTo>
                  <a:pt x="2401052" y="1276797"/>
                </a:lnTo>
                <a:lnTo>
                  <a:pt x="2402322" y="1272348"/>
                </a:lnTo>
                <a:lnTo>
                  <a:pt x="2403591" y="1267900"/>
                </a:lnTo>
                <a:lnTo>
                  <a:pt x="2403908" y="1266947"/>
                </a:lnTo>
                <a:lnTo>
                  <a:pt x="2346473" y="1248835"/>
                </a:lnTo>
                <a:lnTo>
                  <a:pt x="2289673" y="1230406"/>
                </a:lnTo>
                <a:lnTo>
                  <a:pt x="2232873" y="1211660"/>
                </a:lnTo>
                <a:lnTo>
                  <a:pt x="2176073" y="1191642"/>
                </a:lnTo>
                <a:lnTo>
                  <a:pt x="2119590" y="1171306"/>
                </a:lnTo>
                <a:lnTo>
                  <a:pt x="2063425" y="1150335"/>
                </a:lnTo>
                <a:lnTo>
                  <a:pt x="2007577" y="1128729"/>
                </a:lnTo>
                <a:lnTo>
                  <a:pt x="1952046" y="1106804"/>
                </a:lnTo>
                <a:close/>
                <a:moveTo>
                  <a:pt x="1413556" y="857694"/>
                </a:moveTo>
                <a:lnTo>
                  <a:pt x="1413238" y="858329"/>
                </a:lnTo>
                <a:lnTo>
                  <a:pt x="1411017" y="862460"/>
                </a:lnTo>
                <a:lnTo>
                  <a:pt x="1408478" y="866273"/>
                </a:lnTo>
                <a:lnTo>
                  <a:pt x="1405940" y="869768"/>
                </a:lnTo>
                <a:lnTo>
                  <a:pt x="1403401" y="873263"/>
                </a:lnTo>
                <a:lnTo>
                  <a:pt x="1400228" y="876758"/>
                </a:lnTo>
                <a:lnTo>
                  <a:pt x="1397055" y="879936"/>
                </a:lnTo>
                <a:lnTo>
                  <a:pt x="1393882" y="882796"/>
                </a:lnTo>
                <a:lnTo>
                  <a:pt x="1390709" y="885655"/>
                </a:lnTo>
                <a:lnTo>
                  <a:pt x="1387218" y="888515"/>
                </a:lnTo>
                <a:lnTo>
                  <a:pt x="1383410" y="890739"/>
                </a:lnTo>
                <a:lnTo>
                  <a:pt x="1379920" y="892963"/>
                </a:lnTo>
                <a:lnTo>
                  <a:pt x="1376112" y="894870"/>
                </a:lnTo>
                <a:lnTo>
                  <a:pt x="1372304" y="897094"/>
                </a:lnTo>
                <a:lnTo>
                  <a:pt x="1368179" y="899000"/>
                </a:lnTo>
                <a:lnTo>
                  <a:pt x="1364371" y="900271"/>
                </a:lnTo>
                <a:lnTo>
                  <a:pt x="1360246" y="901542"/>
                </a:lnTo>
                <a:lnTo>
                  <a:pt x="1351361" y="903449"/>
                </a:lnTo>
                <a:lnTo>
                  <a:pt x="1347236" y="904084"/>
                </a:lnTo>
                <a:lnTo>
                  <a:pt x="1343111" y="904720"/>
                </a:lnTo>
                <a:lnTo>
                  <a:pt x="1338668" y="905038"/>
                </a:lnTo>
                <a:lnTo>
                  <a:pt x="1333908" y="905038"/>
                </a:lnTo>
                <a:lnTo>
                  <a:pt x="1329783" y="904720"/>
                </a:lnTo>
                <a:lnTo>
                  <a:pt x="1325341" y="904402"/>
                </a:lnTo>
                <a:lnTo>
                  <a:pt x="1320898" y="904084"/>
                </a:lnTo>
                <a:lnTo>
                  <a:pt x="1316456" y="903131"/>
                </a:lnTo>
                <a:lnTo>
                  <a:pt x="1312013" y="901860"/>
                </a:lnTo>
                <a:lnTo>
                  <a:pt x="1307571" y="900907"/>
                </a:lnTo>
                <a:lnTo>
                  <a:pt x="1303446" y="899636"/>
                </a:lnTo>
                <a:lnTo>
                  <a:pt x="1299321" y="897729"/>
                </a:lnTo>
                <a:lnTo>
                  <a:pt x="1294561" y="895823"/>
                </a:lnTo>
                <a:lnTo>
                  <a:pt x="1290436" y="893599"/>
                </a:lnTo>
                <a:lnTo>
                  <a:pt x="1289801" y="892963"/>
                </a:lnTo>
                <a:lnTo>
                  <a:pt x="1113054" y="1215790"/>
                </a:lnTo>
                <a:lnTo>
                  <a:pt x="1114006" y="1216426"/>
                </a:lnTo>
                <a:lnTo>
                  <a:pt x="1118131" y="1218968"/>
                </a:lnTo>
                <a:lnTo>
                  <a:pt x="1122891" y="1221510"/>
                </a:lnTo>
                <a:lnTo>
                  <a:pt x="1126699" y="1224369"/>
                </a:lnTo>
                <a:lnTo>
                  <a:pt x="1130507" y="1227547"/>
                </a:lnTo>
                <a:lnTo>
                  <a:pt x="1134315" y="1230724"/>
                </a:lnTo>
                <a:lnTo>
                  <a:pt x="1137805" y="1233902"/>
                </a:lnTo>
                <a:lnTo>
                  <a:pt x="1141296" y="1237397"/>
                </a:lnTo>
                <a:lnTo>
                  <a:pt x="1144469" y="1240892"/>
                </a:lnTo>
                <a:lnTo>
                  <a:pt x="1147325" y="1244387"/>
                </a:lnTo>
                <a:lnTo>
                  <a:pt x="1149863" y="1248200"/>
                </a:lnTo>
                <a:lnTo>
                  <a:pt x="1152719" y="1252013"/>
                </a:lnTo>
                <a:lnTo>
                  <a:pt x="1155258" y="1255826"/>
                </a:lnTo>
                <a:lnTo>
                  <a:pt x="1157479" y="1259957"/>
                </a:lnTo>
                <a:lnTo>
                  <a:pt x="1159383" y="1264087"/>
                </a:lnTo>
                <a:lnTo>
                  <a:pt x="1161287" y="1268536"/>
                </a:lnTo>
                <a:lnTo>
                  <a:pt x="1162873" y="1272666"/>
                </a:lnTo>
                <a:lnTo>
                  <a:pt x="1164143" y="1276797"/>
                </a:lnTo>
                <a:lnTo>
                  <a:pt x="1165412" y="1280928"/>
                </a:lnTo>
                <a:lnTo>
                  <a:pt x="1166364" y="1285376"/>
                </a:lnTo>
                <a:lnTo>
                  <a:pt x="1167316" y="1289824"/>
                </a:lnTo>
                <a:lnTo>
                  <a:pt x="1167633" y="1294273"/>
                </a:lnTo>
                <a:lnTo>
                  <a:pt x="1168268" y="1298403"/>
                </a:lnTo>
                <a:lnTo>
                  <a:pt x="1168585" y="1302852"/>
                </a:lnTo>
                <a:lnTo>
                  <a:pt x="1168268" y="1307618"/>
                </a:lnTo>
                <a:lnTo>
                  <a:pt x="1167633" y="1311749"/>
                </a:lnTo>
                <a:lnTo>
                  <a:pt x="1167316" y="1316197"/>
                </a:lnTo>
                <a:lnTo>
                  <a:pt x="1166364" y="1320328"/>
                </a:lnTo>
                <a:lnTo>
                  <a:pt x="1165412" y="1324776"/>
                </a:lnTo>
                <a:lnTo>
                  <a:pt x="1164143" y="1329224"/>
                </a:lnTo>
                <a:lnTo>
                  <a:pt x="1162556" y="1333355"/>
                </a:lnTo>
                <a:lnTo>
                  <a:pt x="1160652" y="1337486"/>
                </a:lnTo>
                <a:lnTo>
                  <a:pt x="1159066" y="1341616"/>
                </a:lnTo>
                <a:lnTo>
                  <a:pt x="1155892" y="1346700"/>
                </a:lnTo>
                <a:lnTo>
                  <a:pt x="1215231" y="1376568"/>
                </a:lnTo>
                <a:lnTo>
                  <a:pt x="1274887" y="1406118"/>
                </a:lnTo>
                <a:lnTo>
                  <a:pt x="1334226" y="1435351"/>
                </a:lnTo>
                <a:lnTo>
                  <a:pt x="1393882" y="1464265"/>
                </a:lnTo>
                <a:lnTo>
                  <a:pt x="1453855" y="1492227"/>
                </a:lnTo>
                <a:lnTo>
                  <a:pt x="1514146" y="1519870"/>
                </a:lnTo>
                <a:lnTo>
                  <a:pt x="1574754" y="1547196"/>
                </a:lnTo>
                <a:lnTo>
                  <a:pt x="1635679" y="1574204"/>
                </a:lnTo>
                <a:lnTo>
                  <a:pt x="1627746" y="1565943"/>
                </a:lnTo>
                <a:lnTo>
                  <a:pt x="1620448" y="1557682"/>
                </a:lnTo>
                <a:lnTo>
                  <a:pt x="1613466" y="1549103"/>
                </a:lnTo>
                <a:lnTo>
                  <a:pt x="1607120" y="1540206"/>
                </a:lnTo>
                <a:lnTo>
                  <a:pt x="1601091" y="1531309"/>
                </a:lnTo>
                <a:lnTo>
                  <a:pt x="1595379" y="1522094"/>
                </a:lnTo>
                <a:lnTo>
                  <a:pt x="1590620" y="1512562"/>
                </a:lnTo>
                <a:lnTo>
                  <a:pt x="1585542" y="1503030"/>
                </a:lnTo>
                <a:lnTo>
                  <a:pt x="1581417" y="1493180"/>
                </a:lnTo>
                <a:lnTo>
                  <a:pt x="1577609" y="1483330"/>
                </a:lnTo>
                <a:lnTo>
                  <a:pt x="1574436" y="1473162"/>
                </a:lnTo>
                <a:lnTo>
                  <a:pt x="1571263" y="1462994"/>
                </a:lnTo>
                <a:lnTo>
                  <a:pt x="1569042" y="1453144"/>
                </a:lnTo>
                <a:lnTo>
                  <a:pt x="1566821" y="1442659"/>
                </a:lnTo>
                <a:lnTo>
                  <a:pt x="1565234" y="1432173"/>
                </a:lnTo>
                <a:lnTo>
                  <a:pt x="1563647" y="1421688"/>
                </a:lnTo>
                <a:lnTo>
                  <a:pt x="1563013" y="1411202"/>
                </a:lnTo>
                <a:lnTo>
                  <a:pt x="1562378" y="1400717"/>
                </a:lnTo>
                <a:lnTo>
                  <a:pt x="1562378" y="1389913"/>
                </a:lnTo>
                <a:lnTo>
                  <a:pt x="1562378" y="1379110"/>
                </a:lnTo>
                <a:lnTo>
                  <a:pt x="1563013" y="1368625"/>
                </a:lnTo>
                <a:lnTo>
                  <a:pt x="1563965" y="1357821"/>
                </a:lnTo>
                <a:lnTo>
                  <a:pt x="1565551" y="1347336"/>
                </a:lnTo>
                <a:lnTo>
                  <a:pt x="1567138" y="1336533"/>
                </a:lnTo>
                <a:lnTo>
                  <a:pt x="1569359" y="1326047"/>
                </a:lnTo>
                <a:lnTo>
                  <a:pt x="1571580" y="1315562"/>
                </a:lnTo>
                <a:lnTo>
                  <a:pt x="1574436" y="1305076"/>
                </a:lnTo>
                <a:lnTo>
                  <a:pt x="1577609" y="1294590"/>
                </a:lnTo>
                <a:lnTo>
                  <a:pt x="1581100" y="1284105"/>
                </a:lnTo>
                <a:lnTo>
                  <a:pt x="1584908" y="1273937"/>
                </a:lnTo>
                <a:lnTo>
                  <a:pt x="1588716" y="1263769"/>
                </a:lnTo>
                <a:lnTo>
                  <a:pt x="1593158" y="1253602"/>
                </a:lnTo>
                <a:lnTo>
                  <a:pt x="1598552" y="1242481"/>
                </a:lnTo>
                <a:lnTo>
                  <a:pt x="1604582" y="1231677"/>
                </a:lnTo>
                <a:lnTo>
                  <a:pt x="1610293" y="1221192"/>
                </a:lnTo>
                <a:lnTo>
                  <a:pt x="1616322" y="1211024"/>
                </a:lnTo>
                <a:lnTo>
                  <a:pt x="1622986" y="1201174"/>
                </a:lnTo>
                <a:lnTo>
                  <a:pt x="1629650" y="1191642"/>
                </a:lnTo>
                <a:lnTo>
                  <a:pt x="1636631" y="1182109"/>
                </a:lnTo>
                <a:lnTo>
                  <a:pt x="1643612" y="1173213"/>
                </a:lnTo>
                <a:lnTo>
                  <a:pt x="1650910" y="1164316"/>
                </a:lnTo>
                <a:lnTo>
                  <a:pt x="1658526" y="1156055"/>
                </a:lnTo>
                <a:lnTo>
                  <a:pt x="1666141" y="1148111"/>
                </a:lnTo>
                <a:lnTo>
                  <a:pt x="1673757" y="1140485"/>
                </a:lnTo>
                <a:lnTo>
                  <a:pt x="1682325" y="1132859"/>
                </a:lnTo>
                <a:lnTo>
                  <a:pt x="1690258" y="1125551"/>
                </a:lnTo>
                <a:lnTo>
                  <a:pt x="1698508" y="1119196"/>
                </a:lnTo>
                <a:lnTo>
                  <a:pt x="1707076" y="1112841"/>
                </a:lnTo>
                <a:lnTo>
                  <a:pt x="1715643" y="1106804"/>
                </a:lnTo>
                <a:lnTo>
                  <a:pt x="1724211" y="1101403"/>
                </a:lnTo>
                <a:lnTo>
                  <a:pt x="1733096" y="1096001"/>
                </a:lnTo>
                <a:lnTo>
                  <a:pt x="1741981" y="1091235"/>
                </a:lnTo>
                <a:lnTo>
                  <a:pt x="1750866" y="1086469"/>
                </a:lnTo>
                <a:lnTo>
                  <a:pt x="1759751" y="1082656"/>
                </a:lnTo>
                <a:lnTo>
                  <a:pt x="1768953" y="1078843"/>
                </a:lnTo>
                <a:lnTo>
                  <a:pt x="1778155" y="1075666"/>
                </a:lnTo>
                <a:lnTo>
                  <a:pt x="1787357" y="1073124"/>
                </a:lnTo>
                <a:lnTo>
                  <a:pt x="1796560" y="1070582"/>
                </a:lnTo>
                <a:lnTo>
                  <a:pt x="1805444" y="1068357"/>
                </a:lnTo>
                <a:lnTo>
                  <a:pt x="1814647" y="1067086"/>
                </a:lnTo>
                <a:lnTo>
                  <a:pt x="1824166" y="1066133"/>
                </a:lnTo>
                <a:lnTo>
                  <a:pt x="1833051" y="1065180"/>
                </a:lnTo>
                <a:lnTo>
                  <a:pt x="1842254" y="1064862"/>
                </a:lnTo>
                <a:lnTo>
                  <a:pt x="1850821" y="1065180"/>
                </a:lnTo>
                <a:lnTo>
                  <a:pt x="1795290" y="1041349"/>
                </a:lnTo>
                <a:lnTo>
                  <a:pt x="1740077" y="1016883"/>
                </a:lnTo>
                <a:lnTo>
                  <a:pt x="1684863" y="991781"/>
                </a:lnTo>
                <a:lnTo>
                  <a:pt x="1630284" y="966044"/>
                </a:lnTo>
                <a:lnTo>
                  <a:pt x="1575388" y="939672"/>
                </a:lnTo>
                <a:lnTo>
                  <a:pt x="1521127" y="912663"/>
                </a:lnTo>
                <a:lnTo>
                  <a:pt x="1467182" y="885655"/>
                </a:lnTo>
                <a:lnTo>
                  <a:pt x="1413556" y="857694"/>
                </a:lnTo>
                <a:close/>
                <a:moveTo>
                  <a:pt x="1297417" y="692150"/>
                </a:moveTo>
                <a:lnTo>
                  <a:pt x="1336764" y="713756"/>
                </a:lnTo>
                <a:lnTo>
                  <a:pt x="1376112" y="734727"/>
                </a:lnTo>
                <a:lnTo>
                  <a:pt x="1415459" y="755698"/>
                </a:lnTo>
                <a:lnTo>
                  <a:pt x="1454807" y="776352"/>
                </a:lnTo>
                <a:lnTo>
                  <a:pt x="1494789" y="796687"/>
                </a:lnTo>
                <a:lnTo>
                  <a:pt x="1534454" y="816387"/>
                </a:lnTo>
                <a:lnTo>
                  <a:pt x="1574119" y="836405"/>
                </a:lnTo>
                <a:lnTo>
                  <a:pt x="1613784" y="855470"/>
                </a:lnTo>
                <a:lnTo>
                  <a:pt x="1654083" y="874852"/>
                </a:lnTo>
                <a:lnTo>
                  <a:pt x="1694066" y="893599"/>
                </a:lnTo>
                <a:lnTo>
                  <a:pt x="1734048" y="912028"/>
                </a:lnTo>
                <a:lnTo>
                  <a:pt x="1774664" y="930139"/>
                </a:lnTo>
                <a:lnTo>
                  <a:pt x="1814964" y="947933"/>
                </a:lnTo>
                <a:lnTo>
                  <a:pt x="1855264" y="965409"/>
                </a:lnTo>
                <a:lnTo>
                  <a:pt x="1896198" y="982885"/>
                </a:lnTo>
                <a:lnTo>
                  <a:pt x="1936815" y="999725"/>
                </a:lnTo>
                <a:lnTo>
                  <a:pt x="1977749" y="1016565"/>
                </a:lnTo>
                <a:lnTo>
                  <a:pt x="2018683" y="1032770"/>
                </a:lnTo>
                <a:lnTo>
                  <a:pt x="2059934" y="1049293"/>
                </a:lnTo>
                <a:lnTo>
                  <a:pt x="2101186" y="1064862"/>
                </a:lnTo>
                <a:lnTo>
                  <a:pt x="2142437" y="1080749"/>
                </a:lnTo>
                <a:lnTo>
                  <a:pt x="2184006" y="1095683"/>
                </a:lnTo>
                <a:lnTo>
                  <a:pt x="2225575" y="1110617"/>
                </a:lnTo>
                <a:lnTo>
                  <a:pt x="2267461" y="1125233"/>
                </a:lnTo>
                <a:lnTo>
                  <a:pt x="2309347" y="1139850"/>
                </a:lnTo>
                <a:lnTo>
                  <a:pt x="2351233" y="1153830"/>
                </a:lnTo>
                <a:lnTo>
                  <a:pt x="2393437" y="1167811"/>
                </a:lnTo>
                <a:lnTo>
                  <a:pt x="2435957" y="1181474"/>
                </a:lnTo>
                <a:lnTo>
                  <a:pt x="2478478" y="1194819"/>
                </a:lnTo>
                <a:lnTo>
                  <a:pt x="2520999" y="1207529"/>
                </a:lnTo>
                <a:lnTo>
                  <a:pt x="2563837" y="1220556"/>
                </a:lnTo>
                <a:lnTo>
                  <a:pt x="2606675" y="1233266"/>
                </a:lnTo>
                <a:lnTo>
                  <a:pt x="2415332" y="1938338"/>
                </a:lnTo>
                <a:lnTo>
                  <a:pt x="2366782" y="1924357"/>
                </a:lnTo>
                <a:lnTo>
                  <a:pt x="2318549" y="1910059"/>
                </a:lnTo>
                <a:lnTo>
                  <a:pt x="2270317" y="1895443"/>
                </a:lnTo>
                <a:lnTo>
                  <a:pt x="2222402" y="1880509"/>
                </a:lnTo>
                <a:lnTo>
                  <a:pt x="2174486" y="1865257"/>
                </a:lnTo>
                <a:lnTo>
                  <a:pt x="2126889" y="1849370"/>
                </a:lnTo>
                <a:lnTo>
                  <a:pt x="2079608" y="1833800"/>
                </a:lnTo>
                <a:lnTo>
                  <a:pt x="2032010" y="1817278"/>
                </a:lnTo>
                <a:lnTo>
                  <a:pt x="1984730" y="1800755"/>
                </a:lnTo>
                <a:lnTo>
                  <a:pt x="1937766" y="1783915"/>
                </a:lnTo>
                <a:lnTo>
                  <a:pt x="1890803" y="1766757"/>
                </a:lnTo>
                <a:lnTo>
                  <a:pt x="1844157" y="1749281"/>
                </a:lnTo>
                <a:lnTo>
                  <a:pt x="1797512" y="1731169"/>
                </a:lnTo>
                <a:lnTo>
                  <a:pt x="1751183" y="1713058"/>
                </a:lnTo>
                <a:lnTo>
                  <a:pt x="1704854" y="1694629"/>
                </a:lnTo>
                <a:lnTo>
                  <a:pt x="1658526" y="1675564"/>
                </a:lnTo>
                <a:lnTo>
                  <a:pt x="1612514" y="1656500"/>
                </a:lnTo>
                <a:lnTo>
                  <a:pt x="1566503" y="1636800"/>
                </a:lnTo>
                <a:lnTo>
                  <a:pt x="1520809" y="1617100"/>
                </a:lnTo>
                <a:lnTo>
                  <a:pt x="1475115" y="1596764"/>
                </a:lnTo>
                <a:lnTo>
                  <a:pt x="1429739" y="1576111"/>
                </a:lnTo>
                <a:lnTo>
                  <a:pt x="1384045" y="1555140"/>
                </a:lnTo>
                <a:lnTo>
                  <a:pt x="1338986" y="1534169"/>
                </a:lnTo>
                <a:lnTo>
                  <a:pt x="1293926" y="1512562"/>
                </a:lnTo>
                <a:lnTo>
                  <a:pt x="1248867" y="1490638"/>
                </a:lnTo>
                <a:lnTo>
                  <a:pt x="1204125" y="1468396"/>
                </a:lnTo>
                <a:lnTo>
                  <a:pt x="1159066" y="1446154"/>
                </a:lnTo>
                <a:lnTo>
                  <a:pt x="1114324" y="1422959"/>
                </a:lnTo>
                <a:lnTo>
                  <a:pt x="1069899" y="1399446"/>
                </a:lnTo>
                <a:lnTo>
                  <a:pt x="1025474" y="1376250"/>
                </a:lnTo>
                <a:lnTo>
                  <a:pt x="981050" y="1352102"/>
                </a:lnTo>
                <a:lnTo>
                  <a:pt x="936625" y="1327636"/>
                </a:lnTo>
                <a:lnTo>
                  <a:pt x="1297417" y="692150"/>
                </a:lnTo>
                <a:close/>
                <a:moveTo>
                  <a:pt x="2337312" y="325877"/>
                </a:moveTo>
                <a:lnTo>
                  <a:pt x="2306540" y="337312"/>
                </a:lnTo>
                <a:lnTo>
                  <a:pt x="2313202" y="355098"/>
                </a:lnTo>
                <a:lnTo>
                  <a:pt x="2305271" y="358910"/>
                </a:lnTo>
                <a:lnTo>
                  <a:pt x="2297974" y="363356"/>
                </a:lnTo>
                <a:lnTo>
                  <a:pt x="2291312" y="367803"/>
                </a:lnTo>
                <a:lnTo>
                  <a:pt x="2285285" y="372250"/>
                </a:lnTo>
                <a:lnTo>
                  <a:pt x="2280209" y="376696"/>
                </a:lnTo>
                <a:lnTo>
                  <a:pt x="2275450" y="381778"/>
                </a:lnTo>
                <a:lnTo>
                  <a:pt x="2271644" y="386543"/>
                </a:lnTo>
                <a:lnTo>
                  <a:pt x="2268154" y="391625"/>
                </a:lnTo>
                <a:lnTo>
                  <a:pt x="2265299" y="396706"/>
                </a:lnTo>
                <a:lnTo>
                  <a:pt x="2263078" y="402106"/>
                </a:lnTo>
                <a:lnTo>
                  <a:pt x="2261809" y="407506"/>
                </a:lnTo>
                <a:lnTo>
                  <a:pt x="2261175" y="413223"/>
                </a:lnTo>
                <a:lnTo>
                  <a:pt x="2260540" y="418622"/>
                </a:lnTo>
                <a:lnTo>
                  <a:pt x="2261492" y="424657"/>
                </a:lnTo>
                <a:lnTo>
                  <a:pt x="2262444" y="431009"/>
                </a:lnTo>
                <a:lnTo>
                  <a:pt x="2264664" y="436727"/>
                </a:lnTo>
                <a:lnTo>
                  <a:pt x="2265933" y="440538"/>
                </a:lnTo>
                <a:lnTo>
                  <a:pt x="2267202" y="444032"/>
                </a:lnTo>
                <a:lnTo>
                  <a:pt x="2269106" y="447526"/>
                </a:lnTo>
                <a:lnTo>
                  <a:pt x="2271009" y="450702"/>
                </a:lnTo>
                <a:lnTo>
                  <a:pt x="2273230" y="453560"/>
                </a:lnTo>
                <a:lnTo>
                  <a:pt x="2275450" y="456419"/>
                </a:lnTo>
                <a:lnTo>
                  <a:pt x="2277671" y="458325"/>
                </a:lnTo>
                <a:lnTo>
                  <a:pt x="2280209" y="460866"/>
                </a:lnTo>
                <a:lnTo>
                  <a:pt x="2285285" y="464359"/>
                </a:lnTo>
                <a:lnTo>
                  <a:pt x="2290678" y="467536"/>
                </a:lnTo>
                <a:lnTo>
                  <a:pt x="2296388" y="469759"/>
                </a:lnTo>
                <a:lnTo>
                  <a:pt x="2301781" y="471347"/>
                </a:lnTo>
                <a:lnTo>
                  <a:pt x="2308761" y="472300"/>
                </a:lnTo>
                <a:lnTo>
                  <a:pt x="2318278" y="473253"/>
                </a:lnTo>
                <a:lnTo>
                  <a:pt x="2329698" y="474206"/>
                </a:lnTo>
                <a:lnTo>
                  <a:pt x="2343657" y="474841"/>
                </a:lnTo>
                <a:lnTo>
                  <a:pt x="2359519" y="475158"/>
                </a:lnTo>
                <a:lnTo>
                  <a:pt x="2372209" y="476111"/>
                </a:lnTo>
                <a:lnTo>
                  <a:pt x="2381726" y="477064"/>
                </a:lnTo>
                <a:lnTo>
                  <a:pt x="2387119" y="478017"/>
                </a:lnTo>
                <a:lnTo>
                  <a:pt x="2389340" y="478335"/>
                </a:lnTo>
                <a:lnTo>
                  <a:pt x="2390926" y="479288"/>
                </a:lnTo>
                <a:lnTo>
                  <a:pt x="2392829" y="480558"/>
                </a:lnTo>
                <a:lnTo>
                  <a:pt x="2394098" y="481828"/>
                </a:lnTo>
                <a:lnTo>
                  <a:pt x="2396002" y="483734"/>
                </a:lnTo>
                <a:lnTo>
                  <a:pt x="2396953" y="485640"/>
                </a:lnTo>
                <a:lnTo>
                  <a:pt x="2398222" y="488181"/>
                </a:lnTo>
                <a:lnTo>
                  <a:pt x="2399491" y="490722"/>
                </a:lnTo>
                <a:lnTo>
                  <a:pt x="2400443" y="493580"/>
                </a:lnTo>
                <a:lnTo>
                  <a:pt x="2400760" y="496439"/>
                </a:lnTo>
                <a:lnTo>
                  <a:pt x="2400760" y="499298"/>
                </a:lnTo>
                <a:lnTo>
                  <a:pt x="2400126" y="501839"/>
                </a:lnTo>
                <a:lnTo>
                  <a:pt x="2398540" y="503744"/>
                </a:lnTo>
                <a:lnTo>
                  <a:pt x="2396953" y="505650"/>
                </a:lnTo>
                <a:lnTo>
                  <a:pt x="2394415" y="507238"/>
                </a:lnTo>
                <a:lnTo>
                  <a:pt x="2391560" y="508826"/>
                </a:lnTo>
                <a:lnTo>
                  <a:pt x="2387753" y="509779"/>
                </a:lnTo>
                <a:lnTo>
                  <a:pt x="2384581" y="510097"/>
                </a:lnTo>
                <a:lnTo>
                  <a:pt x="2382360" y="509779"/>
                </a:lnTo>
                <a:lnTo>
                  <a:pt x="2380774" y="509461"/>
                </a:lnTo>
                <a:lnTo>
                  <a:pt x="2379822" y="508826"/>
                </a:lnTo>
                <a:lnTo>
                  <a:pt x="2378236" y="506603"/>
                </a:lnTo>
                <a:lnTo>
                  <a:pt x="2376016" y="503427"/>
                </a:lnTo>
                <a:lnTo>
                  <a:pt x="2373795" y="498980"/>
                </a:lnTo>
                <a:lnTo>
                  <a:pt x="2371574" y="493263"/>
                </a:lnTo>
                <a:lnTo>
                  <a:pt x="2368719" y="485640"/>
                </a:lnTo>
                <a:lnTo>
                  <a:pt x="2334140" y="498662"/>
                </a:lnTo>
                <a:lnTo>
                  <a:pt x="2299243" y="510732"/>
                </a:lnTo>
                <a:lnTo>
                  <a:pt x="2300830" y="516449"/>
                </a:lnTo>
                <a:lnTo>
                  <a:pt x="2301781" y="519943"/>
                </a:lnTo>
                <a:lnTo>
                  <a:pt x="2304002" y="525025"/>
                </a:lnTo>
                <a:lnTo>
                  <a:pt x="2306223" y="529154"/>
                </a:lnTo>
                <a:lnTo>
                  <a:pt x="2309078" y="533600"/>
                </a:lnTo>
                <a:lnTo>
                  <a:pt x="2312568" y="537094"/>
                </a:lnTo>
                <a:lnTo>
                  <a:pt x="2316057" y="539953"/>
                </a:lnTo>
                <a:lnTo>
                  <a:pt x="2320181" y="542811"/>
                </a:lnTo>
                <a:lnTo>
                  <a:pt x="2324940" y="545035"/>
                </a:lnTo>
                <a:lnTo>
                  <a:pt x="2329698" y="546623"/>
                </a:lnTo>
                <a:lnTo>
                  <a:pt x="2334774" y="548211"/>
                </a:lnTo>
                <a:lnTo>
                  <a:pt x="2340485" y="548846"/>
                </a:lnTo>
                <a:lnTo>
                  <a:pt x="2346829" y="549164"/>
                </a:lnTo>
                <a:lnTo>
                  <a:pt x="2353174" y="548846"/>
                </a:lnTo>
                <a:lnTo>
                  <a:pt x="2360154" y="548211"/>
                </a:lnTo>
                <a:lnTo>
                  <a:pt x="2367450" y="546940"/>
                </a:lnTo>
                <a:lnTo>
                  <a:pt x="2375381" y="545670"/>
                </a:lnTo>
                <a:lnTo>
                  <a:pt x="2383312" y="543447"/>
                </a:lnTo>
                <a:lnTo>
                  <a:pt x="2389022" y="558375"/>
                </a:lnTo>
                <a:lnTo>
                  <a:pt x="2421381" y="545988"/>
                </a:lnTo>
                <a:lnTo>
                  <a:pt x="2415353" y="531377"/>
                </a:lnTo>
                <a:lnTo>
                  <a:pt x="2423602" y="527248"/>
                </a:lnTo>
                <a:lnTo>
                  <a:pt x="2431533" y="523119"/>
                </a:lnTo>
                <a:lnTo>
                  <a:pt x="2438512" y="518672"/>
                </a:lnTo>
                <a:lnTo>
                  <a:pt x="2444222" y="514226"/>
                </a:lnTo>
                <a:lnTo>
                  <a:pt x="2449932" y="509779"/>
                </a:lnTo>
                <a:lnTo>
                  <a:pt x="2455008" y="505650"/>
                </a:lnTo>
                <a:lnTo>
                  <a:pt x="2459450" y="500568"/>
                </a:lnTo>
                <a:lnTo>
                  <a:pt x="2462939" y="496121"/>
                </a:lnTo>
                <a:lnTo>
                  <a:pt x="2465477" y="491675"/>
                </a:lnTo>
                <a:lnTo>
                  <a:pt x="2467698" y="486593"/>
                </a:lnTo>
                <a:lnTo>
                  <a:pt x="2469284" y="481828"/>
                </a:lnTo>
                <a:lnTo>
                  <a:pt x="2470553" y="477064"/>
                </a:lnTo>
                <a:lnTo>
                  <a:pt x="2470553" y="471982"/>
                </a:lnTo>
                <a:lnTo>
                  <a:pt x="2470236" y="466900"/>
                </a:lnTo>
                <a:lnTo>
                  <a:pt x="2468967" y="461818"/>
                </a:lnTo>
                <a:lnTo>
                  <a:pt x="2467381" y="456737"/>
                </a:lnTo>
                <a:lnTo>
                  <a:pt x="2465477" y="453243"/>
                </a:lnTo>
                <a:lnTo>
                  <a:pt x="2463891" y="450067"/>
                </a:lnTo>
                <a:lnTo>
                  <a:pt x="2461988" y="446890"/>
                </a:lnTo>
                <a:lnTo>
                  <a:pt x="2459767" y="444032"/>
                </a:lnTo>
                <a:lnTo>
                  <a:pt x="2457546" y="441491"/>
                </a:lnTo>
                <a:lnTo>
                  <a:pt x="2454691" y="438950"/>
                </a:lnTo>
                <a:lnTo>
                  <a:pt x="2451836" y="436409"/>
                </a:lnTo>
                <a:lnTo>
                  <a:pt x="2448981" y="434503"/>
                </a:lnTo>
                <a:lnTo>
                  <a:pt x="2442636" y="431009"/>
                </a:lnTo>
                <a:lnTo>
                  <a:pt x="2435974" y="428151"/>
                </a:lnTo>
                <a:lnTo>
                  <a:pt x="2429312" y="425927"/>
                </a:lnTo>
                <a:lnTo>
                  <a:pt x="2422650" y="424657"/>
                </a:lnTo>
                <a:lnTo>
                  <a:pt x="2414402" y="424022"/>
                </a:lnTo>
                <a:lnTo>
                  <a:pt x="2403298" y="422751"/>
                </a:lnTo>
                <a:lnTo>
                  <a:pt x="2372843" y="421481"/>
                </a:lnTo>
                <a:lnTo>
                  <a:pt x="2362691" y="420846"/>
                </a:lnTo>
                <a:lnTo>
                  <a:pt x="2358567" y="420210"/>
                </a:lnTo>
                <a:lnTo>
                  <a:pt x="2355078" y="419257"/>
                </a:lnTo>
                <a:lnTo>
                  <a:pt x="2351905" y="418622"/>
                </a:lnTo>
                <a:lnTo>
                  <a:pt x="2349050" y="417669"/>
                </a:lnTo>
                <a:lnTo>
                  <a:pt x="2347147" y="416717"/>
                </a:lnTo>
                <a:lnTo>
                  <a:pt x="2345243" y="415128"/>
                </a:lnTo>
                <a:lnTo>
                  <a:pt x="2342705" y="411635"/>
                </a:lnTo>
                <a:lnTo>
                  <a:pt x="2339850" y="407188"/>
                </a:lnTo>
                <a:lnTo>
                  <a:pt x="2336678" y="401153"/>
                </a:lnTo>
                <a:lnTo>
                  <a:pt x="2333823" y="393848"/>
                </a:lnTo>
                <a:lnTo>
                  <a:pt x="2332871" y="390672"/>
                </a:lnTo>
                <a:lnTo>
                  <a:pt x="2332554" y="388448"/>
                </a:lnTo>
                <a:lnTo>
                  <a:pt x="2332871" y="385590"/>
                </a:lnTo>
                <a:lnTo>
                  <a:pt x="2333505" y="383366"/>
                </a:lnTo>
                <a:lnTo>
                  <a:pt x="2334774" y="381461"/>
                </a:lnTo>
                <a:lnTo>
                  <a:pt x="2336995" y="379237"/>
                </a:lnTo>
                <a:lnTo>
                  <a:pt x="2339533" y="377967"/>
                </a:lnTo>
                <a:lnTo>
                  <a:pt x="2342705" y="376379"/>
                </a:lnTo>
                <a:lnTo>
                  <a:pt x="2346512" y="375108"/>
                </a:lnTo>
                <a:lnTo>
                  <a:pt x="2349685" y="375108"/>
                </a:lnTo>
                <a:lnTo>
                  <a:pt x="2350954" y="375108"/>
                </a:lnTo>
                <a:lnTo>
                  <a:pt x="2352223" y="375426"/>
                </a:lnTo>
                <a:lnTo>
                  <a:pt x="2353492" y="376061"/>
                </a:lnTo>
                <a:lnTo>
                  <a:pt x="2354443" y="377332"/>
                </a:lnTo>
                <a:lnTo>
                  <a:pt x="2356664" y="379873"/>
                </a:lnTo>
                <a:lnTo>
                  <a:pt x="2358885" y="384637"/>
                </a:lnTo>
                <a:lnTo>
                  <a:pt x="2362057" y="391307"/>
                </a:lnTo>
                <a:lnTo>
                  <a:pt x="2365229" y="399565"/>
                </a:lnTo>
                <a:lnTo>
                  <a:pt x="2369671" y="410999"/>
                </a:lnTo>
                <a:lnTo>
                  <a:pt x="2403615" y="397659"/>
                </a:lnTo>
                <a:lnTo>
                  <a:pt x="2436926" y="384637"/>
                </a:lnTo>
                <a:lnTo>
                  <a:pt x="2433436" y="375426"/>
                </a:lnTo>
                <a:lnTo>
                  <a:pt x="2429946" y="368121"/>
                </a:lnTo>
                <a:lnTo>
                  <a:pt x="2426457" y="361768"/>
                </a:lnTo>
                <a:lnTo>
                  <a:pt x="2422333" y="356051"/>
                </a:lnTo>
                <a:lnTo>
                  <a:pt x="2420429" y="353510"/>
                </a:lnTo>
                <a:lnTo>
                  <a:pt x="2417891" y="351287"/>
                </a:lnTo>
                <a:lnTo>
                  <a:pt x="2415671" y="349381"/>
                </a:lnTo>
                <a:lnTo>
                  <a:pt x="2412815" y="347158"/>
                </a:lnTo>
                <a:lnTo>
                  <a:pt x="2410595" y="345570"/>
                </a:lnTo>
                <a:lnTo>
                  <a:pt x="2407740" y="343982"/>
                </a:lnTo>
                <a:lnTo>
                  <a:pt x="2405202" y="343029"/>
                </a:lnTo>
                <a:lnTo>
                  <a:pt x="2402029" y="341758"/>
                </a:lnTo>
                <a:lnTo>
                  <a:pt x="2399491" y="340805"/>
                </a:lnTo>
                <a:lnTo>
                  <a:pt x="2396319" y="340170"/>
                </a:lnTo>
                <a:lnTo>
                  <a:pt x="2389974" y="339217"/>
                </a:lnTo>
                <a:lnTo>
                  <a:pt x="2383629" y="338900"/>
                </a:lnTo>
                <a:lnTo>
                  <a:pt x="2377284" y="338582"/>
                </a:lnTo>
                <a:lnTo>
                  <a:pt x="2370940" y="338900"/>
                </a:lnTo>
                <a:lnTo>
                  <a:pt x="2364278" y="339535"/>
                </a:lnTo>
                <a:lnTo>
                  <a:pt x="2357616" y="340488"/>
                </a:lnTo>
                <a:lnTo>
                  <a:pt x="2350954" y="342394"/>
                </a:lnTo>
                <a:lnTo>
                  <a:pt x="2344292" y="343982"/>
                </a:lnTo>
                <a:lnTo>
                  <a:pt x="2337312" y="325877"/>
                </a:lnTo>
                <a:close/>
                <a:moveTo>
                  <a:pt x="2259588" y="275058"/>
                </a:moveTo>
                <a:lnTo>
                  <a:pt x="2219933" y="289351"/>
                </a:lnTo>
                <a:lnTo>
                  <a:pt x="2179961" y="303326"/>
                </a:lnTo>
                <a:lnTo>
                  <a:pt x="2139672" y="316984"/>
                </a:lnTo>
                <a:lnTo>
                  <a:pt x="2099700" y="329689"/>
                </a:lnTo>
                <a:lnTo>
                  <a:pt x="2059727" y="342394"/>
                </a:lnTo>
                <a:lnTo>
                  <a:pt x="2019121" y="354463"/>
                </a:lnTo>
                <a:lnTo>
                  <a:pt x="1978514" y="366533"/>
                </a:lnTo>
                <a:lnTo>
                  <a:pt x="1937590" y="377967"/>
                </a:lnTo>
                <a:lnTo>
                  <a:pt x="1937907" y="378285"/>
                </a:lnTo>
                <a:lnTo>
                  <a:pt x="1939493" y="384637"/>
                </a:lnTo>
                <a:lnTo>
                  <a:pt x="1940128" y="390672"/>
                </a:lnTo>
                <a:lnTo>
                  <a:pt x="1940128" y="397024"/>
                </a:lnTo>
                <a:lnTo>
                  <a:pt x="1939493" y="403059"/>
                </a:lnTo>
                <a:lnTo>
                  <a:pt x="1938542" y="409094"/>
                </a:lnTo>
                <a:lnTo>
                  <a:pt x="1936638" y="414811"/>
                </a:lnTo>
                <a:lnTo>
                  <a:pt x="1934100" y="420528"/>
                </a:lnTo>
                <a:lnTo>
                  <a:pt x="1931562" y="425610"/>
                </a:lnTo>
                <a:lnTo>
                  <a:pt x="1928390" y="431009"/>
                </a:lnTo>
                <a:lnTo>
                  <a:pt x="1924583" y="435456"/>
                </a:lnTo>
                <a:lnTo>
                  <a:pt x="1919824" y="439903"/>
                </a:lnTo>
                <a:lnTo>
                  <a:pt x="1915383" y="443714"/>
                </a:lnTo>
                <a:lnTo>
                  <a:pt x="1910307" y="447208"/>
                </a:lnTo>
                <a:lnTo>
                  <a:pt x="1904597" y="450384"/>
                </a:lnTo>
                <a:lnTo>
                  <a:pt x="1898569" y="452925"/>
                </a:lnTo>
                <a:lnTo>
                  <a:pt x="1892542" y="454513"/>
                </a:lnTo>
                <a:lnTo>
                  <a:pt x="1891590" y="454831"/>
                </a:lnTo>
                <a:lnTo>
                  <a:pt x="1955038" y="703844"/>
                </a:lnTo>
                <a:lnTo>
                  <a:pt x="1955673" y="703209"/>
                </a:lnTo>
                <a:lnTo>
                  <a:pt x="1962652" y="701939"/>
                </a:lnTo>
                <a:lnTo>
                  <a:pt x="1969314" y="701303"/>
                </a:lnTo>
                <a:lnTo>
                  <a:pt x="1976293" y="700986"/>
                </a:lnTo>
                <a:lnTo>
                  <a:pt x="1982955" y="701303"/>
                </a:lnTo>
                <a:lnTo>
                  <a:pt x="1989300" y="702256"/>
                </a:lnTo>
                <a:lnTo>
                  <a:pt x="1995645" y="704162"/>
                </a:lnTo>
                <a:lnTo>
                  <a:pt x="2001355" y="706068"/>
                </a:lnTo>
                <a:lnTo>
                  <a:pt x="2007383" y="708609"/>
                </a:lnTo>
                <a:lnTo>
                  <a:pt x="2012776" y="711785"/>
                </a:lnTo>
                <a:lnTo>
                  <a:pt x="2017852" y="715279"/>
                </a:lnTo>
                <a:lnTo>
                  <a:pt x="2022293" y="719408"/>
                </a:lnTo>
                <a:lnTo>
                  <a:pt x="2026417" y="723854"/>
                </a:lnTo>
                <a:lnTo>
                  <a:pt x="2030541" y="728936"/>
                </a:lnTo>
                <a:lnTo>
                  <a:pt x="2033396" y="734018"/>
                </a:lnTo>
                <a:lnTo>
                  <a:pt x="2036252" y="740053"/>
                </a:lnTo>
                <a:lnTo>
                  <a:pt x="2038472" y="745770"/>
                </a:lnTo>
                <a:lnTo>
                  <a:pt x="2039107" y="749582"/>
                </a:lnTo>
                <a:lnTo>
                  <a:pt x="2083838" y="736877"/>
                </a:lnTo>
                <a:lnTo>
                  <a:pt x="2127934" y="723537"/>
                </a:lnTo>
                <a:lnTo>
                  <a:pt x="2172347" y="709879"/>
                </a:lnTo>
                <a:lnTo>
                  <a:pt x="2216444" y="695904"/>
                </a:lnTo>
                <a:lnTo>
                  <a:pt x="2260223" y="681611"/>
                </a:lnTo>
                <a:lnTo>
                  <a:pt x="2304319" y="667318"/>
                </a:lnTo>
                <a:lnTo>
                  <a:pt x="2348098" y="652390"/>
                </a:lnTo>
                <a:lnTo>
                  <a:pt x="2391560" y="637144"/>
                </a:lnTo>
                <a:lnTo>
                  <a:pt x="2383947" y="636827"/>
                </a:lnTo>
                <a:lnTo>
                  <a:pt x="2376016" y="635874"/>
                </a:lnTo>
                <a:lnTo>
                  <a:pt x="2368719" y="634921"/>
                </a:lnTo>
                <a:lnTo>
                  <a:pt x="2361105" y="633333"/>
                </a:lnTo>
                <a:lnTo>
                  <a:pt x="2353809" y="631427"/>
                </a:lnTo>
                <a:lnTo>
                  <a:pt x="2346512" y="629839"/>
                </a:lnTo>
                <a:lnTo>
                  <a:pt x="2339533" y="627298"/>
                </a:lnTo>
                <a:lnTo>
                  <a:pt x="2332554" y="624440"/>
                </a:lnTo>
                <a:lnTo>
                  <a:pt x="2325892" y="621581"/>
                </a:lnTo>
                <a:lnTo>
                  <a:pt x="2319230" y="618087"/>
                </a:lnTo>
                <a:lnTo>
                  <a:pt x="2312568" y="614593"/>
                </a:lnTo>
                <a:lnTo>
                  <a:pt x="2306223" y="611100"/>
                </a:lnTo>
                <a:lnTo>
                  <a:pt x="2300195" y="606970"/>
                </a:lnTo>
                <a:lnTo>
                  <a:pt x="2294168" y="602841"/>
                </a:lnTo>
                <a:lnTo>
                  <a:pt x="2288140" y="598395"/>
                </a:lnTo>
                <a:lnTo>
                  <a:pt x="2282747" y="593313"/>
                </a:lnTo>
                <a:lnTo>
                  <a:pt x="2277037" y="588549"/>
                </a:lnTo>
                <a:lnTo>
                  <a:pt x="2271961" y="583467"/>
                </a:lnTo>
                <a:lnTo>
                  <a:pt x="2266568" y="578067"/>
                </a:lnTo>
                <a:lnTo>
                  <a:pt x="2261809" y="572668"/>
                </a:lnTo>
                <a:lnTo>
                  <a:pt x="2256733" y="566950"/>
                </a:lnTo>
                <a:lnTo>
                  <a:pt x="2252292" y="560916"/>
                </a:lnTo>
                <a:lnTo>
                  <a:pt x="2248168" y="554881"/>
                </a:lnTo>
                <a:lnTo>
                  <a:pt x="2244044" y="548528"/>
                </a:lnTo>
                <a:lnTo>
                  <a:pt x="2239920" y="542176"/>
                </a:lnTo>
                <a:lnTo>
                  <a:pt x="2236113" y="535506"/>
                </a:lnTo>
                <a:lnTo>
                  <a:pt x="2232623" y="528836"/>
                </a:lnTo>
                <a:lnTo>
                  <a:pt x="2229133" y="522166"/>
                </a:lnTo>
                <a:lnTo>
                  <a:pt x="2225961" y="515178"/>
                </a:lnTo>
                <a:lnTo>
                  <a:pt x="2223106" y="508509"/>
                </a:lnTo>
                <a:lnTo>
                  <a:pt x="2220251" y="500886"/>
                </a:lnTo>
                <a:lnTo>
                  <a:pt x="2217713" y="493898"/>
                </a:lnTo>
                <a:lnTo>
                  <a:pt x="2215492" y="485640"/>
                </a:lnTo>
                <a:lnTo>
                  <a:pt x="2212954" y="477699"/>
                </a:lnTo>
                <a:lnTo>
                  <a:pt x="2210734" y="469441"/>
                </a:lnTo>
                <a:lnTo>
                  <a:pt x="2209465" y="461183"/>
                </a:lnTo>
                <a:lnTo>
                  <a:pt x="2207878" y="453243"/>
                </a:lnTo>
                <a:lnTo>
                  <a:pt x="2206609" y="444985"/>
                </a:lnTo>
                <a:lnTo>
                  <a:pt x="2205658" y="436727"/>
                </a:lnTo>
                <a:lnTo>
                  <a:pt x="2205023" y="429104"/>
                </a:lnTo>
                <a:lnTo>
                  <a:pt x="2204706" y="421163"/>
                </a:lnTo>
                <a:lnTo>
                  <a:pt x="2204706" y="413223"/>
                </a:lnTo>
                <a:lnTo>
                  <a:pt x="2204706" y="405600"/>
                </a:lnTo>
                <a:lnTo>
                  <a:pt x="2205023" y="397659"/>
                </a:lnTo>
                <a:lnTo>
                  <a:pt x="2205658" y="390036"/>
                </a:lnTo>
                <a:lnTo>
                  <a:pt x="2206292" y="382414"/>
                </a:lnTo>
                <a:lnTo>
                  <a:pt x="2207244" y="375108"/>
                </a:lnTo>
                <a:lnTo>
                  <a:pt x="2208830" y="367803"/>
                </a:lnTo>
                <a:lnTo>
                  <a:pt x="2210099" y="360816"/>
                </a:lnTo>
                <a:lnTo>
                  <a:pt x="2212320" y="353828"/>
                </a:lnTo>
                <a:lnTo>
                  <a:pt x="2213906" y="346840"/>
                </a:lnTo>
                <a:lnTo>
                  <a:pt x="2216444" y="340170"/>
                </a:lnTo>
                <a:lnTo>
                  <a:pt x="2218982" y="333500"/>
                </a:lnTo>
                <a:lnTo>
                  <a:pt x="2221202" y="327465"/>
                </a:lnTo>
                <a:lnTo>
                  <a:pt x="2224375" y="321113"/>
                </a:lnTo>
                <a:lnTo>
                  <a:pt x="2227547" y="315078"/>
                </a:lnTo>
                <a:lnTo>
                  <a:pt x="2230720" y="309679"/>
                </a:lnTo>
                <a:lnTo>
                  <a:pt x="2234209" y="303962"/>
                </a:lnTo>
                <a:lnTo>
                  <a:pt x="2238016" y="298244"/>
                </a:lnTo>
                <a:lnTo>
                  <a:pt x="2241823" y="293163"/>
                </a:lnTo>
                <a:lnTo>
                  <a:pt x="2245947" y="288398"/>
                </a:lnTo>
                <a:lnTo>
                  <a:pt x="2250388" y="283634"/>
                </a:lnTo>
                <a:lnTo>
                  <a:pt x="2254830" y="279187"/>
                </a:lnTo>
                <a:lnTo>
                  <a:pt x="2259588" y="275058"/>
                </a:lnTo>
                <a:close/>
                <a:moveTo>
                  <a:pt x="2637421" y="114660"/>
                </a:moveTo>
                <a:lnTo>
                  <a:pt x="2599352" y="132765"/>
                </a:lnTo>
                <a:lnTo>
                  <a:pt x="2561601" y="150551"/>
                </a:lnTo>
                <a:lnTo>
                  <a:pt x="2523849" y="167703"/>
                </a:lnTo>
                <a:lnTo>
                  <a:pt x="2485463" y="184537"/>
                </a:lnTo>
                <a:lnTo>
                  <a:pt x="2447077" y="201053"/>
                </a:lnTo>
                <a:lnTo>
                  <a:pt x="2408374" y="216934"/>
                </a:lnTo>
                <a:lnTo>
                  <a:pt x="2369671" y="233133"/>
                </a:lnTo>
                <a:lnTo>
                  <a:pt x="2330650" y="248061"/>
                </a:lnTo>
                <a:lnTo>
                  <a:pt x="2336995" y="248378"/>
                </a:lnTo>
                <a:lnTo>
                  <a:pt x="2343340" y="248696"/>
                </a:lnTo>
                <a:lnTo>
                  <a:pt x="2349685" y="249331"/>
                </a:lnTo>
                <a:lnTo>
                  <a:pt x="2355712" y="250284"/>
                </a:lnTo>
                <a:lnTo>
                  <a:pt x="2362374" y="251554"/>
                </a:lnTo>
                <a:lnTo>
                  <a:pt x="2368719" y="253143"/>
                </a:lnTo>
                <a:lnTo>
                  <a:pt x="2375064" y="255048"/>
                </a:lnTo>
                <a:lnTo>
                  <a:pt x="2381409" y="257272"/>
                </a:lnTo>
                <a:lnTo>
                  <a:pt x="2387436" y="259495"/>
                </a:lnTo>
                <a:lnTo>
                  <a:pt x="2393781" y="262353"/>
                </a:lnTo>
                <a:lnTo>
                  <a:pt x="2400126" y="265212"/>
                </a:lnTo>
                <a:lnTo>
                  <a:pt x="2405836" y="268706"/>
                </a:lnTo>
                <a:lnTo>
                  <a:pt x="2412181" y="272200"/>
                </a:lnTo>
                <a:lnTo>
                  <a:pt x="2418208" y="276011"/>
                </a:lnTo>
                <a:lnTo>
                  <a:pt x="2424236" y="280140"/>
                </a:lnTo>
                <a:lnTo>
                  <a:pt x="2429946" y="284269"/>
                </a:lnTo>
                <a:lnTo>
                  <a:pt x="2435974" y="289034"/>
                </a:lnTo>
                <a:lnTo>
                  <a:pt x="2441684" y="293798"/>
                </a:lnTo>
                <a:lnTo>
                  <a:pt x="2447077" y="299197"/>
                </a:lnTo>
                <a:lnTo>
                  <a:pt x="2452788" y="304279"/>
                </a:lnTo>
                <a:lnTo>
                  <a:pt x="2457863" y="309996"/>
                </a:lnTo>
                <a:lnTo>
                  <a:pt x="2463257" y="315714"/>
                </a:lnTo>
                <a:lnTo>
                  <a:pt x="2468015" y="321748"/>
                </a:lnTo>
                <a:lnTo>
                  <a:pt x="2472774" y="328101"/>
                </a:lnTo>
                <a:lnTo>
                  <a:pt x="2477850" y="334453"/>
                </a:lnTo>
                <a:lnTo>
                  <a:pt x="2482291" y="340805"/>
                </a:lnTo>
                <a:lnTo>
                  <a:pt x="2486732" y="347793"/>
                </a:lnTo>
                <a:lnTo>
                  <a:pt x="2490856" y="354781"/>
                </a:lnTo>
                <a:lnTo>
                  <a:pt x="2495298" y="362086"/>
                </a:lnTo>
                <a:lnTo>
                  <a:pt x="2499105" y="370026"/>
                </a:lnTo>
                <a:lnTo>
                  <a:pt x="2502912" y="377332"/>
                </a:lnTo>
                <a:lnTo>
                  <a:pt x="2506401" y="385272"/>
                </a:lnTo>
                <a:lnTo>
                  <a:pt x="2509256" y="392260"/>
                </a:lnTo>
                <a:lnTo>
                  <a:pt x="2511794" y="399565"/>
                </a:lnTo>
                <a:lnTo>
                  <a:pt x="2514015" y="406553"/>
                </a:lnTo>
                <a:lnTo>
                  <a:pt x="2516553" y="413858"/>
                </a:lnTo>
                <a:lnTo>
                  <a:pt x="2518139" y="421163"/>
                </a:lnTo>
                <a:lnTo>
                  <a:pt x="2520042" y="428468"/>
                </a:lnTo>
                <a:lnTo>
                  <a:pt x="2521311" y="436091"/>
                </a:lnTo>
                <a:lnTo>
                  <a:pt x="2522580" y="443397"/>
                </a:lnTo>
                <a:lnTo>
                  <a:pt x="2523849" y="450702"/>
                </a:lnTo>
                <a:lnTo>
                  <a:pt x="2524484" y="458325"/>
                </a:lnTo>
                <a:lnTo>
                  <a:pt x="2524801" y="465948"/>
                </a:lnTo>
                <a:lnTo>
                  <a:pt x="2525118" y="473570"/>
                </a:lnTo>
                <a:lnTo>
                  <a:pt x="2525118" y="480876"/>
                </a:lnTo>
                <a:lnTo>
                  <a:pt x="2524801" y="488181"/>
                </a:lnTo>
                <a:lnTo>
                  <a:pt x="2524167" y="495486"/>
                </a:lnTo>
                <a:lnTo>
                  <a:pt x="2523215" y="502791"/>
                </a:lnTo>
                <a:lnTo>
                  <a:pt x="2521946" y="510097"/>
                </a:lnTo>
                <a:lnTo>
                  <a:pt x="2520677" y="517402"/>
                </a:lnTo>
                <a:lnTo>
                  <a:pt x="2518774" y="524389"/>
                </a:lnTo>
                <a:lnTo>
                  <a:pt x="2516870" y="531695"/>
                </a:lnTo>
                <a:lnTo>
                  <a:pt x="2514649" y="538682"/>
                </a:lnTo>
                <a:lnTo>
                  <a:pt x="2512112" y="545670"/>
                </a:lnTo>
                <a:lnTo>
                  <a:pt x="2509256" y="552340"/>
                </a:lnTo>
                <a:lnTo>
                  <a:pt x="2506084" y="559010"/>
                </a:lnTo>
                <a:lnTo>
                  <a:pt x="2502594" y="565680"/>
                </a:lnTo>
                <a:lnTo>
                  <a:pt x="2499105" y="572032"/>
                </a:lnTo>
                <a:lnTo>
                  <a:pt x="2494980" y="578385"/>
                </a:lnTo>
                <a:lnTo>
                  <a:pt x="2490222" y="584737"/>
                </a:lnTo>
                <a:lnTo>
                  <a:pt x="2485781" y="590772"/>
                </a:lnTo>
                <a:lnTo>
                  <a:pt x="2481022" y="596489"/>
                </a:lnTo>
                <a:lnTo>
                  <a:pt x="2475312" y="602206"/>
                </a:lnTo>
                <a:lnTo>
                  <a:pt x="2469601" y="607923"/>
                </a:lnTo>
                <a:lnTo>
                  <a:pt x="2512112" y="590454"/>
                </a:lnTo>
                <a:lnTo>
                  <a:pt x="2554622" y="572985"/>
                </a:lnTo>
                <a:lnTo>
                  <a:pt x="2596815" y="555199"/>
                </a:lnTo>
                <a:lnTo>
                  <a:pt x="2639008" y="537094"/>
                </a:lnTo>
                <a:lnTo>
                  <a:pt x="2680883" y="518355"/>
                </a:lnTo>
                <a:lnTo>
                  <a:pt x="2722759" y="499615"/>
                </a:lnTo>
                <a:lnTo>
                  <a:pt x="2764634" y="480558"/>
                </a:lnTo>
                <a:lnTo>
                  <a:pt x="2805876" y="460866"/>
                </a:lnTo>
                <a:lnTo>
                  <a:pt x="2803972" y="457372"/>
                </a:lnTo>
                <a:lnTo>
                  <a:pt x="2801434" y="451655"/>
                </a:lnTo>
                <a:lnTo>
                  <a:pt x="2799848" y="445620"/>
                </a:lnTo>
                <a:lnTo>
                  <a:pt x="2798579" y="439585"/>
                </a:lnTo>
                <a:lnTo>
                  <a:pt x="2798262" y="433233"/>
                </a:lnTo>
                <a:lnTo>
                  <a:pt x="2798579" y="427198"/>
                </a:lnTo>
                <a:lnTo>
                  <a:pt x="2799214" y="421163"/>
                </a:lnTo>
                <a:lnTo>
                  <a:pt x="2800800" y="414811"/>
                </a:lnTo>
                <a:lnTo>
                  <a:pt x="2802703" y="409411"/>
                </a:lnTo>
                <a:lnTo>
                  <a:pt x="2805241" y="403377"/>
                </a:lnTo>
                <a:lnTo>
                  <a:pt x="2808414" y="397659"/>
                </a:lnTo>
                <a:lnTo>
                  <a:pt x="2812220" y="392577"/>
                </a:lnTo>
                <a:lnTo>
                  <a:pt x="2816345" y="387813"/>
                </a:lnTo>
                <a:lnTo>
                  <a:pt x="2821103" y="382731"/>
                </a:lnTo>
                <a:lnTo>
                  <a:pt x="2826179" y="378602"/>
                </a:lnTo>
                <a:lnTo>
                  <a:pt x="2831889" y="374473"/>
                </a:lnTo>
                <a:lnTo>
                  <a:pt x="2837917" y="371297"/>
                </a:lnTo>
                <a:lnTo>
                  <a:pt x="2841724" y="369391"/>
                </a:lnTo>
                <a:lnTo>
                  <a:pt x="2725614" y="140388"/>
                </a:lnTo>
                <a:lnTo>
                  <a:pt x="2722124" y="141976"/>
                </a:lnTo>
                <a:lnTo>
                  <a:pt x="2716097" y="144834"/>
                </a:lnTo>
                <a:lnTo>
                  <a:pt x="2710069" y="147058"/>
                </a:lnTo>
                <a:lnTo>
                  <a:pt x="2704042" y="148328"/>
                </a:lnTo>
                <a:lnTo>
                  <a:pt x="2697697" y="148963"/>
                </a:lnTo>
                <a:lnTo>
                  <a:pt x="2691669" y="149281"/>
                </a:lnTo>
                <a:lnTo>
                  <a:pt x="2685324" y="148646"/>
                </a:lnTo>
                <a:lnTo>
                  <a:pt x="2679614" y="147693"/>
                </a:lnTo>
                <a:lnTo>
                  <a:pt x="2673587" y="146422"/>
                </a:lnTo>
                <a:lnTo>
                  <a:pt x="2667876" y="144199"/>
                </a:lnTo>
                <a:lnTo>
                  <a:pt x="2662483" y="141341"/>
                </a:lnTo>
                <a:lnTo>
                  <a:pt x="2657407" y="138164"/>
                </a:lnTo>
                <a:lnTo>
                  <a:pt x="2652649" y="134353"/>
                </a:lnTo>
                <a:lnTo>
                  <a:pt x="2648207" y="130224"/>
                </a:lnTo>
                <a:lnTo>
                  <a:pt x="2644083" y="125777"/>
                </a:lnTo>
                <a:lnTo>
                  <a:pt x="2640594" y="120378"/>
                </a:lnTo>
                <a:lnTo>
                  <a:pt x="2637421" y="114978"/>
                </a:lnTo>
                <a:lnTo>
                  <a:pt x="2637421" y="114660"/>
                </a:lnTo>
                <a:close/>
                <a:moveTo>
                  <a:pt x="2724345" y="0"/>
                </a:moveTo>
                <a:lnTo>
                  <a:pt x="2962275" y="451019"/>
                </a:lnTo>
                <a:lnTo>
                  <a:pt x="2931186" y="467218"/>
                </a:lnTo>
                <a:lnTo>
                  <a:pt x="2899779" y="482781"/>
                </a:lnTo>
                <a:lnTo>
                  <a:pt x="2868055" y="498345"/>
                </a:lnTo>
                <a:lnTo>
                  <a:pt x="2836331" y="513590"/>
                </a:lnTo>
                <a:lnTo>
                  <a:pt x="2804924" y="528518"/>
                </a:lnTo>
                <a:lnTo>
                  <a:pt x="2773200" y="543129"/>
                </a:lnTo>
                <a:lnTo>
                  <a:pt x="2741159" y="557739"/>
                </a:lnTo>
                <a:lnTo>
                  <a:pt x="2709435" y="572032"/>
                </a:lnTo>
                <a:lnTo>
                  <a:pt x="2677394" y="586008"/>
                </a:lnTo>
                <a:lnTo>
                  <a:pt x="2645352" y="599983"/>
                </a:lnTo>
                <a:lnTo>
                  <a:pt x="2613311" y="613640"/>
                </a:lnTo>
                <a:lnTo>
                  <a:pt x="2581270" y="626980"/>
                </a:lnTo>
                <a:lnTo>
                  <a:pt x="2548911" y="640003"/>
                </a:lnTo>
                <a:lnTo>
                  <a:pt x="2516870" y="652708"/>
                </a:lnTo>
                <a:lnTo>
                  <a:pt x="2483877" y="665412"/>
                </a:lnTo>
                <a:lnTo>
                  <a:pt x="2451519" y="677800"/>
                </a:lnTo>
                <a:lnTo>
                  <a:pt x="2419160" y="690187"/>
                </a:lnTo>
                <a:lnTo>
                  <a:pt x="2386484" y="701939"/>
                </a:lnTo>
                <a:lnTo>
                  <a:pt x="2353809" y="713373"/>
                </a:lnTo>
                <a:lnTo>
                  <a:pt x="2320499" y="725125"/>
                </a:lnTo>
                <a:lnTo>
                  <a:pt x="2287823" y="736242"/>
                </a:lnTo>
                <a:lnTo>
                  <a:pt x="2254830" y="747358"/>
                </a:lnTo>
                <a:lnTo>
                  <a:pt x="2221520" y="758157"/>
                </a:lnTo>
                <a:lnTo>
                  <a:pt x="2188209" y="768639"/>
                </a:lnTo>
                <a:lnTo>
                  <a:pt x="2155217" y="779120"/>
                </a:lnTo>
                <a:lnTo>
                  <a:pt x="2121589" y="789284"/>
                </a:lnTo>
                <a:lnTo>
                  <a:pt x="2087962" y="798813"/>
                </a:lnTo>
                <a:lnTo>
                  <a:pt x="2054334" y="808341"/>
                </a:lnTo>
                <a:lnTo>
                  <a:pt x="2020707" y="817870"/>
                </a:lnTo>
                <a:lnTo>
                  <a:pt x="1986445" y="827081"/>
                </a:lnTo>
                <a:lnTo>
                  <a:pt x="1952817" y="835974"/>
                </a:lnTo>
                <a:lnTo>
                  <a:pt x="1918556" y="844550"/>
                </a:lnTo>
                <a:lnTo>
                  <a:pt x="1800225" y="349064"/>
                </a:lnTo>
                <a:lnTo>
                  <a:pt x="1830363" y="341123"/>
                </a:lnTo>
                <a:lnTo>
                  <a:pt x="1860501" y="333183"/>
                </a:lnTo>
                <a:lnTo>
                  <a:pt x="1890321" y="324925"/>
                </a:lnTo>
                <a:lnTo>
                  <a:pt x="1920142" y="316349"/>
                </a:lnTo>
                <a:lnTo>
                  <a:pt x="1950280" y="308091"/>
                </a:lnTo>
                <a:lnTo>
                  <a:pt x="1979783" y="299515"/>
                </a:lnTo>
                <a:lnTo>
                  <a:pt x="2009603" y="290304"/>
                </a:lnTo>
                <a:lnTo>
                  <a:pt x="2039107" y="281411"/>
                </a:lnTo>
                <a:lnTo>
                  <a:pt x="2068293" y="271882"/>
                </a:lnTo>
                <a:lnTo>
                  <a:pt x="2098113" y="262353"/>
                </a:lnTo>
                <a:lnTo>
                  <a:pt x="2127299" y="252825"/>
                </a:lnTo>
                <a:lnTo>
                  <a:pt x="2156168" y="242661"/>
                </a:lnTo>
                <a:lnTo>
                  <a:pt x="2185354" y="232497"/>
                </a:lnTo>
                <a:lnTo>
                  <a:pt x="2214223" y="222333"/>
                </a:lnTo>
                <a:lnTo>
                  <a:pt x="2243409" y="211534"/>
                </a:lnTo>
                <a:lnTo>
                  <a:pt x="2272278" y="200735"/>
                </a:lnTo>
                <a:lnTo>
                  <a:pt x="2301147" y="189936"/>
                </a:lnTo>
                <a:lnTo>
                  <a:pt x="2329698" y="178820"/>
                </a:lnTo>
                <a:lnTo>
                  <a:pt x="2358250" y="167068"/>
                </a:lnTo>
                <a:lnTo>
                  <a:pt x="2386802" y="155633"/>
                </a:lnTo>
                <a:lnTo>
                  <a:pt x="2415353" y="143881"/>
                </a:lnTo>
                <a:lnTo>
                  <a:pt x="2443588" y="132130"/>
                </a:lnTo>
                <a:lnTo>
                  <a:pt x="2472139" y="119742"/>
                </a:lnTo>
                <a:lnTo>
                  <a:pt x="2500374" y="107355"/>
                </a:lnTo>
                <a:lnTo>
                  <a:pt x="2528608" y="94650"/>
                </a:lnTo>
                <a:lnTo>
                  <a:pt x="2556842" y="81628"/>
                </a:lnTo>
                <a:lnTo>
                  <a:pt x="2584759" y="68923"/>
                </a:lnTo>
                <a:lnTo>
                  <a:pt x="2612994" y="55583"/>
                </a:lnTo>
                <a:lnTo>
                  <a:pt x="2640911" y="41926"/>
                </a:lnTo>
                <a:lnTo>
                  <a:pt x="2668828" y="28268"/>
                </a:lnTo>
                <a:lnTo>
                  <a:pt x="2696428" y="14293"/>
                </a:lnTo>
                <a:lnTo>
                  <a:pt x="27243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9718" y="329816"/>
            <a:ext cx="10514231" cy="1325563"/>
          </a:xfrm>
        </p:spPr>
        <p:txBody>
          <a:bodyPr/>
          <a:lstStyle/>
          <a:p>
            <a:r>
              <a:rPr lang="en-US" altLang="zh-CN" dirty="0" smtClean="0">
                <a:latin typeface="+mn-ea"/>
                <a:ea typeface="+mn-ea"/>
              </a:rPr>
              <a:t>1.1</a:t>
            </a:r>
            <a:r>
              <a:rPr lang="zh-CN" altLang="en-US" dirty="0" smtClean="0"/>
              <a:t>适当性制度：开户条件</a:t>
            </a:r>
            <a:endParaRPr lang="zh-CN" altLang="en-US" dirty="0"/>
          </a:p>
        </p:txBody>
      </p:sp>
      <p:sp>
        <p:nvSpPr>
          <p:cNvPr id="34" name="Freeform 38"/>
          <p:cNvSpPr>
            <a:spLocks noEditPoints="1" noChangeArrowheads="1"/>
          </p:cNvSpPr>
          <p:nvPr/>
        </p:nvSpPr>
        <p:spPr bwMode="auto">
          <a:xfrm>
            <a:off x="5644308" y="5294588"/>
            <a:ext cx="287993" cy="585952"/>
          </a:xfrm>
          <a:custGeom>
            <a:avLst/>
            <a:gdLst>
              <a:gd name="T0" fmla="*/ 2147483646 w 189"/>
              <a:gd name="T1" fmla="*/ 2147483646 h 371"/>
              <a:gd name="T2" fmla="*/ 2147483646 w 189"/>
              <a:gd name="T3" fmla="*/ 2147483646 h 371"/>
              <a:gd name="T4" fmla="*/ 2147483646 w 189"/>
              <a:gd name="T5" fmla="*/ 2147483646 h 371"/>
              <a:gd name="T6" fmla="*/ 2147483646 w 189"/>
              <a:gd name="T7" fmla="*/ 2147483646 h 371"/>
              <a:gd name="T8" fmla="*/ 2147483646 w 189"/>
              <a:gd name="T9" fmla="*/ 2147483646 h 371"/>
              <a:gd name="T10" fmla="*/ 2147483646 w 189"/>
              <a:gd name="T11" fmla="*/ 2147483646 h 371"/>
              <a:gd name="T12" fmla="*/ 2147483646 w 189"/>
              <a:gd name="T13" fmla="*/ 2147483646 h 371"/>
              <a:gd name="T14" fmla="*/ 2147483646 w 189"/>
              <a:gd name="T15" fmla="*/ 2147483646 h 371"/>
              <a:gd name="T16" fmla="*/ 2147483646 w 189"/>
              <a:gd name="T17" fmla="*/ 2147483646 h 371"/>
              <a:gd name="T18" fmla="*/ 2147483646 w 189"/>
              <a:gd name="T19" fmla="*/ 2147483646 h 371"/>
              <a:gd name="T20" fmla="*/ 2147483646 w 189"/>
              <a:gd name="T21" fmla="*/ 2147483646 h 371"/>
              <a:gd name="T22" fmla="*/ 2147483646 w 189"/>
              <a:gd name="T23" fmla="*/ 2147483646 h 371"/>
              <a:gd name="T24" fmla="*/ 2147483646 w 189"/>
              <a:gd name="T25" fmla="*/ 2147483646 h 371"/>
              <a:gd name="T26" fmla="*/ 2147483646 w 189"/>
              <a:gd name="T27" fmla="*/ 2147483646 h 371"/>
              <a:gd name="T28" fmla="*/ 2147483646 w 189"/>
              <a:gd name="T29" fmla="*/ 2147483646 h 371"/>
              <a:gd name="T30" fmla="*/ 2147483646 w 189"/>
              <a:gd name="T31" fmla="*/ 2147483646 h 371"/>
              <a:gd name="T32" fmla="*/ 2147483646 w 189"/>
              <a:gd name="T33" fmla="*/ 2147483646 h 371"/>
              <a:gd name="T34" fmla="*/ 2147483646 w 189"/>
              <a:gd name="T35" fmla="*/ 2147483646 h 371"/>
              <a:gd name="T36" fmla="*/ 2147483646 w 189"/>
              <a:gd name="T37" fmla="*/ 2147483646 h 371"/>
              <a:gd name="T38" fmla="*/ 2147483646 w 189"/>
              <a:gd name="T39" fmla="*/ 2147483646 h 371"/>
              <a:gd name="T40" fmla="*/ 2147483646 w 189"/>
              <a:gd name="T41" fmla="*/ 2147483646 h 371"/>
              <a:gd name="T42" fmla="*/ 2147483646 w 189"/>
              <a:gd name="T43" fmla="*/ 2147483646 h 371"/>
              <a:gd name="T44" fmla="*/ 2147483646 w 189"/>
              <a:gd name="T45" fmla="*/ 2147483646 h 371"/>
              <a:gd name="T46" fmla="*/ 2147483646 w 189"/>
              <a:gd name="T47" fmla="*/ 2147483646 h 371"/>
              <a:gd name="T48" fmla="*/ 2147483646 w 189"/>
              <a:gd name="T49" fmla="*/ 2147483646 h 371"/>
              <a:gd name="T50" fmla="*/ 2147483646 w 189"/>
              <a:gd name="T51" fmla="*/ 2147483646 h 371"/>
              <a:gd name="T52" fmla="*/ 2147483646 w 189"/>
              <a:gd name="T53" fmla="*/ 2147483646 h 371"/>
              <a:gd name="T54" fmla="*/ 2147483646 w 189"/>
              <a:gd name="T55" fmla="*/ 2147483646 h 371"/>
              <a:gd name="T56" fmla="*/ 2147483646 w 189"/>
              <a:gd name="T57" fmla="*/ 2147483646 h 371"/>
              <a:gd name="T58" fmla="*/ 2147483646 w 189"/>
              <a:gd name="T59" fmla="*/ 2147483646 h 371"/>
              <a:gd name="T60" fmla="*/ 2147483646 w 189"/>
              <a:gd name="T61" fmla="*/ 2147483646 h 371"/>
              <a:gd name="T62" fmla="*/ 2147483646 w 189"/>
              <a:gd name="T63" fmla="*/ 2147483646 h 371"/>
              <a:gd name="T64" fmla="*/ 2147483646 w 189"/>
              <a:gd name="T65" fmla="*/ 2147483646 h 371"/>
              <a:gd name="T66" fmla="*/ 2147483646 w 189"/>
              <a:gd name="T67" fmla="*/ 2147483646 h 371"/>
              <a:gd name="T68" fmla="*/ 2147483646 w 189"/>
              <a:gd name="T69" fmla="*/ 2147483646 h 371"/>
              <a:gd name="T70" fmla="*/ 2147483646 w 189"/>
              <a:gd name="T71" fmla="*/ 2147483646 h 371"/>
              <a:gd name="T72" fmla="*/ 2147483646 w 189"/>
              <a:gd name="T73" fmla="*/ 2147483646 h 371"/>
              <a:gd name="T74" fmla="*/ 2147483646 w 189"/>
              <a:gd name="T75" fmla="*/ 2147483646 h 3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9" h="371">
                <a:moveTo>
                  <a:pt x="110" y="29"/>
                </a:moveTo>
                <a:cubicBezTo>
                  <a:pt x="116" y="46"/>
                  <a:pt x="116" y="46"/>
                  <a:pt x="116" y="46"/>
                </a:cubicBezTo>
                <a:cubicBezTo>
                  <a:pt x="13" y="82"/>
                  <a:pt x="13" y="82"/>
                  <a:pt x="13" y="82"/>
                </a:cubicBezTo>
                <a:cubicBezTo>
                  <a:pt x="7" y="64"/>
                  <a:pt x="7" y="64"/>
                  <a:pt x="7" y="64"/>
                </a:cubicBezTo>
                <a:cubicBezTo>
                  <a:pt x="0" y="45"/>
                  <a:pt x="10" y="25"/>
                  <a:pt x="29" y="18"/>
                </a:cubicBezTo>
                <a:cubicBezTo>
                  <a:pt x="64" y="6"/>
                  <a:pt x="64" y="6"/>
                  <a:pt x="64" y="6"/>
                </a:cubicBezTo>
                <a:cubicBezTo>
                  <a:pt x="83" y="0"/>
                  <a:pt x="104" y="10"/>
                  <a:pt x="110" y="29"/>
                </a:cubicBezTo>
                <a:close/>
                <a:moveTo>
                  <a:pt x="170" y="259"/>
                </a:moveTo>
                <a:cubicBezTo>
                  <a:pt x="171" y="264"/>
                  <a:pt x="177" y="266"/>
                  <a:pt x="181" y="265"/>
                </a:cubicBezTo>
                <a:cubicBezTo>
                  <a:pt x="186" y="263"/>
                  <a:pt x="189" y="258"/>
                  <a:pt x="187" y="253"/>
                </a:cubicBezTo>
                <a:cubicBezTo>
                  <a:pt x="122" y="63"/>
                  <a:pt x="122" y="63"/>
                  <a:pt x="122" y="63"/>
                </a:cubicBezTo>
                <a:cubicBezTo>
                  <a:pt x="105" y="69"/>
                  <a:pt x="105" y="69"/>
                  <a:pt x="105" y="69"/>
                </a:cubicBezTo>
                <a:lnTo>
                  <a:pt x="170" y="259"/>
                </a:lnTo>
                <a:close/>
                <a:moveTo>
                  <a:pt x="84" y="289"/>
                </a:moveTo>
                <a:cubicBezTo>
                  <a:pt x="85" y="293"/>
                  <a:pt x="90" y="296"/>
                  <a:pt x="95" y="294"/>
                </a:cubicBezTo>
                <a:cubicBezTo>
                  <a:pt x="100" y="293"/>
                  <a:pt x="102" y="288"/>
                  <a:pt x="101" y="283"/>
                </a:cubicBezTo>
                <a:cubicBezTo>
                  <a:pt x="36" y="93"/>
                  <a:pt x="36" y="93"/>
                  <a:pt x="36" y="93"/>
                </a:cubicBezTo>
                <a:cubicBezTo>
                  <a:pt x="19" y="99"/>
                  <a:pt x="19" y="99"/>
                  <a:pt x="19" y="99"/>
                </a:cubicBezTo>
                <a:lnTo>
                  <a:pt x="84" y="289"/>
                </a:lnTo>
                <a:close/>
                <a:moveTo>
                  <a:pt x="53" y="87"/>
                </a:moveTo>
                <a:cubicBezTo>
                  <a:pt x="118" y="277"/>
                  <a:pt x="118" y="277"/>
                  <a:pt x="118" y="277"/>
                </a:cubicBezTo>
                <a:cubicBezTo>
                  <a:pt x="121" y="286"/>
                  <a:pt x="132" y="291"/>
                  <a:pt x="141" y="288"/>
                </a:cubicBezTo>
                <a:cubicBezTo>
                  <a:pt x="151" y="285"/>
                  <a:pt x="156" y="275"/>
                  <a:pt x="152" y="265"/>
                </a:cubicBezTo>
                <a:cubicBezTo>
                  <a:pt x="87" y="75"/>
                  <a:pt x="87" y="75"/>
                  <a:pt x="87" y="75"/>
                </a:cubicBezTo>
                <a:lnTo>
                  <a:pt x="53" y="87"/>
                </a:lnTo>
                <a:close/>
                <a:moveTo>
                  <a:pt x="187" y="282"/>
                </a:moveTo>
                <a:cubicBezTo>
                  <a:pt x="181" y="284"/>
                  <a:pt x="175" y="283"/>
                  <a:pt x="170" y="282"/>
                </a:cubicBezTo>
                <a:cubicBezTo>
                  <a:pt x="169" y="283"/>
                  <a:pt x="169" y="285"/>
                  <a:pt x="168" y="287"/>
                </a:cubicBezTo>
                <a:cubicBezTo>
                  <a:pt x="164" y="296"/>
                  <a:pt x="156" y="302"/>
                  <a:pt x="147" y="305"/>
                </a:cubicBezTo>
                <a:cubicBezTo>
                  <a:pt x="138" y="309"/>
                  <a:pt x="128" y="308"/>
                  <a:pt x="119" y="304"/>
                </a:cubicBezTo>
                <a:cubicBezTo>
                  <a:pt x="118" y="303"/>
                  <a:pt x="116" y="302"/>
                  <a:pt x="115" y="301"/>
                </a:cubicBezTo>
                <a:cubicBezTo>
                  <a:pt x="111" y="306"/>
                  <a:pt x="107" y="310"/>
                  <a:pt x="101" y="312"/>
                </a:cubicBezTo>
                <a:cubicBezTo>
                  <a:pt x="100" y="312"/>
                  <a:pt x="100" y="312"/>
                  <a:pt x="99" y="312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89" y="281"/>
                  <a:pt x="189" y="281"/>
                  <a:pt x="189" y="281"/>
                </a:cubicBezTo>
                <a:cubicBezTo>
                  <a:pt x="188" y="282"/>
                  <a:pt x="188" y="282"/>
                  <a:pt x="187" y="282"/>
                </a:cubicBezTo>
                <a:close/>
                <a:moveTo>
                  <a:pt x="187" y="282"/>
                </a:moveTo>
                <a:cubicBezTo>
                  <a:pt x="187" y="282"/>
                  <a:pt x="187" y="282"/>
                  <a:pt x="187" y="282"/>
                </a:cubicBezTo>
              </a:path>
            </a:pathLst>
          </a:custGeom>
          <a:ln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" name="椭圆 6"/>
          <p:cNvSpPr>
            <a:spLocks noChangeAspect="1" noChangeArrowheads="1"/>
          </p:cNvSpPr>
          <p:nvPr/>
        </p:nvSpPr>
        <p:spPr bwMode="auto">
          <a:xfrm>
            <a:off x="3404001" y="5463300"/>
            <a:ext cx="450791" cy="449263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67" name="直接连接符 66"/>
          <p:cNvCxnSpPr>
            <a:stCxn id="40" idx="6"/>
            <a:endCxn id="20493" idx="2"/>
          </p:cNvCxnSpPr>
          <p:nvPr/>
        </p:nvCxnSpPr>
        <p:spPr>
          <a:xfrm flipV="1">
            <a:off x="3854792" y="5647805"/>
            <a:ext cx="1537268" cy="40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椭圆 14"/>
          <p:cNvSpPr>
            <a:spLocks noChangeAspect="1" noChangeArrowheads="1"/>
          </p:cNvSpPr>
          <p:nvPr/>
        </p:nvSpPr>
        <p:spPr bwMode="auto">
          <a:xfrm>
            <a:off x="5392060" y="2622714"/>
            <a:ext cx="899996" cy="900112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8" name="椭圆 11"/>
          <p:cNvSpPr>
            <a:spLocks noChangeAspect="1" noChangeArrowheads="1"/>
          </p:cNvSpPr>
          <p:nvPr/>
        </p:nvSpPr>
        <p:spPr bwMode="auto">
          <a:xfrm>
            <a:off x="5392060" y="3832992"/>
            <a:ext cx="899996" cy="900113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81" name="Group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944" y="2803252"/>
            <a:ext cx="4619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Group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99" y="4181749"/>
            <a:ext cx="542925" cy="29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97459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>
            <a:grpSpLocks noChangeAspect="1"/>
          </p:cNvGrpSpPr>
          <p:nvPr/>
        </p:nvGrpSpPr>
        <p:grpSpPr bwMode="auto">
          <a:xfrm>
            <a:off x="1477150" y="1296221"/>
            <a:ext cx="1079359" cy="1079500"/>
            <a:chOff x="0" y="0"/>
            <a:chExt cx="1080000" cy="1080000"/>
          </a:xfrm>
          <a:solidFill>
            <a:srgbClr val="D74B4B"/>
          </a:solidFill>
        </p:grpSpPr>
        <p:sp>
          <p:nvSpPr>
            <p:cNvPr id="21534" name="圆角矩形 4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5" name="圆角矩形 5"/>
            <p:cNvSpPr>
              <a:spLocks noChangeAspect="1" noChangeArrowheads="1"/>
            </p:cNvSpPr>
            <p:nvPr/>
          </p:nvSpPr>
          <p:spPr bwMode="auto"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09" name="直接连接符 18"/>
          <p:cNvCxnSpPr>
            <a:cxnSpLocks noChangeShapeType="1"/>
          </p:cNvCxnSpPr>
          <p:nvPr/>
        </p:nvCxnSpPr>
        <p:spPr bwMode="auto">
          <a:xfrm>
            <a:off x="2016830" y="2466208"/>
            <a:ext cx="0" cy="539750"/>
          </a:xfrm>
          <a:prstGeom prst="line">
            <a:avLst/>
          </a:prstGeom>
          <a:noFill/>
          <a:ln w="19050">
            <a:solidFill>
              <a:srgbClr val="D74B4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0" name="文本框 22"/>
          <p:cNvSpPr txBox="1">
            <a:spLocks noChangeArrowheads="1"/>
          </p:cNvSpPr>
          <p:nvPr/>
        </p:nvSpPr>
        <p:spPr bwMode="auto">
          <a:xfrm>
            <a:off x="1175133" y="3087140"/>
            <a:ext cx="17235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800"/>
              </a:spcAft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投资者分类</a:t>
            </a:r>
            <a:endParaRPr lang="zh-CN" altLang="en-US" sz="2400" dirty="0">
              <a:solidFill>
                <a:srgbClr val="D74B4B"/>
              </a:solidFill>
              <a:latin typeface="+mn-ea"/>
              <a:ea typeface="+mn-ea"/>
            </a:endParaRPr>
          </a:p>
        </p:txBody>
      </p:sp>
      <p:sp>
        <p:nvSpPr>
          <p:cNvPr id="21511" name="文本框 23"/>
          <p:cNvSpPr txBox="1">
            <a:spLocks noChangeArrowheads="1"/>
          </p:cNvSpPr>
          <p:nvPr/>
        </p:nvSpPr>
        <p:spPr bwMode="auto">
          <a:xfrm>
            <a:off x="788051" y="3790459"/>
            <a:ext cx="2520622" cy="133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800" dirty="0" smtClean="0"/>
              <a:t>由低至高分别为Ｃ</a:t>
            </a:r>
            <a:r>
              <a:rPr lang="en-US" sz="1800" dirty="0" smtClean="0"/>
              <a:t>1</a:t>
            </a:r>
            <a:r>
              <a:rPr lang="zh-CN" altLang="en-US" sz="1800" dirty="0" smtClean="0"/>
              <a:t>（含风险承受能力最低类别）、Ｃ</a:t>
            </a:r>
            <a:r>
              <a:rPr lang="en-US" sz="1800" dirty="0" smtClean="0"/>
              <a:t>2</a:t>
            </a:r>
            <a:r>
              <a:rPr lang="zh-CN" altLang="en-US" sz="1800" dirty="0" smtClean="0"/>
              <a:t>、Ｃ</a:t>
            </a:r>
            <a:r>
              <a:rPr lang="en-US" sz="1800" dirty="0" smtClean="0"/>
              <a:t>3</a:t>
            </a:r>
            <a:r>
              <a:rPr lang="zh-CN" altLang="en-US" sz="1800" dirty="0" smtClean="0"/>
              <a:t>、Ｃ</a:t>
            </a:r>
            <a:r>
              <a:rPr lang="en-US" sz="1800" dirty="0" smtClean="0"/>
              <a:t>4</a:t>
            </a:r>
            <a:r>
              <a:rPr lang="zh-CN" altLang="en-US" sz="1800" dirty="0" smtClean="0"/>
              <a:t>、Ｃ</a:t>
            </a:r>
            <a:r>
              <a:rPr lang="en-US" sz="1800" dirty="0" smtClean="0"/>
              <a:t>5</a:t>
            </a:r>
            <a:r>
              <a:rPr lang="zh-CN" altLang="en-US" sz="1800" dirty="0" smtClean="0"/>
              <a:t>类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3" name="组合 7"/>
          <p:cNvGrpSpPr>
            <a:grpSpLocks noChangeAspect="1"/>
          </p:cNvGrpSpPr>
          <p:nvPr/>
        </p:nvGrpSpPr>
        <p:grpSpPr bwMode="auto">
          <a:xfrm>
            <a:off x="4104121" y="1296221"/>
            <a:ext cx="1079359" cy="1079500"/>
            <a:chOff x="0" y="0"/>
            <a:chExt cx="1080000" cy="1080000"/>
          </a:xfrm>
        </p:grpSpPr>
        <p:sp>
          <p:nvSpPr>
            <p:cNvPr id="21532" name="圆角矩形 8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D74B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3" name="圆角矩形 9"/>
            <p:cNvSpPr>
              <a:spLocks noChangeAspect="1" noChangeArrowheads="1"/>
            </p:cNvSpPr>
            <p:nvPr/>
          </p:nvSpPr>
          <p:spPr bwMode="auto"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354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13" name="直接连接符 19"/>
          <p:cNvCxnSpPr>
            <a:cxnSpLocks noChangeShapeType="1"/>
          </p:cNvCxnSpPr>
          <p:nvPr/>
        </p:nvCxnSpPr>
        <p:spPr bwMode="auto">
          <a:xfrm>
            <a:off x="4643801" y="2466208"/>
            <a:ext cx="0" cy="539750"/>
          </a:xfrm>
          <a:prstGeom prst="line">
            <a:avLst/>
          </a:prstGeom>
          <a:noFill/>
          <a:ln w="19050">
            <a:solidFill>
              <a:srgbClr val="354B5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4" name="文本框 24"/>
          <p:cNvSpPr txBox="1">
            <a:spLocks noChangeArrowheads="1"/>
          </p:cNvSpPr>
          <p:nvPr/>
        </p:nvSpPr>
        <p:spPr bwMode="auto">
          <a:xfrm>
            <a:off x="3675978" y="3087140"/>
            <a:ext cx="20313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800"/>
              </a:spcAft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风险等级分级</a:t>
            </a:r>
            <a:endParaRPr lang="zh-CN" altLang="en-US" sz="2400" dirty="0">
              <a:solidFill>
                <a:srgbClr val="D74B4B"/>
              </a:solidFill>
              <a:latin typeface="+mn-ea"/>
              <a:ea typeface="+mn-ea"/>
            </a:endParaRPr>
          </a:p>
        </p:txBody>
      </p:sp>
      <p:sp>
        <p:nvSpPr>
          <p:cNvPr id="21515" name="文本框 27"/>
          <p:cNvSpPr txBox="1">
            <a:spLocks noChangeArrowheads="1"/>
          </p:cNvSpPr>
          <p:nvPr/>
        </p:nvSpPr>
        <p:spPr bwMode="auto">
          <a:xfrm>
            <a:off x="3415021" y="3774693"/>
            <a:ext cx="2520622" cy="133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800" dirty="0" smtClean="0">
                <a:latin typeface="+mn-ea"/>
                <a:ea typeface="+mn-ea"/>
              </a:rPr>
              <a:t>风险等级原则上由低到高划分为五级，分别为</a:t>
            </a:r>
            <a:r>
              <a:rPr lang="en-US" sz="1800" dirty="0" smtClean="0">
                <a:latin typeface="+mn-ea"/>
                <a:ea typeface="+mn-ea"/>
              </a:rPr>
              <a:t>R1</a:t>
            </a:r>
            <a:r>
              <a:rPr lang="zh-CN" altLang="en-US" sz="1800" dirty="0" smtClean="0">
                <a:latin typeface="+mn-ea"/>
                <a:ea typeface="+mn-ea"/>
              </a:rPr>
              <a:t>、</a:t>
            </a:r>
            <a:r>
              <a:rPr lang="en-US" sz="1800" dirty="0" smtClean="0">
                <a:latin typeface="+mn-ea"/>
                <a:ea typeface="+mn-ea"/>
              </a:rPr>
              <a:t>R2</a:t>
            </a:r>
            <a:r>
              <a:rPr lang="zh-CN" altLang="en-US" sz="1800" dirty="0" smtClean="0">
                <a:latin typeface="+mn-ea"/>
                <a:ea typeface="+mn-ea"/>
              </a:rPr>
              <a:t>、</a:t>
            </a:r>
            <a:r>
              <a:rPr lang="en-US" sz="1800" dirty="0" smtClean="0">
                <a:latin typeface="+mn-ea"/>
                <a:ea typeface="+mn-ea"/>
              </a:rPr>
              <a:t>R3</a:t>
            </a:r>
            <a:r>
              <a:rPr lang="zh-CN" altLang="en-US" sz="1800" dirty="0" smtClean="0">
                <a:latin typeface="+mn-ea"/>
                <a:ea typeface="+mn-ea"/>
              </a:rPr>
              <a:t>、</a:t>
            </a:r>
            <a:r>
              <a:rPr lang="en-US" sz="1800" dirty="0" smtClean="0">
                <a:latin typeface="+mn-ea"/>
                <a:ea typeface="+mn-ea"/>
              </a:rPr>
              <a:t>R4</a:t>
            </a:r>
            <a:r>
              <a:rPr lang="zh-CN" altLang="en-US" sz="1800" dirty="0" smtClean="0">
                <a:latin typeface="+mn-ea"/>
                <a:ea typeface="+mn-ea"/>
              </a:rPr>
              <a:t>、</a:t>
            </a:r>
            <a:r>
              <a:rPr lang="en-US" sz="1800" dirty="0" smtClean="0">
                <a:latin typeface="+mn-ea"/>
                <a:ea typeface="+mn-ea"/>
              </a:rPr>
              <a:t>R5</a:t>
            </a:r>
            <a:r>
              <a:rPr lang="zh-CN" altLang="en-US" sz="1800" dirty="0" smtClean="0">
                <a:latin typeface="+mn-ea"/>
                <a:ea typeface="+mn-ea"/>
              </a:rPr>
              <a:t>级</a:t>
            </a: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21523" name="文本框 29"/>
          <p:cNvSpPr txBox="1">
            <a:spLocks noChangeArrowheads="1"/>
          </p:cNvSpPr>
          <p:nvPr/>
        </p:nvSpPr>
        <p:spPr bwMode="auto">
          <a:xfrm>
            <a:off x="7519665" y="2054986"/>
            <a:ext cx="3957632" cy="198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 smtClean="0"/>
              <a:t>C1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R1</a:t>
            </a:r>
            <a:endParaRPr lang="en-US" sz="1800" dirty="0" smtClean="0"/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 smtClean="0"/>
              <a:t>C2</a:t>
            </a:r>
            <a:r>
              <a:rPr lang="zh-CN" altLang="en-US" sz="1800" dirty="0" smtClean="0"/>
              <a:t>：</a:t>
            </a:r>
            <a:r>
              <a:rPr lang="en-US" sz="1800" dirty="0" smtClean="0"/>
              <a:t>R1</a:t>
            </a:r>
            <a:r>
              <a:rPr lang="zh-CN" altLang="en-US" sz="1800" dirty="0" smtClean="0"/>
              <a:t>、</a:t>
            </a:r>
            <a:r>
              <a:rPr lang="en-US" sz="1800" dirty="0" smtClean="0"/>
              <a:t>R2</a:t>
            </a:r>
            <a:endParaRPr lang="en-US" altLang="zh-CN" sz="1800" dirty="0" smtClean="0"/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 smtClean="0"/>
              <a:t>C3</a:t>
            </a:r>
            <a:r>
              <a:rPr lang="zh-CN" altLang="en-US" sz="1800" dirty="0" smtClean="0"/>
              <a:t>：</a:t>
            </a:r>
            <a:r>
              <a:rPr lang="en-US" sz="1800" dirty="0" smtClean="0"/>
              <a:t>R1</a:t>
            </a:r>
            <a:r>
              <a:rPr lang="zh-CN" altLang="en-US" sz="1800" dirty="0" smtClean="0"/>
              <a:t>、</a:t>
            </a:r>
            <a:r>
              <a:rPr lang="en-US" sz="1800" dirty="0" smtClean="0"/>
              <a:t>R2</a:t>
            </a:r>
            <a:r>
              <a:rPr lang="zh-CN" altLang="en-US" sz="1800" dirty="0" smtClean="0"/>
              <a:t>、</a:t>
            </a:r>
            <a:r>
              <a:rPr lang="en-US" sz="1800" dirty="0" smtClean="0"/>
              <a:t>R3</a:t>
            </a:r>
            <a:endParaRPr lang="en-US" altLang="zh-CN" sz="1800" dirty="0" smtClean="0"/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 smtClean="0"/>
              <a:t>C4</a:t>
            </a:r>
            <a:r>
              <a:rPr lang="zh-CN" altLang="en-US" sz="1800" dirty="0" smtClean="0"/>
              <a:t> ：</a:t>
            </a:r>
            <a:r>
              <a:rPr lang="en-US" sz="1800" dirty="0" smtClean="0"/>
              <a:t>R1</a:t>
            </a:r>
            <a:r>
              <a:rPr lang="zh-CN" altLang="en-US" sz="1800" dirty="0" smtClean="0"/>
              <a:t>、</a:t>
            </a:r>
            <a:r>
              <a:rPr lang="en-US" sz="1800" dirty="0" smtClean="0"/>
              <a:t>R2</a:t>
            </a:r>
            <a:r>
              <a:rPr lang="zh-CN" altLang="en-US" sz="1800" dirty="0" smtClean="0"/>
              <a:t>、</a:t>
            </a:r>
            <a:r>
              <a:rPr lang="en-US" sz="1800" dirty="0" smtClean="0"/>
              <a:t>R3</a:t>
            </a:r>
            <a:r>
              <a:rPr lang="zh-CN" altLang="en-US" sz="1800" dirty="0" smtClean="0"/>
              <a:t>、</a:t>
            </a:r>
            <a:r>
              <a:rPr lang="en-US" sz="1800" dirty="0" smtClean="0"/>
              <a:t>R4</a:t>
            </a:r>
            <a:endParaRPr lang="en-US" altLang="zh-CN" sz="1800" dirty="0" smtClean="0"/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 smtClean="0"/>
              <a:t>C5</a:t>
            </a:r>
            <a:r>
              <a:rPr lang="zh-CN" altLang="en-US" sz="1800" dirty="0" smtClean="0"/>
              <a:t>：</a:t>
            </a:r>
            <a:r>
              <a:rPr lang="en-US" sz="1800" dirty="0" smtClean="0"/>
              <a:t>R1</a:t>
            </a:r>
            <a:r>
              <a:rPr lang="zh-CN" altLang="en-US" sz="1800" dirty="0" smtClean="0"/>
              <a:t>、</a:t>
            </a:r>
            <a:r>
              <a:rPr lang="en-US" sz="1800" dirty="0" smtClean="0"/>
              <a:t>R2</a:t>
            </a:r>
            <a:r>
              <a:rPr lang="zh-CN" altLang="en-US" sz="1800" dirty="0" smtClean="0"/>
              <a:t>、</a:t>
            </a:r>
            <a:r>
              <a:rPr lang="en-US" sz="1800" dirty="0" smtClean="0"/>
              <a:t>R3</a:t>
            </a:r>
            <a:r>
              <a:rPr lang="zh-CN" altLang="en-US" sz="1800" dirty="0" smtClean="0"/>
              <a:t>、</a:t>
            </a:r>
            <a:r>
              <a:rPr lang="en-US" sz="1800" dirty="0" smtClean="0"/>
              <a:t>R4</a:t>
            </a:r>
            <a:r>
              <a:rPr lang="zh-CN" altLang="en-US" sz="1800" dirty="0" smtClean="0"/>
              <a:t>、</a:t>
            </a:r>
            <a:r>
              <a:rPr lang="en-US" sz="1800" dirty="0" smtClean="0"/>
              <a:t>R5</a:t>
            </a:r>
            <a:endParaRPr lang="en-US" altLang="zh-CN" sz="1800" dirty="0" smtClean="0"/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800" dirty="0"/>
          </a:p>
        </p:txBody>
      </p:sp>
      <p:sp>
        <p:nvSpPr>
          <p:cNvPr id="21525" name="KSO_Shape"/>
          <p:cNvSpPr>
            <a:spLocks noChangeAspect="1" noChangeArrowheads="1"/>
          </p:cNvSpPr>
          <p:nvPr/>
        </p:nvSpPr>
        <p:spPr bwMode="auto">
          <a:xfrm>
            <a:off x="4380310" y="1440684"/>
            <a:ext cx="526981" cy="720725"/>
          </a:xfrm>
          <a:custGeom>
            <a:avLst/>
            <a:gdLst>
              <a:gd name="T0" fmla="*/ 32080 w 1122363"/>
              <a:gd name="T1" fmla="*/ 51981 h 1531938"/>
              <a:gd name="T2" fmla="*/ 31981 w 1122363"/>
              <a:gd name="T3" fmla="*/ 54144 h 1531938"/>
              <a:gd name="T4" fmla="*/ 29808 w 1122363"/>
              <a:gd name="T5" fmla="*/ 55463 h 1531938"/>
              <a:gd name="T6" fmla="*/ 24132 w 1122363"/>
              <a:gd name="T7" fmla="*/ 42145 h 1531938"/>
              <a:gd name="T8" fmla="*/ 23247 w 1122363"/>
              <a:gd name="T9" fmla="*/ 40193 h 1531938"/>
              <a:gd name="T10" fmla="*/ 24099 w 1122363"/>
              <a:gd name="T11" fmla="*/ 38837 h 1531938"/>
              <a:gd name="T12" fmla="*/ 24957 w 1122363"/>
              <a:gd name="T13" fmla="*/ 33923 h 1531938"/>
              <a:gd name="T14" fmla="*/ 20823 w 1122363"/>
              <a:gd name="T15" fmla="*/ 35468 h 1531938"/>
              <a:gd name="T16" fmla="*/ 18453 w 1122363"/>
              <a:gd name="T17" fmla="*/ 37790 h 1531938"/>
              <a:gd name="T18" fmla="*/ 17483 w 1122363"/>
              <a:gd name="T19" fmla="*/ 42113 h 1531938"/>
              <a:gd name="T20" fmla="*/ 18894 w 1122363"/>
              <a:gd name="T21" fmla="*/ 45525 h 1531938"/>
              <a:gd name="T22" fmla="*/ 22003 w 1122363"/>
              <a:gd name="T23" fmla="*/ 47803 h 1531938"/>
              <a:gd name="T24" fmla="*/ 25067 w 1122363"/>
              <a:gd name="T25" fmla="*/ 55437 h 1531938"/>
              <a:gd name="T26" fmla="*/ 20404 w 1122363"/>
              <a:gd name="T27" fmla="*/ 53593 h 1531938"/>
              <a:gd name="T28" fmla="*/ 21992 w 1122363"/>
              <a:gd name="T29" fmla="*/ 59215 h 1531938"/>
              <a:gd name="T30" fmla="*/ 29984 w 1122363"/>
              <a:gd name="T31" fmla="*/ 60127 h 1531938"/>
              <a:gd name="T32" fmla="*/ 34106 w 1122363"/>
              <a:gd name="T33" fmla="*/ 58837 h 1531938"/>
              <a:gd name="T34" fmla="*/ 36752 w 1122363"/>
              <a:gd name="T35" fmla="*/ 56615 h 1531938"/>
              <a:gd name="T36" fmla="*/ 38108 w 1122363"/>
              <a:gd name="T37" fmla="*/ 53293 h 1531938"/>
              <a:gd name="T38" fmla="*/ 37402 w 1122363"/>
              <a:gd name="T39" fmla="*/ 49047 h 1531938"/>
              <a:gd name="T40" fmla="*/ 33698 w 1122363"/>
              <a:gd name="T41" fmla="*/ 45669 h 1531938"/>
              <a:gd name="T42" fmla="*/ 30369 w 1122363"/>
              <a:gd name="T43" fmla="*/ 38802 h 1531938"/>
              <a:gd name="T44" fmla="*/ 36763 w 1122363"/>
              <a:gd name="T45" fmla="*/ 42080 h 1531938"/>
              <a:gd name="T46" fmla="*/ 31758 w 1122363"/>
              <a:gd name="T47" fmla="*/ 34234 h 1531938"/>
              <a:gd name="T48" fmla="*/ 30027 w 1122363"/>
              <a:gd name="T49" fmla="*/ 18310 h 1531938"/>
              <a:gd name="T50" fmla="*/ 37358 w 1122363"/>
              <a:gd name="T51" fmla="*/ 20310 h 1531938"/>
              <a:gd name="T52" fmla="*/ 43234 w 1122363"/>
              <a:gd name="T53" fmla="*/ 24922 h 1531938"/>
              <a:gd name="T54" fmla="*/ 47963 w 1122363"/>
              <a:gd name="T55" fmla="*/ 32312 h 1531938"/>
              <a:gd name="T56" fmla="*/ 51843 w 1122363"/>
              <a:gd name="T57" fmla="*/ 42624 h 1531938"/>
              <a:gd name="T58" fmla="*/ 54566 w 1122363"/>
              <a:gd name="T59" fmla="*/ 54915 h 1531938"/>
              <a:gd name="T60" fmla="*/ 52945 w 1122363"/>
              <a:gd name="T61" fmla="*/ 62949 h 1531938"/>
              <a:gd name="T62" fmla="*/ 48007 w 1122363"/>
              <a:gd name="T63" fmla="*/ 68950 h 1531938"/>
              <a:gd name="T64" fmla="*/ 40665 w 1122363"/>
              <a:gd name="T65" fmla="*/ 72906 h 1531938"/>
              <a:gd name="T66" fmla="*/ 31791 w 1122363"/>
              <a:gd name="T67" fmla="*/ 74828 h 1531938"/>
              <a:gd name="T68" fmla="*/ 22322 w 1122363"/>
              <a:gd name="T69" fmla="*/ 74717 h 1531938"/>
              <a:gd name="T70" fmla="*/ 13360 w 1122363"/>
              <a:gd name="T71" fmla="*/ 72406 h 1531938"/>
              <a:gd name="T72" fmla="*/ 5975 w 1122363"/>
              <a:gd name="T73" fmla="*/ 67983 h 1531938"/>
              <a:gd name="T74" fmla="*/ 1224 w 1122363"/>
              <a:gd name="T75" fmla="*/ 61582 h 1531938"/>
              <a:gd name="T76" fmla="*/ 143 w 1122363"/>
              <a:gd name="T77" fmla="*/ 53293 h 1531938"/>
              <a:gd name="T78" fmla="*/ 4949 w 1122363"/>
              <a:gd name="T79" fmla="*/ 37746 h 1531938"/>
              <a:gd name="T80" fmla="*/ 9017 w 1122363"/>
              <a:gd name="T81" fmla="*/ 29278 h 1531938"/>
              <a:gd name="T82" fmla="*/ 14154 w 1122363"/>
              <a:gd name="T83" fmla="*/ 22933 h 1531938"/>
              <a:gd name="T84" fmla="*/ 20878 w 1122363"/>
              <a:gd name="T85" fmla="*/ 19132 h 1531938"/>
              <a:gd name="T86" fmla="*/ 23301 w 1122363"/>
              <a:gd name="T87" fmla="*/ 78 h 1531938"/>
              <a:gd name="T88" fmla="*/ 26837 w 1122363"/>
              <a:gd name="T89" fmla="*/ 1469 h 1531938"/>
              <a:gd name="T90" fmla="*/ 30406 w 1122363"/>
              <a:gd name="T91" fmla="*/ 1269 h 1531938"/>
              <a:gd name="T92" fmla="*/ 34493 w 1122363"/>
              <a:gd name="T93" fmla="*/ 11 h 1531938"/>
              <a:gd name="T94" fmla="*/ 36894 w 1122363"/>
              <a:gd name="T95" fmla="*/ 1347 h 1531938"/>
              <a:gd name="T96" fmla="*/ 38745 w 1122363"/>
              <a:gd name="T97" fmla="*/ 6201 h 1531938"/>
              <a:gd name="T98" fmla="*/ 40970 w 1122363"/>
              <a:gd name="T99" fmla="*/ 6501 h 1531938"/>
              <a:gd name="T100" fmla="*/ 42689 w 1122363"/>
              <a:gd name="T101" fmla="*/ 6290 h 1531938"/>
              <a:gd name="T102" fmla="*/ 41543 w 1122363"/>
              <a:gd name="T103" fmla="*/ 10308 h 1531938"/>
              <a:gd name="T104" fmla="*/ 38238 w 1122363"/>
              <a:gd name="T105" fmla="*/ 13715 h 1531938"/>
              <a:gd name="T106" fmla="*/ 32675 w 1122363"/>
              <a:gd name="T107" fmla="*/ 16632 h 1531938"/>
              <a:gd name="T108" fmla="*/ 25691 w 1122363"/>
              <a:gd name="T109" fmla="*/ 15942 h 1531938"/>
              <a:gd name="T110" fmla="*/ 21670 w 1122363"/>
              <a:gd name="T111" fmla="*/ 16520 h 1531938"/>
              <a:gd name="T112" fmla="*/ 12240 w 1122363"/>
              <a:gd name="T113" fmla="*/ 8650 h 1531938"/>
              <a:gd name="T114" fmla="*/ 16030 w 1122363"/>
              <a:gd name="T115" fmla="*/ 6713 h 1531938"/>
              <a:gd name="T116" fmla="*/ 18960 w 1122363"/>
              <a:gd name="T117" fmla="*/ 6268 h 1531938"/>
              <a:gd name="T118" fmla="*/ 20282 w 1122363"/>
              <a:gd name="T119" fmla="*/ 2149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38546" y="239002"/>
            <a:ext cx="10514231" cy="1325563"/>
          </a:xfrm>
        </p:spPr>
        <p:txBody>
          <a:bodyPr/>
          <a:lstStyle/>
          <a:p>
            <a:r>
              <a:rPr lang="en-US" altLang="zh-CN" dirty="0" smtClean="0">
                <a:latin typeface="+mn-ea"/>
              </a:rPr>
              <a:t>1.2</a:t>
            </a:r>
            <a:r>
              <a:rPr lang="zh-CN" altLang="en-US" dirty="0" smtClean="0"/>
              <a:t>适当性制度：风险等级</a:t>
            </a:r>
            <a:endParaRPr lang="zh-CN" altLang="en-US" dirty="0"/>
          </a:p>
        </p:txBody>
      </p:sp>
      <p:pic>
        <p:nvPicPr>
          <p:cNvPr id="32" name="Group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96" y="1533143"/>
            <a:ext cx="890331" cy="48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76127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>
            <a:grpSpLocks/>
          </p:cNvGrpSpPr>
          <p:nvPr/>
        </p:nvGrpSpPr>
        <p:grpSpPr bwMode="auto">
          <a:xfrm>
            <a:off x="5350767" y="1268414"/>
            <a:ext cx="6839647" cy="4321175"/>
            <a:chOff x="0" y="0"/>
            <a:chExt cx="6840000" cy="4320000"/>
          </a:xfrm>
        </p:grpSpPr>
        <p:sp>
          <p:nvSpPr>
            <p:cNvPr id="17418" name="矩形 8"/>
            <p:cNvSpPr>
              <a:spLocks noChangeArrowheads="1"/>
            </p:cNvSpPr>
            <p:nvPr/>
          </p:nvSpPr>
          <p:spPr bwMode="auto">
            <a:xfrm>
              <a:off x="0" y="0"/>
              <a:ext cx="6840000" cy="4320000"/>
            </a:xfrm>
            <a:prstGeom prst="rect">
              <a:avLst/>
            </a:prstGeom>
            <a:solidFill>
              <a:srgbClr val="354B5E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419" name="矩形 9"/>
            <p:cNvSpPr>
              <a:spLocks noChangeArrowheads="1"/>
            </p:cNvSpPr>
            <p:nvPr/>
          </p:nvSpPr>
          <p:spPr bwMode="auto">
            <a:xfrm>
              <a:off x="0" y="0"/>
              <a:ext cx="108000" cy="4320000"/>
            </a:xfrm>
            <a:prstGeom prst="rect">
              <a:avLst/>
            </a:prstGeom>
            <a:solidFill>
              <a:srgbClr val="D74B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6250761" y="2009092"/>
            <a:ext cx="5099974" cy="93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投资者购买产品或者接受服务，所提供的信息应当真实、准确、完整。</a:t>
            </a:r>
          </a:p>
        </p:txBody>
      </p:sp>
      <p:sp>
        <p:nvSpPr>
          <p:cNvPr id="17413" name="Freeform 121"/>
          <p:cNvSpPr>
            <a:spLocks noEditPoints="1" noChangeArrowheads="1"/>
          </p:cNvSpPr>
          <p:nvPr/>
        </p:nvSpPr>
        <p:spPr bwMode="auto">
          <a:xfrm>
            <a:off x="5614257" y="2076450"/>
            <a:ext cx="374601" cy="374650"/>
          </a:xfrm>
          <a:custGeom>
            <a:avLst/>
            <a:gdLst>
              <a:gd name="T0" fmla="*/ 2147483646 w 200"/>
              <a:gd name="T1" fmla="*/ 0 h 200"/>
              <a:gd name="T2" fmla="*/ 0 w 200"/>
              <a:gd name="T3" fmla="*/ 2147483646 h 200"/>
              <a:gd name="T4" fmla="*/ 2147483646 w 200"/>
              <a:gd name="T5" fmla="*/ 2147483646 h 200"/>
              <a:gd name="T6" fmla="*/ 2147483646 w 200"/>
              <a:gd name="T7" fmla="*/ 2147483646 h 200"/>
              <a:gd name="T8" fmla="*/ 2147483646 w 200"/>
              <a:gd name="T9" fmla="*/ 0 h 200"/>
              <a:gd name="T10" fmla="*/ 2147483646 w 200"/>
              <a:gd name="T11" fmla="*/ 2147483646 h 200"/>
              <a:gd name="T12" fmla="*/ 2147483646 w 200"/>
              <a:gd name="T13" fmla="*/ 2147483646 h 200"/>
              <a:gd name="T14" fmla="*/ 2147483646 w 200"/>
              <a:gd name="T15" fmla="*/ 2147483646 h 200"/>
              <a:gd name="T16" fmla="*/ 2147483646 w 200"/>
              <a:gd name="T17" fmla="*/ 2147483646 h 200"/>
              <a:gd name="T18" fmla="*/ 2147483646 w 200"/>
              <a:gd name="T19" fmla="*/ 2147483646 h 200"/>
              <a:gd name="T20" fmla="*/ 2147483646 w 200"/>
              <a:gd name="T21" fmla="*/ 2147483646 h 200"/>
              <a:gd name="T22" fmla="*/ 2147483646 w 200"/>
              <a:gd name="T23" fmla="*/ 2147483646 h 200"/>
              <a:gd name="T24" fmla="*/ 2147483646 w 200"/>
              <a:gd name="T25" fmla="*/ 2147483646 h 200"/>
              <a:gd name="T26" fmla="*/ 2147483646 w 200"/>
              <a:gd name="T27" fmla="*/ 2147483646 h 200"/>
              <a:gd name="T28" fmla="*/ 2147483646 w 200"/>
              <a:gd name="T29" fmla="*/ 2147483646 h 200"/>
              <a:gd name="T30" fmla="*/ 2147483646 w 200"/>
              <a:gd name="T31" fmla="*/ 2147483646 h 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14" name="矩形 7"/>
          <p:cNvSpPr>
            <a:spLocks noChangeArrowheads="1"/>
          </p:cNvSpPr>
          <p:nvPr/>
        </p:nvSpPr>
        <p:spPr bwMode="auto">
          <a:xfrm>
            <a:off x="6250761" y="3749813"/>
            <a:ext cx="5099974" cy="4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“买卖自负”</a:t>
            </a:r>
            <a:endParaRPr lang="zh-CN" altLang="en-US" sz="2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15" name="Freeform 121"/>
          <p:cNvSpPr>
            <a:spLocks noEditPoints="1" noChangeArrowheads="1"/>
          </p:cNvSpPr>
          <p:nvPr/>
        </p:nvSpPr>
        <p:spPr bwMode="auto">
          <a:xfrm>
            <a:off x="5614257" y="3862880"/>
            <a:ext cx="374601" cy="374650"/>
          </a:xfrm>
          <a:custGeom>
            <a:avLst/>
            <a:gdLst>
              <a:gd name="T0" fmla="*/ 2147483646 w 200"/>
              <a:gd name="T1" fmla="*/ 0 h 200"/>
              <a:gd name="T2" fmla="*/ 0 w 200"/>
              <a:gd name="T3" fmla="*/ 2147483646 h 200"/>
              <a:gd name="T4" fmla="*/ 2147483646 w 200"/>
              <a:gd name="T5" fmla="*/ 2147483646 h 200"/>
              <a:gd name="T6" fmla="*/ 2147483646 w 200"/>
              <a:gd name="T7" fmla="*/ 2147483646 h 200"/>
              <a:gd name="T8" fmla="*/ 2147483646 w 200"/>
              <a:gd name="T9" fmla="*/ 0 h 200"/>
              <a:gd name="T10" fmla="*/ 2147483646 w 200"/>
              <a:gd name="T11" fmla="*/ 2147483646 h 200"/>
              <a:gd name="T12" fmla="*/ 2147483646 w 200"/>
              <a:gd name="T13" fmla="*/ 2147483646 h 200"/>
              <a:gd name="T14" fmla="*/ 2147483646 w 200"/>
              <a:gd name="T15" fmla="*/ 2147483646 h 200"/>
              <a:gd name="T16" fmla="*/ 2147483646 w 200"/>
              <a:gd name="T17" fmla="*/ 2147483646 h 200"/>
              <a:gd name="T18" fmla="*/ 2147483646 w 200"/>
              <a:gd name="T19" fmla="*/ 2147483646 h 200"/>
              <a:gd name="T20" fmla="*/ 2147483646 w 200"/>
              <a:gd name="T21" fmla="*/ 2147483646 h 200"/>
              <a:gd name="T22" fmla="*/ 2147483646 w 200"/>
              <a:gd name="T23" fmla="*/ 2147483646 h 200"/>
              <a:gd name="T24" fmla="*/ 2147483646 w 200"/>
              <a:gd name="T25" fmla="*/ 2147483646 h 200"/>
              <a:gd name="T26" fmla="*/ 2147483646 w 200"/>
              <a:gd name="T27" fmla="*/ 2147483646 h 200"/>
              <a:gd name="T28" fmla="*/ 2147483646 w 200"/>
              <a:gd name="T29" fmla="*/ 2147483646 h 200"/>
              <a:gd name="T30" fmla="*/ 2147483646 w 200"/>
              <a:gd name="T31" fmla="*/ 2147483646 h 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标题 3"/>
          <p:cNvSpPr txBox="1">
            <a:spLocks/>
          </p:cNvSpPr>
          <p:nvPr/>
        </p:nvSpPr>
        <p:spPr>
          <a:xfrm>
            <a:off x="475484" y="254768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1.3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适当性制度：</a:t>
            </a:r>
            <a:r>
              <a:rPr lang="zh-CN" altLang="en-US" sz="4400" dirty="0" smtClean="0"/>
              <a:t>投资者责任</a:t>
            </a:r>
            <a:endParaRPr lang="zh-CN" sz="4400" dirty="0"/>
          </a:p>
        </p:txBody>
      </p:sp>
    </p:spTree>
    <p:extLst>
      <p:ext uri="{BB962C8B-B14F-4D97-AF65-F5344CB8AC3E}">
        <p14:creationId xmlns="" xmlns:p14="http://schemas.microsoft.com/office/powerpoint/2010/main" val="29284695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5186854" y="1166648"/>
            <a:ext cx="7003559" cy="4675189"/>
            <a:chOff x="0" y="0"/>
            <a:chExt cx="6840000" cy="4320000"/>
          </a:xfrm>
        </p:grpSpPr>
        <p:sp>
          <p:nvSpPr>
            <p:cNvPr id="17418" name="矩形 8"/>
            <p:cNvSpPr>
              <a:spLocks noChangeArrowheads="1"/>
            </p:cNvSpPr>
            <p:nvPr/>
          </p:nvSpPr>
          <p:spPr bwMode="auto">
            <a:xfrm>
              <a:off x="0" y="0"/>
              <a:ext cx="6840000" cy="4320000"/>
            </a:xfrm>
            <a:prstGeom prst="rect">
              <a:avLst/>
            </a:prstGeom>
            <a:solidFill>
              <a:srgbClr val="354B5E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419" name="矩形 9"/>
            <p:cNvSpPr>
              <a:spLocks noChangeArrowheads="1"/>
            </p:cNvSpPr>
            <p:nvPr/>
          </p:nvSpPr>
          <p:spPr bwMode="auto">
            <a:xfrm>
              <a:off x="0" y="0"/>
              <a:ext cx="108000" cy="4320000"/>
            </a:xfrm>
            <a:prstGeom prst="rect">
              <a:avLst/>
            </a:prstGeom>
            <a:solidFill>
              <a:srgbClr val="D74B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6093106" y="1189285"/>
            <a:ext cx="5099974" cy="4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 smtClean="0">
                <a:solidFill>
                  <a:schemeClr val="bg1"/>
                </a:solidFill>
              </a:rPr>
              <a:t>“适当的产品销售给适当的投资者”</a:t>
            </a:r>
            <a:endParaRPr lang="zh-CN" altLang="en-US" sz="24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13" name="Freeform 121"/>
          <p:cNvSpPr>
            <a:spLocks noEditPoints="1" noChangeArrowheads="1"/>
          </p:cNvSpPr>
          <p:nvPr/>
        </p:nvSpPr>
        <p:spPr bwMode="auto">
          <a:xfrm>
            <a:off x="5503898" y="1713843"/>
            <a:ext cx="374601" cy="374650"/>
          </a:xfrm>
          <a:custGeom>
            <a:avLst/>
            <a:gdLst>
              <a:gd name="T0" fmla="*/ 2147483646 w 200"/>
              <a:gd name="T1" fmla="*/ 0 h 200"/>
              <a:gd name="T2" fmla="*/ 0 w 200"/>
              <a:gd name="T3" fmla="*/ 2147483646 h 200"/>
              <a:gd name="T4" fmla="*/ 2147483646 w 200"/>
              <a:gd name="T5" fmla="*/ 2147483646 h 200"/>
              <a:gd name="T6" fmla="*/ 2147483646 w 200"/>
              <a:gd name="T7" fmla="*/ 2147483646 h 200"/>
              <a:gd name="T8" fmla="*/ 2147483646 w 200"/>
              <a:gd name="T9" fmla="*/ 0 h 200"/>
              <a:gd name="T10" fmla="*/ 2147483646 w 200"/>
              <a:gd name="T11" fmla="*/ 2147483646 h 200"/>
              <a:gd name="T12" fmla="*/ 2147483646 w 200"/>
              <a:gd name="T13" fmla="*/ 2147483646 h 200"/>
              <a:gd name="T14" fmla="*/ 2147483646 w 200"/>
              <a:gd name="T15" fmla="*/ 2147483646 h 200"/>
              <a:gd name="T16" fmla="*/ 2147483646 w 200"/>
              <a:gd name="T17" fmla="*/ 2147483646 h 200"/>
              <a:gd name="T18" fmla="*/ 2147483646 w 200"/>
              <a:gd name="T19" fmla="*/ 2147483646 h 200"/>
              <a:gd name="T20" fmla="*/ 2147483646 w 200"/>
              <a:gd name="T21" fmla="*/ 2147483646 h 200"/>
              <a:gd name="T22" fmla="*/ 2147483646 w 200"/>
              <a:gd name="T23" fmla="*/ 2147483646 h 200"/>
              <a:gd name="T24" fmla="*/ 2147483646 w 200"/>
              <a:gd name="T25" fmla="*/ 2147483646 h 200"/>
              <a:gd name="T26" fmla="*/ 2147483646 w 200"/>
              <a:gd name="T27" fmla="*/ 2147483646 h 200"/>
              <a:gd name="T28" fmla="*/ 2147483646 w 200"/>
              <a:gd name="T29" fmla="*/ 2147483646 h 200"/>
              <a:gd name="T30" fmla="*/ 2147483646 w 200"/>
              <a:gd name="T31" fmla="*/ 2147483646 h 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14" name="矩形 7"/>
          <p:cNvSpPr>
            <a:spLocks noChangeArrowheads="1"/>
          </p:cNvSpPr>
          <p:nvPr/>
        </p:nvSpPr>
        <p:spPr bwMode="auto">
          <a:xfrm>
            <a:off x="6313823" y="1716060"/>
            <a:ext cx="5876589" cy="346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 smtClean="0">
                <a:solidFill>
                  <a:schemeClr val="accent4"/>
                </a:solidFill>
              </a:rPr>
              <a:t>充分揭示期权交易风险</a:t>
            </a:r>
            <a:endParaRPr lang="en-US" altLang="zh-CN" sz="2400" dirty="0" smtClean="0">
              <a:solidFill>
                <a:schemeClr val="accent4"/>
              </a:solidFill>
            </a:endParaRP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 smtClean="0">
                <a:solidFill>
                  <a:schemeClr val="accent4"/>
                </a:solidFill>
              </a:rPr>
              <a:t>客观介绍期权法律法规、业务规则和产品特征</a:t>
            </a:r>
            <a:endParaRPr lang="en-US" altLang="zh-CN" sz="2400" dirty="0" smtClean="0">
              <a:solidFill>
                <a:schemeClr val="accent4"/>
              </a:solidFill>
            </a:endParaRP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 smtClean="0">
                <a:solidFill>
                  <a:schemeClr val="bg1"/>
                </a:solidFill>
              </a:rPr>
              <a:t>严格验证客户资金、期权仿真交易经历和真实交易经历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 smtClean="0">
                <a:solidFill>
                  <a:schemeClr val="bg1"/>
                </a:solidFill>
              </a:rPr>
              <a:t>测试客户的期货、期权基础知识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 smtClean="0">
                <a:solidFill>
                  <a:schemeClr val="bg1"/>
                </a:solidFill>
              </a:rPr>
              <a:t>审慎评估客户的风险承受能力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 smtClean="0">
                <a:solidFill>
                  <a:schemeClr val="bg1"/>
                </a:solidFill>
              </a:rPr>
              <a:t>认真审核客户期权交易权限申请材料。</a:t>
            </a:r>
            <a:endParaRPr lang="zh-CN" altLang="en-US" sz="2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15" name="Freeform 121"/>
          <p:cNvSpPr>
            <a:spLocks noEditPoints="1" noChangeArrowheads="1"/>
          </p:cNvSpPr>
          <p:nvPr/>
        </p:nvSpPr>
        <p:spPr bwMode="auto">
          <a:xfrm>
            <a:off x="5503898" y="3862880"/>
            <a:ext cx="374601" cy="374650"/>
          </a:xfrm>
          <a:custGeom>
            <a:avLst/>
            <a:gdLst>
              <a:gd name="T0" fmla="*/ 2147483646 w 200"/>
              <a:gd name="T1" fmla="*/ 0 h 200"/>
              <a:gd name="T2" fmla="*/ 0 w 200"/>
              <a:gd name="T3" fmla="*/ 2147483646 h 200"/>
              <a:gd name="T4" fmla="*/ 2147483646 w 200"/>
              <a:gd name="T5" fmla="*/ 2147483646 h 200"/>
              <a:gd name="T6" fmla="*/ 2147483646 w 200"/>
              <a:gd name="T7" fmla="*/ 2147483646 h 200"/>
              <a:gd name="T8" fmla="*/ 2147483646 w 200"/>
              <a:gd name="T9" fmla="*/ 0 h 200"/>
              <a:gd name="T10" fmla="*/ 2147483646 w 200"/>
              <a:gd name="T11" fmla="*/ 2147483646 h 200"/>
              <a:gd name="T12" fmla="*/ 2147483646 w 200"/>
              <a:gd name="T13" fmla="*/ 2147483646 h 200"/>
              <a:gd name="T14" fmla="*/ 2147483646 w 200"/>
              <a:gd name="T15" fmla="*/ 2147483646 h 200"/>
              <a:gd name="T16" fmla="*/ 2147483646 w 200"/>
              <a:gd name="T17" fmla="*/ 2147483646 h 200"/>
              <a:gd name="T18" fmla="*/ 2147483646 w 200"/>
              <a:gd name="T19" fmla="*/ 2147483646 h 200"/>
              <a:gd name="T20" fmla="*/ 2147483646 w 200"/>
              <a:gd name="T21" fmla="*/ 2147483646 h 200"/>
              <a:gd name="T22" fmla="*/ 2147483646 w 200"/>
              <a:gd name="T23" fmla="*/ 2147483646 h 200"/>
              <a:gd name="T24" fmla="*/ 2147483646 w 200"/>
              <a:gd name="T25" fmla="*/ 2147483646 h 200"/>
              <a:gd name="T26" fmla="*/ 2147483646 w 200"/>
              <a:gd name="T27" fmla="*/ 2147483646 h 200"/>
              <a:gd name="T28" fmla="*/ 2147483646 w 200"/>
              <a:gd name="T29" fmla="*/ 2147483646 h 200"/>
              <a:gd name="T30" fmla="*/ 2147483646 w 200"/>
              <a:gd name="T31" fmla="*/ 2147483646 h 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标题 3"/>
          <p:cNvSpPr txBox="1">
            <a:spLocks/>
          </p:cNvSpPr>
          <p:nvPr/>
        </p:nvSpPr>
        <p:spPr>
          <a:xfrm>
            <a:off x="475484" y="254768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1.4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适当性制度：</a:t>
            </a:r>
            <a:r>
              <a:rPr lang="zh-CN" altLang="en-US" sz="4400" dirty="0" smtClean="0"/>
              <a:t>经营责任</a:t>
            </a:r>
            <a:endParaRPr lang="zh-CN" sz="4400" dirty="0"/>
          </a:p>
        </p:txBody>
      </p:sp>
      <p:sp>
        <p:nvSpPr>
          <p:cNvPr id="10" name="Freeform 121"/>
          <p:cNvSpPr>
            <a:spLocks noEditPoints="1" noChangeArrowheads="1"/>
          </p:cNvSpPr>
          <p:nvPr/>
        </p:nvSpPr>
        <p:spPr bwMode="auto">
          <a:xfrm>
            <a:off x="5503898" y="4819322"/>
            <a:ext cx="374601" cy="374650"/>
          </a:xfrm>
          <a:custGeom>
            <a:avLst/>
            <a:gdLst>
              <a:gd name="T0" fmla="*/ 2147483646 w 200"/>
              <a:gd name="T1" fmla="*/ 0 h 200"/>
              <a:gd name="T2" fmla="*/ 0 w 200"/>
              <a:gd name="T3" fmla="*/ 2147483646 h 200"/>
              <a:gd name="T4" fmla="*/ 2147483646 w 200"/>
              <a:gd name="T5" fmla="*/ 2147483646 h 200"/>
              <a:gd name="T6" fmla="*/ 2147483646 w 200"/>
              <a:gd name="T7" fmla="*/ 2147483646 h 200"/>
              <a:gd name="T8" fmla="*/ 2147483646 w 200"/>
              <a:gd name="T9" fmla="*/ 0 h 200"/>
              <a:gd name="T10" fmla="*/ 2147483646 w 200"/>
              <a:gd name="T11" fmla="*/ 2147483646 h 200"/>
              <a:gd name="T12" fmla="*/ 2147483646 w 200"/>
              <a:gd name="T13" fmla="*/ 2147483646 h 200"/>
              <a:gd name="T14" fmla="*/ 2147483646 w 200"/>
              <a:gd name="T15" fmla="*/ 2147483646 h 200"/>
              <a:gd name="T16" fmla="*/ 2147483646 w 200"/>
              <a:gd name="T17" fmla="*/ 2147483646 h 200"/>
              <a:gd name="T18" fmla="*/ 2147483646 w 200"/>
              <a:gd name="T19" fmla="*/ 2147483646 h 200"/>
              <a:gd name="T20" fmla="*/ 2147483646 w 200"/>
              <a:gd name="T21" fmla="*/ 2147483646 h 200"/>
              <a:gd name="T22" fmla="*/ 2147483646 w 200"/>
              <a:gd name="T23" fmla="*/ 2147483646 h 200"/>
              <a:gd name="T24" fmla="*/ 2147483646 w 200"/>
              <a:gd name="T25" fmla="*/ 2147483646 h 200"/>
              <a:gd name="T26" fmla="*/ 2147483646 w 200"/>
              <a:gd name="T27" fmla="*/ 2147483646 h 200"/>
              <a:gd name="T28" fmla="*/ 2147483646 w 200"/>
              <a:gd name="T29" fmla="*/ 2147483646 h 200"/>
              <a:gd name="T30" fmla="*/ 2147483646 w 200"/>
              <a:gd name="T31" fmla="*/ 2147483646 h 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Freeform 121"/>
          <p:cNvSpPr>
            <a:spLocks noEditPoints="1" noChangeArrowheads="1"/>
          </p:cNvSpPr>
          <p:nvPr/>
        </p:nvSpPr>
        <p:spPr bwMode="auto">
          <a:xfrm>
            <a:off x="5503898" y="2212754"/>
            <a:ext cx="374601" cy="374650"/>
          </a:xfrm>
          <a:custGeom>
            <a:avLst/>
            <a:gdLst>
              <a:gd name="T0" fmla="*/ 2147483646 w 200"/>
              <a:gd name="T1" fmla="*/ 0 h 200"/>
              <a:gd name="T2" fmla="*/ 0 w 200"/>
              <a:gd name="T3" fmla="*/ 2147483646 h 200"/>
              <a:gd name="T4" fmla="*/ 2147483646 w 200"/>
              <a:gd name="T5" fmla="*/ 2147483646 h 200"/>
              <a:gd name="T6" fmla="*/ 2147483646 w 200"/>
              <a:gd name="T7" fmla="*/ 2147483646 h 200"/>
              <a:gd name="T8" fmla="*/ 2147483646 w 200"/>
              <a:gd name="T9" fmla="*/ 0 h 200"/>
              <a:gd name="T10" fmla="*/ 2147483646 w 200"/>
              <a:gd name="T11" fmla="*/ 2147483646 h 200"/>
              <a:gd name="T12" fmla="*/ 2147483646 w 200"/>
              <a:gd name="T13" fmla="*/ 2147483646 h 200"/>
              <a:gd name="T14" fmla="*/ 2147483646 w 200"/>
              <a:gd name="T15" fmla="*/ 2147483646 h 200"/>
              <a:gd name="T16" fmla="*/ 2147483646 w 200"/>
              <a:gd name="T17" fmla="*/ 2147483646 h 200"/>
              <a:gd name="T18" fmla="*/ 2147483646 w 200"/>
              <a:gd name="T19" fmla="*/ 2147483646 h 200"/>
              <a:gd name="T20" fmla="*/ 2147483646 w 200"/>
              <a:gd name="T21" fmla="*/ 2147483646 h 200"/>
              <a:gd name="T22" fmla="*/ 2147483646 w 200"/>
              <a:gd name="T23" fmla="*/ 2147483646 h 200"/>
              <a:gd name="T24" fmla="*/ 2147483646 w 200"/>
              <a:gd name="T25" fmla="*/ 2147483646 h 200"/>
              <a:gd name="T26" fmla="*/ 2147483646 w 200"/>
              <a:gd name="T27" fmla="*/ 2147483646 h 200"/>
              <a:gd name="T28" fmla="*/ 2147483646 w 200"/>
              <a:gd name="T29" fmla="*/ 2147483646 h 200"/>
              <a:gd name="T30" fmla="*/ 2147483646 w 200"/>
              <a:gd name="T31" fmla="*/ 2147483646 h 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Freeform 121"/>
          <p:cNvSpPr>
            <a:spLocks noEditPoints="1" noChangeArrowheads="1"/>
          </p:cNvSpPr>
          <p:nvPr/>
        </p:nvSpPr>
        <p:spPr bwMode="auto">
          <a:xfrm>
            <a:off x="5503898" y="3069349"/>
            <a:ext cx="374601" cy="374650"/>
          </a:xfrm>
          <a:custGeom>
            <a:avLst/>
            <a:gdLst>
              <a:gd name="T0" fmla="*/ 2147483646 w 200"/>
              <a:gd name="T1" fmla="*/ 0 h 200"/>
              <a:gd name="T2" fmla="*/ 0 w 200"/>
              <a:gd name="T3" fmla="*/ 2147483646 h 200"/>
              <a:gd name="T4" fmla="*/ 2147483646 w 200"/>
              <a:gd name="T5" fmla="*/ 2147483646 h 200"/>
              <a:gd name="T6" fmla="*/ 2147483646 w 200"/>
              <a:gd name="T7" fmla="*/ 2147483646 h 200"/>
              <a:gd name="T8" fmla="*/ 2147483646 w 200"/>
              <a:gd name="T9" fmla="*/ 0 h 200"/>
              <a:gd name="T10" fmla="*/ 2147483646 w 200"/>
              <a:gd name="T11" fmla="*/ 2147483646 h 200"/>
              <a:gd name="T12" fmla="*/ 2147483646 w 200"/>
              <a:gd name="T13" fmla="*/ 2147483646 h 200"/>
              <a:gd name="T14" fmla="*/ 2147483646 w 200"/>
              <a:gd name="T15" fmla="*/ 2147483646 h 200"/>
              <a:gd name="T16" fmla="*/ 2147483646 w 200"/>
              <a:gd name="T17" fmla="*/ 2147483646 h 200"/>
              <a:gd name="T18" fmla="*/ 2147483646 w 200"/>
              <a:gd name="T19" fmla="*/ 2147483646 h 200"/>
              <a:gd name="T20" fmla="*/ 2147483646 w 200"/>
              <a:gd name="T21" fmla="*/ 2147483646 h 200"/>
              <a:gd name="T22" fmla="*/ 2147483646 w 200"/>
              <a:gd name="T23" fmla="*/ 2147483646 h 200"/>
              <a:gd name="T24" fmla="*/ 2147483646 w 200"/>
              <a:gd name="T25" fmla="*/ 2147483646 h 200"/>
              <a:gd name="T26" fmla="*/ 2147483646 w 200"/>
              <a:gd name="T27" fmla="*/ 2147483646 h 200"/>
              <a:gd name="T28" fmla="*/ 2147483646 w 200"/>
              <a:gd name="T29" fmla="*/ 2147483646 h 200"/>
              <a:gd name="T30" fmla="*/ 2147483646 w 200"/>
              <a:gd name="T31" fmla="*/ 2147483646 h 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Freeform 121"/>
          <p:cNvSpPr>
            <a:spLocks noEditPoints="1" noChangeArrowheads="1"/>
          </p:cNvSpPr>
          <p:nvPr/>
        </p:nvSpPr>
        <p:spPr bwMode="auto">
          <a:xfrm>
            <a:off x="5503898" y="4309570"/>
            <a:ext cx="374601" cy="374650"/>
          </a:xfrm>
          <a:custGeom>
            <a:avLst/>
            <a:gdLst>
              <a:gd name="T0" fmla="*/ 2147483646 w 200"/>
              <a:gd name="T1" fmla="*/ 0 h 200"/>
              <a:gd name="T2" fmla="*/ 0 w 200"/>
              <a:gd name="T3" fmla="*/ 2147483646 h 200"/>
              <a:gd name="T4" fmla="*/ 2147483646 w 200"/>
              <a:gd name="T5" fmla="*/ 2147483646 h 200"/>
              <a:gd name="T6" fmla="*/ 2147483646 w 200"/>
              <a:gd name="T7" fmla="*/ 2147483646 h 200"/>
              <a:gd name="T8" fmla="*/ 2147483646 w 200"/>
              <a:gd name="T9" fmla="*/ 0 h 200"/>
              <a:gd name="T10" fmla="*/ 2147483646 w 200"/>
              <a:gd name="T11" fmla="*/ 2147483646 h 200"/>
              <a:gd name="T12" fmla="*/ 2147483646 w 200"/>
              <a:gd name="T13" fmla="*/ 2147483646 h 200"/>
              <a:gd name="T14" fmla="*/ 2147483646 w 200"/>
              <a:gd name="T15" fmla="*/ 2147483646 h 200"/>
              <a:gd name="T16" fmla="*/ 2147483646 w 200"/>
              <a:gd name="T17" fmla="*/ 2147483646 h 200"/>
              <a:gd name="T18" fmla="*/ 2147483646 w 200"/>
              <a:gd name="T19" fmla="*/ 2147483646 h 200"/>
              <a:gd name="T20" fmla="*/ 2147483646 w 200"/>
              <a:gd name="T21" fmla="*/ 2147483646 h 200"/>
              <a:gd name="T22" fmla="*/ 2147483646 w 200"/>
              <a:gd name="T23" fmla="*/ 2147483646 h 200"/>
              <a:gd name="T24" fmla="*/ 2147483646 w 200"/>
              <a:gd name="T25" fmla="*/ 2147483646 h 200"/>
              <a:gd name="T26" fmla="*/ 2147483646 w 200"/>
              <a:gd name="T27" fmla="*/ 2147483646 h 200"/>
              <a:gd name="T28" fmla="*/ 2147483646 w 200"/>
              <a:gd name="T29" fmla="*/ 2147483646 h 200"/>
              <a:gd name="T30" fmla="*/ 2147483646 w 200"/>
              <a:gd name="T31" fmla="*/ 2147483646 h 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4695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Freeform 5"/>
          <p:cNvSpPr>
            <a:spLocks noChangeArrowheads="1"/>
          </p:cNvSpPr>
          <p:nvPr/>
        </p:nvSpPr>
        <p:spPr bwMode="auto">
          <a:xfrm>
            <a:off x="7425558" y="1481957"/>
            <a:ext cx="3219494" cy="2490953"/>
          </a:xfrm>
          <a:custGeom>
            <a:avLst/>
            <a:gdLst>
              <a:gd name="T0" fmla="*/ 2147483646 w 1766"/>
              <a:gd name="T1" fmla="*/ 0 h 1486"/>
              <a:gd name="T2" fmla="*/ 2147483646 w 1766"/>
              <a:gd name="T3" fmla="*/ 2147483646 h 1486"/>
              <a:gd name="T4" fmla="*/ 2147483646 w 1766"/>
              <a:gd name="T5" fmla="*/ 2147483646 h 1486"/>
              <a:gd name="T6" fmla="*/ 2147483646 w 1766"/>
              <a:gd name="T7" fmla="*/ 2147483646 h 1486"/>
              <a:gd name="T8" fmla="*/ 2147483646 w 1766"/>
              <a:gd name="T9" fmla="*/ 2147483646 h 1486"/>
              <a:gd name="T10" fmla="*/ 2147483646 w 1766"/>
              <a:gd name="T11" fmla="*/ 2147483646 h 1486"/>
              <a:gd name="T12" fmla="*/ 0 w 1766"/>
              <a:gd name="T13" fmla="*/ 2147483646 h 1486"/>
              <a:gd name="T14" fmla="*/ 2147483646 w 1766"/>
              <a:gd name="T15" fmla="*/ 0 h 14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66" h="1486">
                <a:moveTo>
                  <a:pt x="883" y="0"/>
                </a:moveTo>
                <a:cubicBezTo>
                  <a:pt x="1371" y="0"/>
                  <a:pt x="1766" y="279"/>
                  <a:pt x="1766" y="624"/>
                </a:cubicBezTo>
                <a:cubicBezTo>
                  <a:pt x="1766" y="969"/>
                  <a:pt x="1371" y="1249"/>
                  <a:pt x="883" y="1249"/>
                </a:cubicBezTo>
                <a:cubicBezTo>
                  <a:pt x="798" y="1249"/>
                  <a:pt x="715" y="1240"/>
                  <a:pt x="637" y="1224"/>
                </a:cubicBezTo>
                <a:cubicBezTo>
                  <a:pt x="649" y="1314"/>
                  <a:pt x="674" y="1405"/>
                  <a:pt x="714" y="1486"/>
                </a:cubicBezTo>
                <a:cubicBezTo>
                  <a:pt x="617" y="1381"/>
                  <a:pt x="547" y="1287"/>
                  <a:pt x="498" y="1186"/>
                </a:cubicBezTo>
                <a:cubicBezTo>
                  <a:pt x="203" y="1085"/>
                  <a:pt x="0" y="871"/>
                  <a:pt x="0" y="624"/>
                </a:cubicBezTo>
                <a:cubicBezTo>
                  <a:pt x="0" y="279"/>
                  <a:pt x="395" y="0"/>
                  <a:pt x="883" y="0"/>
                </a:cubicBezTo>
                <a:close/>
              </a:path>
            </a:pathLst>
          </a:custGeom>
          <a:solidFill>
            <a:srgbClr val="D74B4B">
              <a:alpha val="70195"/>
            </a:srgbClr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702" name="Freeform 7"/>
          <p:cNvSpPr>
            <a:spLocks noChangeArrowheads="1"/>
          </p:cNvSpPr>
          <p:nvPr/>
        </p:nvSpPr>
        <p:spPr bwMode="auto">
          <a:xfrm>
            <a:off x="7971221" y="3935304"/>
            <a:ext cx="1793641" cy="2024062"/>
          </a:xfrm>
          <a:custGeom>
            <a:avLst/>
            <a:gdLst>
              <a:gd name="T0" fmla="*/ 2147483646 w 1060"/>
              <a:gd name="T1" fmla="*/ 2147483646 h 1196"/>
              <a:gd name="T2" fmla="*/ 2147483646 w 1060"/>
              <a:gd name="T3" fmla="*/ 2147483646 h 1196"/>
              <a:gd name="T4" fmla="*/ 2147483646 w 1060"/>
              <a:gd name="T5" fmla="*/ 2147483646 h 1196"/>
              <a:gd name="T6" fmla="*/ 2147483646 w 1060"/>
              <a:gd name="T7" fmla="*/ 2147483646 h 1196"/>
              <a:gd name="T8" fmla="*/ 2147483646 w 1060"/>
              <a:gd name="T9" fmla="*/ 2147483646 h 1196"/>
              <a:gd name="T10" fmla="*/ 2147483646 w 1060"/>
              <a:gd name="T11" fmla="*/ 2147483646 h 1196"/>
              <a:gd name="T12" fmla="*/ 2147483646 w 1060"/>
              <a:gd name="T13" fmla="*/ 2147483646 h 1196"/>
              <a:gd name="T14" fmla="*/ 2147483646 w 1060"/>
              <a:gd name="T15" fmla="*/ 2147483646 h 1196"/>
              <a:gd name="T16" fmla="*/ 2147483646 w 1060"/>
              <a:gd name="T17" fmla="*/ 2147483646 h 1196"/>
              <a:gd name="T18" fmla="*/ 2147483646 w 1060"/>
              <a:gd name="T19" fmla="*/ 2147483646 h 1196"/>
              <a:gd name="T20" fmla="*/ 2147483646 w 1060"/>
              <a:gd name="T21" fmla="*/ 2147483646 h 1196"/>
              <a:gd name="T22" fmla="*/ 2147483646 w 1060"/>
              <a:gd name="T23" fmla="*/ 2147483646 h 1196"/>
              <a:gd name="T24" fmla="*/ 2147483646 w 1060"/>
              <a:gd name="T25" fmla="*/ 2147483646 h 1196"/>
              <a:gd name="T26" fmla="*/ 2147483646 w 1060"/>
              <a:gd name="T27" fmla="*/ 2147483646 h 1196"/>
              <a:gd name="T28" fmla="*/ 2147483646 w 1060"/>
              <a:gd name="T29" fmla="*/ 2147483646 h 1196"/>
              <a:gd name="T30" fmla="*/ 2147483646 w 1060"/>
              <a:gd name="T31" fmla="*/ 2147483646 h 1196"/>
              <a:gd name="T32" fmla="*/ 2147483646 w 1060"/>
              <a:gd name="T33" fmla="*/ 2147483646 h 1196"/>
              <a:gd name="T34" fmla="*/ 2147483646 w 1060"/>
              <a:gd name="T35" fmla="*/ 2147483646 h 1196"/>
              <a:gd name="T36" fmla="*/ 2147483646 w 1060"/>
              <a:gd name="T37" fmla="*/ 2147483646 h 1196"/>
              <a:gd name="T38" fmla="*/ 2147483646 w 1060"/>
              <a:gd name="T39" fmla="*/ 2147483646 h 1196"/>
              <a:gd name="T40" fmla="*/ 2147483646 w 1060"/>
              <a:gd name="T41" fmla="*/ 2147483646 h 11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60" h="1196">
                <a:moveTo>
                  <a:pt x="206" y="214"/>
                </a:moveTo>
                <a:cubicBezTo>
                  <a:pt x="186" y="246"/>
                  <a:pt x="127" y="400"/>
                  <a:pt x="131" y="433"/>
                </a:cubicBezTo>
                <a:cubicBezTo>
                  <a:pt x="133" y="456"/>
                  <a:pt x="141" y="482"/>
                  <a:pt x="115" y="502"/>
                </a:cubicBezTo>
                <a:cubicBezTo>
                  <a:pt x="89" y="521"/>
                  <a:pt x="67" y="551"/>
                  <a:pt x="46" y="575"/>
                </a:cubicBezTo>
                <a:cubicBezTo>
                  <a:pt x="26" y="599"/>
                  <a:pt x="0" y="623"/>
                  <a:pt x="25" y="650"/>
                </a:cubicBezTo>
                <a:cubicBezTo>
                  <a:pt x="50" y="677"/>
                  <a:pt x="81" y="669"/>
                  <a:pt x="77" y="693"/>
                </a:cubicBezTo>
                <a:cubicBezTo>
                  <a:pt x="73" y="717"/>
                  <a:pt x="50" y="718"/>
                  <a:pt x="60" y="745"/>
                </a:cubicBezTo>
                <a:cubicBezTo>
                  <a:pt x="70" y="773"/>
                  <a:pt x="87" y="774"/>
                  <a:pt x="87" y="774"/>
                </a:cubicBezTo>
                <a:cubicBezTo>
                  <a:pt x="87" y="774"/>
                  <a:pt x="65" y="802"/>
                  <a:pt x="76" y="815"/>
                </a:cubicBezTo>
                <a:cubicBezTo>
                  <a:pt x="88" y="829"/>
                  <a:pt x="102" y="833"/>
                  <a:pt x="95" y="850"/>
                </a:cubicBezTo>
                <a:cubicBezTo>
                  <a:pt x="89" y="868"/>
                  <a:pt x="53" y="921"/>
                  <a:pt x="89" y="965"/>
                </a:cubicBezTo>
                <a:cubicBezTo>
                  <a:pt x="124" y="1010"/>
                  <a:pt x="231" y="1001"/>
                  <a:pt x="257" y="994"/>
                </a:cubicBezTo>
                <a:cubicBezTo>
                  <a:pt x="283" y="988"/>
                  <a:pt x="298" y="976"/>
                  <a:pt x="304" y="1021"/>
                </a:cubicBezTo>
                <a:cubicBezTo>
                  <a:pt x="309" y="1066"/>
                  <a:pt x="339" y="1093"/>
                  <a:pt x="342" y="1115"/>
                </a:cubicBezTo>
                <a:cubicBezTo>
                  <a:pt x="344" y="1138"/>
                  <a:pt x="340" y="1160"/>
                  <a:pt x="352" y="1196"/>
                </a:cubicBezTo>
                <a:cubicBezTo>
                  <a:pt x="892" y="1196"/>
                  <a:pt x="892" y="1196"/>
                  <a:pt x="892" y="1196"/>
                </a:cubicBezTo>
                <a:cubicBezTo>
                  <a:pt x="848" y="1114"/>
                  <a:pt x="783" y="1019"/>
                  <a:pt x="791" y="932"/>
                </a:cubicBezTo>
                <a:cubicBezTo>
                  <a:pt x="799" y="833"/>
                  <a:pt x="833" y="784"/>
                  <a:pt x="897" y="712"/>
                </a:cubicBezTo>
                <a:cubicBezTo>
                  <a:pt x="961" y="640"/>
                  <a:pt x="1060" y="453"/>
                  <a:pt x="964" y="254"/>
                </a:cubicBezTo>
                <a:cubicBezTo>
                  <a:pt x="869" y="56"/>
                  <a:pt x="607" y="0"/>
                  <a:pt x="458" y="27"/>
                </a:cubicBezTo>
                <a:cubicBezTo>
                  <a:pt x="309" y="54"/>
                  <a:pt x="233" y="137"/>
                  <a:pt x="206" y="214"/>
                </a:cubicBez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724" name="Freeform 29"/>
          <p:cNvSpPr>
            <a:spLocks noChangeArrowheads="1"/>
          </p:cNvSpPr>
          <p:nvPr/>
        </p:nvSpPr>
        <p:spPr bwMode="auto">
          <a:xfrm>
            <a:off x="5515846" y="3940067"/>
            <a:ext cx="90475" cy="80963"/>
          </a:xfrm>
          <a:custGeom>
            <a:avLst/>
            <a:gdLst>
              <a:gd name="T0" fmla="*/ 2147483646 w 53"/>
              <a:gd name="T1" fmla="*/ 2147483646 h 48"/>
              <a:gd name="T2" fmla="*/ 0 w 53"/>
              <a:gd name="T3" fmla="*/ 2147483646 h 48"/>
              <a:gd name="T4" fmla="*/ 0 w 53"/>
              <a:gd name="T5" fmla="*/ 2147483646 h 48"/>
              <a:gd name="T6" fmla="*/ 0 w 53"/>
              <a:gd name="T7" fmla="*/ 2147483646 h 48"/>
              <a:gd name="T8" fmla="*/ 0 w 53"/>
              <a:gd name="T9" fmla="*/ 2147483646 h 48"/>
              <a:gd name="T10" fmla="*/ 0 w 53"/>
              <a:gd name="T11" fmla="*/ 2147483646 h 48"/>
              <a:gd name="T12" fmla="*/ 2147483646 w 53"/>
              <a:gd name="T13" fmla="*/ 2147483646 h 48"/>
              <a:gd name="T14" fmla="*/ 2147483646 w 53"/>
              <a:gd name="T15" fmla="*/ 2147483646 h 48"/>
              <a:gd name="T16" fmla="*/ 2147483646 w 53"/>
              <a:gd name="T17" fmla="*/ 2147483646 h 48"/>
              <a:gd name="T18" fmla="*/ 2147483646 w 53"/>
              <a:gd name="T19" fmla="*/ 2147483646 h 48"/>
              <a:gd name="T20" fmla="*/ 2147483646 w 53"/>
              <a:gd name="T21" fmla="*/ 2147483646 h 48"/>
              <a:gd name="T22" fmla="*/ 2147483646 w 53"/>
              <a:gd name="T23" fmla="*/ 2147483646 h 48"/>
              <a:gd name="T24" fmla="*/ 2147483646 w 53"/>
              <a:gd name="T25" fmla="*/ 2147483646 h 48"/>
              <a:gd name="T26" fmla="*/ 2147483646 w 53"/>
              <a:gd name="T27" fmla="*/ 2147483646 h 48"/>
              <a:gd name="T28" fmla="*/ 2147483646 w 53"/>
              <a:gd name="T29" fmla="*/ 2147483646 h 48"/>
              <a:gd name="T30" fmla="*/ 2147483646 w 53"/>
              <a:gd name="T31" fmla="*/ 2147483646 h 48"/>
              <a:gd name="T32" fmla="*/ 2147483646 w 53"/>
              <a:gd name="T33" fmla="*/ 2147483646 h 48"/>
              <a:gd name="T34" fmla="*/ 2147483646 w 53"/>
              <a:gd name="T35" fmla="*/ 2147483646 h 48"/>
              <a:gd name="T36" fmla="*/ 2147483646 w 53"/>
              <a:gd name="T37" fmla="*/ 2147483646 h 48"/>
              <a:gd name="T38" fmla="*/ 2147483646 w 53"/>
              <a:gd name="T39" fmla="*/ 2147483646 h 48"/>
              <a:gd name="T40" fmla="*/ 2147483646 w 53"/>
              <a:gd name="T41" fmla="*/ 2147483646 h 48"/>
              <a:gd name="T42" fmla="*/ 2147483646 w 53"/>
              <a:gd name="T43" fmla="*/ 2147483646 h 48"/>
              <a:gd name="T44" fmla="*/ 2147483646 w 53"/>
              <a:gd name="T45" fmla="*/ 2147483646 h 48"/>
              <a:gd name="T46" fmla="*/ 2147483646 w 53"/>
              <a:gd name="T47" fmla="*/ 2147483646 h 48"/>
              <a:gd name="T48" fmla="*/ 2147483646 w 53"/>
              <a:gd name="T49" fmla="*/ 2147483646 h 48"/>
              <a:gd name="T50" fmla="*/ 2147483646 w 53"/>
              <a:gd name="T51" fmla="*/ 2147483646 h 48"/>
              <a:gd name="T52" fmla="*/ 2147483646 w 53"/>
              <a:gd name="T53" fmla="*/ 2147483646 h 48"/>
              <a:gd name="T54" fmla="*/ 2147483646 w 53"/>
              <a:gd name="T55" fmla="*/ 2147483646 h 48"/>
              <a:gd name="T56" fmla="*/ 2147483646 w 53"/>
              <a:gd name="T57" fmla="*/ 2147483646 h 48"/>
              <a:gd name="T58" fmla="*/ 2147483646 w 53"/>
              <a:gd name="T59" fmla="*/ 2147483646 h 48"/>
              <a:gd name="T60" fmla="*/ 2147483646 w 53"/>
              <a:gd name="T61" fmla="*/ 2147483646 h 48"/>
              <a:gd name="T62" fmla="*/ 2147483646 w 53"/>
              <a:gd name="T63" fmla="*/ 2147483646 h 48"/>
              <a:gd name="T64" fmla="*/ 2147483646 w 53"/>
              <a:gd name="T65" fmla="*/ 2147483646 h 48"/>
              <a:gd name="T66" fmla="*/ 2147483646 w 53"/>
              <a:gd name="T67" fmla="*/ 0 h 48"/>
              <a:gd name="T68" fmla="*/ 2147483646 w 53"/>
              <a:gd name="T69" fmla="*/ 2147483646 h 48"/>
              <a:gd name="T70" fmla="*/ 2147483646 w 53"/>
              <a:gd name="T71" fmla="*/ 2147483646 h 48"/>
              <a:gd name="T72" fmla="*/ 2147483646 w 53"/>
              <a:gd name="T73" fmla="*/ 2147483646 h 48"/>
              <a:gd name="T74" fmla="*/ 2147483646 w 53"/>
              <a:gd name="T75" fmla="*/ 0 h 48"/>
              <a:gd name="T76" fmla="*/ 2147483646 w 53"/>
              <a:gd name="T77" fmla="*/ 2147483646 h 48"/>
              <a:gd name="T78" fmla="*/ 2147483646 w 53"/>
              <a:gd name="T79" fmla="*/ 2147483646 h 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48">
                <a:moveTo>
                  <a:pt x="5" y="5"/>
                </a:moveTo>
                <a:cubicBezTo>
                  <a:pt x="2" y="7"/>
                  <a:pt x="1" y="11"/>
                  <a:pt x="0" y="15"/>
                </a:cubicBezTo>
                <a:cubicBezTo>
                  <a:pt x="0" y="15"/>
                  <a:pt x="0" y="16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0" y="26"/>
                  <a:pt x="1" y="28"/>
                  <a:pt x="2" y="31"/>
                </a:cubicBezTo>
                <a:cubicBezTo>
                  <a:pt x="3" y="35"/>
                  <a:pt x="5" y="39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4"/>
                  <a:pt x="10" y="45"/>
                  <a:pt x="11" y="46"/>
                </a:cubicBezTo>
                <a:cubicBezTo>
                  <a:pt x="12" y="46"/>
                  <a:pt x="12" y="47"/>
                  <a:pt x="12" y="47"/>
                </a:cubicBezTo>
                <a:cubicBezTo>
                  <a:pt x="14" y="48"/>
                  <a:pt x="16" y="48"/>
                  <a:pt x="18" y="48"/>
                </a:cubicBezTo>
                <a:cubicBezTo>
                  <a:pt x="18" y="48"/>
                  <a:pt x="18" y="48"/>
                  <a:pt x="19" y="48"/>
                </a:cubicBezTo>
                <a:cubicBezTo>
                  <a:pt x="19" y="47"/>
                  <a:pt x="20" y="47"/>
                  <a:pt x="21" y="47"/>
                </a:cubicBezTo>
                <a:cubicBezTo>
                  <a:pt x="22" y="46"/>
                  <a:pt x="23" y="46"/>
                  <a:pt x="23" y="46"/>
                </a:cubicBezTo>
                <a:cubicBezTo>
                  <a:pt x="24" y="46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8" y="46"/>
                  <a:pt x="29" y="46"/>
                  <a:pt x="30" y="46"/>
                </a:cubicBezTo>
                <a:cubicBezTo>
                  <a:pt x="31" y="46"/>
                  <a:pt x="31" y="46"/>
                  <a:pt x="32" y="47"/>
                </a:cubicBezTo>
                <a:cubicBezTo>
                  <a:pt x="33" y="47"/>
                  <a:pt x="34" y="47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7" y="48"/>
                  <a:pt x="39" y="48"/>
                  <a:pt x="41" y="47"/>
                </a:cubicBezTo>
                <a:cubicBezTo>
                  <a:pt x="41" y="47"/>
                  <a:pt x="41" y="46"/>
                  <a:pt x="42" y="46"/>
                </a:cubicBezTo>
                <a:cubicBezTo>
                  <a:pt x="43" y="45"/>
                  <a:pt x="44" y="44"/>
                  <a:pt x="45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8" y="39"/>
                  <a:pt x="50" y="35"/>
                  <a:pt x="51" y="31"/>
                </a:cubicBezTo>
                <a:cubicBezTo>
                  <a:pt x="52" y="28"/>
                  <a:pt x="53" y="26"/>
                  <a:pt x="53" y="22"/>
                </a:cubicBezTo>
                <a:cubicBezTo>
                  <a:pt x="53" y="22"/>
                  <a:pt x="53" y="21"/>
                  <a:pt x="53" y="21"/>
                </a:cubicBezTo>
                <a:cubicBezTo>
                  <a:pt x="53" y="20"/>
                  <a:pt x="53" y="19"/>
                  <a:pt x="53" y="18"/>
                </a:cubicBezTo>
                <a:cubicBezTo>
                  <a:pt x="53" y="18"/>
                  <a:pt x="53" y="18"/>
                  <a:pt x="53" y="17"/>
                </a:cubicBezTo>
                <a:cubicBezTo>
                  <a:pt x="53" y="16"/>
                  <a:pt x="53" y="15"/>
                  <a:pt x="53" y="15"/>
                </a:cubicBezTo>
                <a:cubicBezTo>
                  <a:pt x="52" y="11"/>
                  <a:pt x="51" y="7"/>
                  <a:pt x="48" y="5"/>
                </a:cubicBezTo>
                <a:cubicBezTo>
                  <a:pt x="48" y="4"/>
                  <a:pt x="47" y="4"/>
                  <a:pt x="47" y="4"/>
                </a:cubicBezTo>
                <a:cubicBezTo>
                  <a:pt x="45" y="2"/>
                  <a:pt x="42" y="1"/>
                  <a:pt x="39" y="0"/>
                </a:cubicBezTo>
                <a:cubicBezTo>
                  <a:pt x="36" y="0"/>
                  <a:pt x="34" y="0"/>
                  <a:pt x="31" y="1"/>
                </a:cubicBezTo>
                <a:cubicBezTo>
                  <a:pt x="30" y="2"/>
                  <a:pt x="27" y="3"/>
                  <a:pt x="27" y="3"/>
                </a:cubicBezTo>
                <a:cubicBezTo>
                  <a:pt x="26" y="3"/>
                  <a:pt x="24" y="2"/>
                  <a:pt x="22" y="1"/>
                </a:cubicBezTo>
                <a:cubicBezTo>
                  <a:pt x="20" y="0"/>
                  <a:pt x="17" y="0"/>
                  <a:pt x="14" y="0"/>
                </a:cubicBezTo>
                <a:cubicBezTo>
                  <a:pt x="11" y="1"/>
                  <a:pt x="8" y="2"/>
                  <a:pt x="6" y="4"/>
                </a:cubicBezTo>
                <a:cubicBezTo>
                  <a:pt x="6" y="4"/>
                  <a:pt x="5" y="4"/>
                  <a:pt x="5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779" name="Freeform 84"/>
          <p:cNvSpPr>
            <a:spLocks noEditPoints="1" noChangeArrowheads="1"/>
          </p:cNvSpPr>
          <p:nvPr/>
        </p:nvSpPr>
        <p:spPr bwMode="auto">
          <a:xfrm>
            <a:off x="2193474" y="2690375"/>
            <a:ext cx="263491" cy="260350"/>
          </a:xfrm>
          <a:custGeom>
            <a:avLst/>
            <a:gdLst>
              <a:gd name="T0" fmla="*/ 2147483646 w 155"/>
              <a:gd name="T1" fmla="*/ 2147483646 h 154"/>
              <a:gd name="T2" fmla="*/ 2147483646 w 155"/>
              <a:gd name="T3" fmla="*/ 2147483646 h 154"/>
              <a:gd name="T4" fmla="*/ 2147483646 w 155"/>
              <a:gd name="T5" fmla="*/ 0 h 154"/>
              <a:gd name="T6" fmla="*/ 2147483646 w 155"/>
              <a:gd name="T7" fmla="*/ 2147483646 h 154"/>
              <a:gd name="T8" fmla="*/ 2147483646 w 155"/>
              <a:gd name="T9" fmla="*/ 2147483646 h 154"/>
              <a:gd name="T10" fmla="*/ 2147483646 w 155"/>
              <a:gd name="T11" fmla="*/ 2147483646 h 154"/>
              <a:gd name="T12" fmla="*/ 2147483646 w 155"/>
              <a:gd name="T13" fmla="*/ 2147483646 h 154"/>
              <a:gd name="T14" fmla="*/ 2147483646 w 155"/>
              <a:gd name="T15" fmla="*/ 2147483646 h 154"/>
              <a:gd name="T16" fmla="*/ 2147483646 w 155"/>
              <a:gd name="T17" fmla="*/ 2147483646 h 154"/>
              <a:gd name="T18" fmla="*/ 2147483646 w 155"/>
              <a:gd name="T19" fmla="*/ 2147483646 h 154"/>
              <a:gd name="T20" fmla="*/ 2147483646 w 155"/>
              <a:gd name="T21" fmla="*/ 2147483646 h 154"/>
              <a:gd name="T22" fmla="*/ 2147483646 w 155"/>
              <a:gd name="T23" fmla="*/ 2147483646 h 154"/>
              <a:gd name="T24" fmla="*/ 2147483646 w 155"/>
              <a:gd name="T25" fmla="*/ 2147483646 h 154"/>
              <a:gd name="T26" fmla="*/ 2147483646 w 155"/>
              <a:gd name="T27" fmla="*/ 2147483646 h 154"/>
              <a:gd name="T28" fmla="*/ 2147483646 w 155"/>
              <a:gd name="T29" fmla="*/ 2147483646 h 154"/>
              <a:gd name="T30" fmla="*/ 2147483646 w 155"/>
              <a:gd name="T31" fmla="*/ 2147483646 h 154"/>
              <a:gd name="T32" fmla="*/ 2147483646 w 155"/>
              <a:gd name="T33" fmla="*/ 2147483646 h 154"/>
              <a:gd name="T34" fmla="*/ 2147483646 w 155"/>
              <a:gd name="T35" fmla="*/ 2147483646 h 154"/>
              <a:gd name="T36" fmla="*/ 2147483646 w 155"/>
              <a:gd name="T37" fmla="*/ 2147483646 h 154"/>
              <a:gd name="T38" fmla="*/ 2147483646 w 155"/>
              <a:gd name="T39" fmla="*/ 2147483646 h 154"/>
              <a:gd name="T40" fmla="*/ 2147483646 w 155"/>
              <a:gd name="T41" fmla="*/ 2147483646 h 154"/>
              <a:gd name="T42" fmla="*/ 2147483646 w 155"/>
              <a:gd name="T43" fmla="*/ 2147483646 h 154"/>
              <a:gd name="T44" fmla="*/ 2147483646 w 155"/>
              <a:gd name="T45" fmla="*/ 2147483646 h 154"/>
              <a:gd name="T46" fmla="*/ 2147483646 w 155"/>
              <a:gd name="T47" fmla="*/ 2147483646 h 154"/>
              <a:gd name="T48" fmla="*/ 2147483646 w 155"/>
              <a:gd name="T49" fmla="*/ 2147483646 h 154"/>
              <a:gd name="T50" fmla="*/ 2147483646 w 155"/>
              <a:gd name="T51" fmla="*/ 2147483646 h 154"/>
              <a:gd name="T52" fmla="*/ 2147483646 w 155"/>
              <a:gd name="T53" fmla="*/ 2147483646 h 154"/>
              <a:gd name="T54" fmla="*/ 2147483646 w 155"/>
              <a:gd name="T55" fmla="*/ 2147483646 h 154"/>
              <a:gd name="T56" fmla="*/ 2147483646 w 155"/>
              <a:gd name="T57" fmla="*/ 2147483646 h 154"/>
              <a:gd name="T58" fmla="*/ 2147483646 w 155"/>
              <a:gd name="T59" fmla="*/ 2147483646 h 154"/>
              <a:gd name="T60" fmla="*/ 2147483646 w 155"/>
              <a:gd name="T61" fmla="*/ 2147483646 h 154"/>
              <a:gd name="T62" fmla="*/ 2147483646 w 155"/>
              <a:gd name="T63" fmla="*/ 2147483646 h 154"/>
              <a:gd name="T64" fmla="*/ 2147483646 w 155"/>
              <a:gd name="T65" fmla="*/ 2147483646 h 154"/>
              <a:gd name="T66" fmla="*/ 2147483646 w 155"/>
              <a:gd name="T67" fmla="*/ 2147483646 h 154"/>
              <a:gd name="T68" fmla="*/ 2147483646 w 155"/>
              <a:gd name="T69" fmla="*/ 2147483646 h 154"/>
              <a:gd name="T70" fmla="*/ 2147483646 w 155"/>
              <a:gd name="T71" fmla="*/ 2147483646 h 154"/>
              <a:gd name="T72" fmla="*/ 2147483646 w 155"/>
              <a:gd name="T73" fmla="*/ 0 h 154"/>
              <a:gd name="T74" fmla="*/ 2147483646 w 155"/>
              <a:gd name="T75" fmla="*/ 0 h 154"/>
              <a:gd name="T76" fmla="*/ 0 w 155"/>
              <a:gd name="T77" fmla="*/ 2147483646 h 154"/>
              <a:gd name="T78" fmla="*/ 2147483646 w 155"/>
              <a:gd name="T79" fmla="*/ 2147483646 h 1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5" h="154">
                <a:moveTo>
                  <a:pt x="89" y="154"/>
                </a:moveTo>
                <a:cubicBezTo>
                  <a:pt x="126" y="148"/>
                  <a:pt x="155" y="116"/>
                  <a:pt x="155" y="77"/>
                </a:cubicBezTo>
                <a:cubicBezTo>
                  <a:pt x="155" y="38"/>
                  <a:pt x="126" y="6"/>
                  <a:pt x="89" y="0"/>
                </a:cubicBezTo>
                <a:cubicBezTo>
                  <a:pt x="89" y="14"/>
                  <a:pt x="89" y="14"/>
                  <a:pt x="89" y="14"/>
                </a:cubicBezTo>
                <a:cubicBezTo>
                  <a:pt x="100" y="16"/>
                  <a:pt x="110" y="20"/>
                  <a:pt x="118" y="27"/>
                </a:cubicBezTo>
                <a:cubicBezTo>
                  <a:pt x="89" y="56"/>
                  <a:pt x="89" y="56"/>
                  <a:pt x="89" y="56"/>
                </a:cubicBezTo>
                <a:cubicBezTo>
                  <a:pt x="89" y="74"/>
                  <a:pt x="89" y="74"/>
                  <a:pt x="89" y="74"/>
                </a:cubicBezTo>
                <a:cubicBezTo>
                  <a:pt x="101" y="62"/>
                  <a:pt x="101" y="62"/>
                  <a:pt x="101" y="62"/>
                </a:cubicBezTo>
                <a:cubicBezTo>
                  <a:pt x="103" y="60"/>
                  <a:pt x="103" y="60"/>
                  <a:pt x="103" y="60"/>
                </a:cubicBezTo>
                <a:cubicBezTo>
                  <a:pt x="105" y="58"/>
                  <a:pt x="105" y="58"/>
                  <a:pt x="105" y="58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36" y="47"/>
                  <a:pt x="142" y="62"/>
                  <a:pt x="142" y="77"/>
                </a:cubicBezTo>
                <a:cubicBezTo>
                  <a:pt x="142" y="77"/>
                  <a:pt x="142" y="77"/>
                  <a:pt x="142" y="77"/>
                </a:cubicBezTo>
                <a:cubicBezTo>
                  <a:pt x="142" y="109"/>
                  <a:pt x="119" y="135"/>
                  <a:pt x="89" y="140"/>
                </a:cubicBezTo>
                <a:lnTo>
                  <a:pt x="89" y="154"/>
                </a:lnTo>
                <a:close/>
                <a:moveTo>
                  <a:pt x="77" y="154"/>
                </a:moveTo>
                <a:cubicBezTo>
                  <a:pt x="81" y="154"/>
                  <a:pt x="85" y="154"/>
                  <a:pt x="89" y="154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85" y="141"/>
                  <a:pt x="81" y="142"/>
                  <a:pt x="77" y="142"/>
                </a:cubicBezTo>
                <a:cubicBezTo>
                  <a:pt x="62" y="142"/>
                  <a:pt x="47" y="136"/>
                  <a:pt x="36" y="127"/>
                </a:cubicBezTo>
                <a:cubicBezTo>
                  <a:pt x="67" y="96"/>
                  <a:pt x="67" y="96"/>
                  <a:pt x="67" y="96"/>
                </a:cubicBezTo>
                <a:cubicBezTo>
                  <a:pt x="69" y="94"/>
                  <a:pt x="69" y="94"/>
                  <a:pt x="69" y="94"/>
                </a:cubicBezTo>
                <a:cubicBezTo>
                  <a:pt x="71" y="92"/>
                  <a:pt x="71" y="92"/>
                  <a:pt x="71" y="92"/>
                </a:cubicBezTo>
                <a:cubicBezTo>
                  <a:pt x="89" y="74"/>
                  <a:pt x="89" y="74"/>
                  <a:pt x="89" y="74"/>
                </a:cubicBezTo>
                <a:cubicBezTo>
                  <a:pt x="89" y="56"/>
                  <a:pt x="89" y="56"/>
                  <a:pt x="89" y="56"/>
                </a:cubicBezTo>
                <a:cubicBezTo>
                  <a:pt x="87" y="58"/>
                  <a:pt x="87" y="58"/>
                  <a:pt x="87" y="58"/>
                </a:cubicBezTo>
                <a:cubicBezTo>
                  <a:pt x="85" y="60"/>
                  <a:pt x="85" y="60"/>
                  <a:pt x="85" y="60"/>
                </a:cubicBezTo>
                <a:cubicBezTo>
                  <a:pt x="83" y="62"/>
                  <a:pt x="83" y="62"/>
                  <a:pt x="83" y="62"/>
                </a:cubicBezTo>
                <a:cubicBezTo>
                  <a:pt x="53" y="92"/>
                  <a:pt x="53" y="92"/>
                  <a:pt x="53" y="92"/>
                </a:cubicBezTo>
                <a:cubicBezTo>
                  <a:pt x="51" y="94"/>
                  <a:pt x="51" y="94"/>
                  <a:pt x="51" y="94"/>
                </a:cubicBezTo>
                <a:cubicBezTo>
                  <a:pt x="49" y="96"/>
                  <a:pt x="49" y="96"/>
                  <a:pt x="49" y="96"/>
                </a:cubicBezTo>
                <a:cubicBezTo>
                  <a:pt x="27" y="118"/>
                  <a:pt x="27" y="118"/>
                  <a:pt x="27" y="118"/>
                </a:cubicBezTo>
                <a:cubicBezTo>
                  <a:pt x="18" y="107"/>
                  <a:pt x="13" y="92"/>
                  <a:pt x="13" y="77"/>
                </a:cubicBezTo>
                <a:cubicBezTo>
                  <a:pt x="13" y="41"/>
                  <a:pt x="41" y="12"/>
                  <a:pt x="77" y="12"/>
                </a:cubicBezTo>
                <a:cubicBezTo>
                  <a:pt x="77" y="12"/>
                  <a:pt x="77" y="12"/>
                  <a:pt x="77" y="12"/>
                </a:cubicBezTo>
                <a:cubicBezTo>
                  <a:pt x="81" y="12"/>
                  <a:pt x="85" y="13"/>
                  <a:pt x="89" y="14"/>
                </a:cubicBezTo>
                <a:cubicBezTo>
                  <a:pt x="89" y="0"/>
                  <a:pt x="89" y="0"/>
                  <a:pt x="89" y="0"/>
                </a:cubicBezTo>
                <a:cubicBezTo>
                  <a:pt x="85" y="0"/>
                  <a:pt x="81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20"/>
                  <a:pt x="34" y="154"/>
                  <a:pt x="77" y="1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3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091" y="365126"/>
            <a:ext cx="605967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ea"/>
              </a:rPr>
              <a:t>2.1</a:t>
            </a:r>
            <a:r>
              <a:rPr lang="zh-CN" altLang="en-US" dirty="0" smtClean="0">
                <a:latin typeface="+mn-ea"/>
              </a:rPr>
              <a:t>基本概念</a:t>
            </a:r>
            <a:r>
              <a:rPr lang="zh-CN" altLang="en-US" dirty="0" smtClean="0"/>
              <a:t>：期权概念</a:t>
            </a:r>
            <a:endParaRPr lang="zh-CN" altLang="en-US" dirty="0"/>
          </a:p>
        </p:txBody>
      </p:sp>
      <p:pic>
        <p:nvPicPr>
          <p:cNvPr id="314" name="图片 3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532" y="3657600"/>
            <a:ext cx="3499945" cy="178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" name="矩形 315"/>
          <p:cNvSpPr/>
          <p:nvPr/>
        </p:nvSpPr>
        <p:spPr>
          <a:xfrm>
            <a:off x="8029865" y="1856968"/>
            <a:ext cx="2501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期权卖方收取费用后，负有相应卖出或买入的义务。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17" name="Freeform 8"/>
          <p:cNvSpPr>
            <a:spLocks noChangeArrowheads="1"/>
          </p:cNvSpPr>
          <p:nvPr/>
        </p:nvSpPr>
        <p:spPr bwMode="auto">
          <a:xfrm>
            <a:off x="2886897" y="3737960"/>
            <a:ext cx="1633537" cy="2063750"/>
          </a:xfrm>
          <a:custGeom>
            <a:avLst/>
            <a:gdLst>
              <a:gd name="T0" fmla="*/ 2147483646 w 964"/>
              <a:gd name="T1" fmla="*/ 2147483646 h 1219"/>
              <a:gd name="T2" fmla="*/ 2147483646 w 964"/>
              <a:gd name="T3" fmla="*/ 2147483646 h 1219"/>
              <a:gd name="T4" fmla="*/ 2147483646 w 964"/>
              <a:gd name="T5" fmla="*/ 2147483646 h 1219"/>
              <a:gd name="T6" fmla="*/ 2147483646 w 964"/>
              <a:gd name="T7" fmla="*/ 2147483646 h 1219"/>
              <a:gd name="T8" fmla="*/ 2147483646 w 964"/>
              <a:gd name="T9" fmla="*/ 2147483646 h 1219"/>
              <a:gd name="T10" fmla="*/ 2147483646 w 964"/>
              <a:gd name="T11" fmla="*/ 2147483646 h 1219"/>
              <a:gd name="T12" fmla="*/ 2147483646 w 964"/>
              <a:gd name="T13" fmla="*/ 2147483646 h 1219"/>
              <a:gd name="T14" fmla="*/ 2147483646 w 964"/>
              <a:gd name="T15" fmla="*/ 2147483646 h 1219"/>
              <a:gd name="T16" fmla="*/ 2147483646 w 964"/>
              <a:gd name="T17" fmla="*/ 2147483646 h 1219"/>
              <a:gd name="T18" fmla="*/ 2147483646 w 964"/>
              <a:gd name="T19" fmla="*/ 2147483646 h 1219"/>
              <a:gd name="T20" fmla="*/ 2147483646 w 964"/>
              <a:gd name="T21" fmla="*/ 2147483646 h 1219"/>
              <a:gd name="T22" fmla="*/ 2147483646 w 964"/>
              <a:gd name="T23" fmla="*/ 2147483646 h 1219"/>
              <a:gd name="T24" fmla="*/ 2147483646 w 964"/>
              <a:gd name="T25" fmla="*/ 2147483646 h 1219"/>
              <a:gd name="T26" fmla="*/ 2147483646 w 964"/>
              <a:gd name="T27" fmla="*/ 2147483646 h 1219"/>
              <a:gd name="T28" fmla="*/ 2147483646 w 964"/>
              <a:gd name="T29" fmla="*/ 2147483646 h 1219"/>
              <a:gd name="T30" fmla="*/ 2147483646 w 964"/>
              <a:gd name="T31" fmla="*/ 2147483646 h 1219"/>
              <a:gd name="T32" fmla="*/ 2147483646 w 964"/>
              <a:gd name="T33" fmla="*/ 2147483646 h 1219"/>
              <a:gd name="T34" fmla="*/ 2147483646 w 964"/>
              <a:gd name="T35" fmla="*/ 2147483646 h 1219"/>
              <a:gd name="T36" fmla="*/ 2147483646 w 964"/>
              <a:gd name="T37" fmla="*/ 2147483646 h 12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64" h="1219">
                <a:moveTo>
                  <a:pt x="728" y="141"/>
                </a:moveTo>
                <a:cubicBezTo>
                  <a:pt x="796" y="195"/>
                  <a:pt x="858" y="292"/>
                  <a:pt x="869" y="347"/>
                </a:cubicBezTo>
                <a:cubicBezTo>
                  <a:pt x="881" y="402"/>
                  <a:pt x="879" y="441"/>
                  <a:pt x="871" y="494"/>
                </a:cubicBezTo>
                <a:cubicBezTo>
                  <a:pt x="864" y="547"/>
                  <a:pt x="875" y="596"/>
                  <a:pt x="909" y="638"/>
                </a:cubicBezTo>
                <a:cubicBezTo>
                  <a:pt x="942" y="679"/>
                  <a:pt x="964" y="702"/>
                  <a:pt x="930" y="726"/>
                </a:cubicBezTo>
                <a:cubicBezTo>
                  <a:pt x="897" y="750"/>
                  <a:pt x="868" y="753"/>
                  <a:pt x="877" y="773"/>
                </a:cubicBezTo>
                <a:cubicBezTo>
                  <a:pt x="887" y="793"/>
                  <a:pt x="891" y="801"/>
                  <a:pt x="884" y="813"/>
                </a:cubicBezTo>
                <a:cubicBezTo>
                  <a:pt x="877" y="826"/>
                  <a:pt x="872" y="831"/>
                  <a:pt x="872" y="831"/>
                </a:cubicBezTo>
                <a:cubicBezTo>
                  <a:pt x="872" y="831"/>
                  <a:pt x="891" y="857"/>
                  <a:pt x="881" y="871"/>
                </a:cubicBezTo>
                <a:cubicBezTo>
                  <a:pt x="870" y="885"/>
                  <a:pt x="849" y="871"/>
                  <a:pt x="846" y="900"/>
                </a:cubicBezTo>
                <a:cubicBezTo>
                  <a:pt x="842" y="930"/>
                  <a:pt x="858" y="966"/>
                  <a:pt x="821" y="987"/>
                </a:cubicBezTo>
                <a:cubicBezTo>
                  <a:pt x="785" y="1008"/>
                  <a:pt x="693" y="987"/>
                  <a:pt x="656" y="979"/>
                </a:cubicBezTo>
                <a:cubicBezTo>
                  <a:pt x="620" y="970"/>
                  <a:pt x="583" y="970"/>
                  <a:pt x="550" y="1057"/>
                </a:cubicBezTo>
                <a:cubicBezTo>
                  <a:pt x="529" y="1113"/>
                  <a:pt x="507" y="1168"/>
                  <a:pt x="502" y="1219"/>
                </a:cubicBezTo>
                <a:cubicBezTo>
                  <a:pt x="68" y="1219"/>
                  <a:pt x="68" y="1219"/>
                  <a:pt x="68" y="1219"/>
                </a:cubicBezTo>
                <a:cubicBezTo>
                  <a:pt x="109" y="1121"/>
                  <a:pt x="192" y="931"/>
                  <a:pt x="172" y="853"/>
                </a:cubicBezTo>
                <a:cubicBezTo>
                  <a:pt x="151" y="770"/>
                  <a:pt x="60" y="735"/>
                  <a:pt x="30" y="579"/>
                </a:cubicBezTo>
                <a:cubicBezTo>
                  <a:pt x="0" y="423"/>
                  <a:pt x="11" y="192"/>
                  <a:pt x="209" y="96"/>
                </a:cubicBezTo>
                <a:cubicBezTo>
                  <a:pt x="408" y="0"/>
                  <a:pt x="624" y="57"/>
                  <a:pt x="728" y="141"/>
                </a:cubicBezTo>
                <a:close/>
              </a:path>
            </a:pathLst>
          </a:cu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8" name="Freeform 6"/>
          <p:cNvSpPr>
            <a:spLocks noChangeArrowheads="1"/>
          </p:cNvSpPr>
          <p:nvPr/>
        </p:nvSpPr>
        <p:spPr bwMode="auto">
          <a:xfrm>
            <a:off x="331076" y="1422132"/>
            <a:ext cx="5927834" cy="2516188"/>
          </a:xfrm>
          <a:custGeom>
            <a:avLst/>
            <a:gdLst>
              <a:gd name="T0" fmla="*/ 2147483646 w 1766"/>
              <a:gd name="T1" fmla="*/ 0 h 1486"/>
              <a:gd name="T2" fmla="*/ 0 w 1766"/>
              <a:gd name="T3" fmla="*/ 2147483646 h 1486"/>
              <a:gd name="T4" fmla="*/ 2147483646 w 1766"/>
              <a:gd name="T5" fmla="*/ 2147483646 h 1486"/>
              <a:gd name="T6" fmla="*/ 2147483646 w 1766"/>
              <a:gd name="T7" fmla="*/ 2147483646 h 1486"/>
              <a:gd name="T8" fmla="*/ 2147483646 w 1766"/>
              <a:gd name="T9" fmla="*/ 2147483646 h 1486"/>
              <a:gd name="T10" fmla="*/ 2147483646 w 1766"/>
              <a:gd name="T11" fmla="*/ 2147483646 h 1486"/>
              <a:gd name="T12" fmla="*/ 2147483646 w 1766"/>
              <a:gd name="T13" fmla="*/ 2147483646 h 1486"/>
              <a:gd name="T14" fmla="*/ 2147483646 w 1766"/>
              <a:gd name="T15" fmla="*/ 0 h 14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66" h="1486">
                <a:moveTo>
                  <a:pt x="883" y="0"/>
                </a:moveTo>
                <a:cubicBezTo>
                  <a:pt x="395" y="0"/>
                  <a:pt x="0" y="279"/>
                  <a:pt x="0" y="624"/>
                </a:cubicBezTo>
                <a:cubicBezTo>
                  <a:pt x="0" y="969"/>
                  <a:pt x="395" y="1249"/>
                  <a:pt x="883" y="1249"/>
                </a:cubicBezTo>
                <a:cubicBezTo>
                  <a:pt x="968" y="1249"/>
                  <a:pt x="1051" y="1240"/>
                  <a:pt x="1129" y="1224"/>
                </a:cubicBezTo>
                <a:cubicBezTo>
                  <a:pt x="1117" y="1314"/>
                  <a:pt x="1092" y="1405"/>
                  <a:pt x="1051" y="1486"/>
                </a:cubicBezTo>
                <a:cubicBezTo>
                  <a:pt x="1149" y="1381"/>
                  <a:pt x="1219" y="1287"/>
                  <a:pt x="1268" y="1186"/>
                </a:cubicBezTo>
                <a:cubicBezTo>
                  <a:pt x="1562" y="1085"/>
                  <a:pt x="1766" y="871"/>
                  <a:pt x="1766" y="624"/>
                </a:cubicBezTo>
                <a:cubicBezTo>
                  <a:pt x="1766" y="279"/>
                  <a:pt x="1370" y="0"/>
                  <a:pt x="883" y="0"/>
                </a:cubicBezTo>
                <a:close/>
              </a:path>
            </a:pathLst>
          </a:custGeom>
          <a:solidFill>
            <a:srgbClr val="354B5E">
              <a:alpha val="7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9" name="矩形 318"/>
          <p:cNvSpPr/>
          <p:nvPr/>
        </p:nvSpPr>
        <p:spPr>
          <a:xfrm>
            <a:off x="1424153" y="1630656"/>
            <a:ext cx="3841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期权是指买方支付给卖方费用后，拥有在未来规定时间按照事先约定的价格，买入或卖出一定数量资产的权利。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436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>
            <a:grpSpLocks noChangeAspect="1"/>
          </p:cNvGrpSpPr>
          <p:nvPr/>
        </p:nvGrpSpPr>
        <p:grpSpPr bwMode="auto">
          <a:xfrm>
            <a:off x="1508680" y="1643063"/>
            <a:ext cx="1079359" cy="1079500"/>
            <a:chOff x="0" y="0"/>
            <a:chExt cx="1080000" cy="1080000"/>
          </a:xfrm>
          <a:solidFill>
            <a:srgbClr val="D74B4B"/>
          </a:solidFill>
        </p:grpSpPr>
        <p:sp>
          <p:nvSpPr>
            <p:cNvPr id="21534" name="圆角矩形 4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5" name="圆角矩形 5"/>
            <p:cNvSpPr>
              <a:spLocks noChangeAspect="1" noChangeArrowheads="1"/>
            </p:cNvSpPr>
            <p:nvPr/>
          </p:nvSpPr>
          <p:spPr bwMode="auto"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09" name="直接连接符 18"/>
          <p:cNvCxnSpPr>
            <a:cxnSpLocks noChangeShapeType="1"/>
          </p:cNvCxnSpPr>
          <p:nvPr/>
        </p:nvCxnSpPr>
        <p:spPr bwMode="auto">
          <a:xfrm>
            <a:off x="2048360" y="2813050"/>
            <a:ext cx="0" cy="539750"/>
          </a:xfrm>
          <a:prstGeom prst="line">
            <a:avLst/>
          </a:prstGeom>
          <a:noFill/>
          <a:ln w="19050">
            <a:solidFill>
              <a:srgbClr val="D74B4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0" name="文本框 22"/>
          <p:cNvSpPr txBox="1">
            <a:spLocks noChangeArrowheads="1"/>
          </p:cNvSpPr>
          <p:nvPr/>
        </p:nvSpPr>
        <p:spPr bwMode="auto">
          <a:xfrm>
            <a:off x="1272659" y="3260194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行权方向不同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21511" name="文本框 23"/>
          <p:cNvSpPr txBox="1">
            <a:spLocks noChangeArrowheads="1"/>
          </p:cNvSpPr>
          <p:nvPr/>
        </p:nvSpPr>
        <p:spPr bwMode="auto">
          <a:xfrm>
            <a:off x="1255880" y="4112734"/>
            <a:ext cx="3121800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看涨期权</a:t>
            </a:r>
            <a:endParaRPr lang="en-US" altLang="zh-CN" sz="1800" dirty="0" smtClean="0">
              <a:ea typeface="微软雅黑 Light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看跌期权</a:t>
            </a:r>
            <a:endParaRPr lang="en-US" altLang="zh-CN" sz="1800" dirty="0" smtClean="0">
              <a:ea typeface="微软雅黑 Light"/>
            </a:endParaRPr>
          </a:p>
        </p:txBody>
      </p:sp>
      <p:grpSp>
        <p:nvGrpSpPr>
          <p:cNvPr id="3" name="组合 7"/>
          <p:cNvGrpSpPr>
            <a:grpSpLocks noChangeAspect="1"/>
          </p:cNvGrpSpPr>
          <p:nvPr/>
        </p:nvGrpSpPr>
        <p:grpSpPr bwMode="auto">
          <a:xfrm>
            <a:off x="5081580" y="1580000"/>
            <a:ext cx="1079359" cy="1079500"/>
            <a:chOff x="0" y="0"/>
            <a:chExt cx="1080001" cy="1080000"/>
          </a:xfrm>
        </p:grpSpPr>
        <p:sp>
          <p:nvSpPr>
            <p:cNvPr id="21532" name="圆角矩形 8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D74B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3" name="圆角矩形 9"/>
            <p:cNvSpPr>
              <a:spLocks noChangeAspect="1" noChangeArrowheads="1"/>
            </p:cNvSpPr>
            <p:nvPr/>
          </p:nvSpPr>
          <p:spPr bwMode="auto">
            <a:xfrm rot="2700000">
              <a:off x="1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354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13" name="直接连接符 19"/>
          <p:cNvCxnSpPr>
            <a:cxnSpLocks noChangeShapeType="1"/>
          </p:cNvCxnSpPr>
          <p:nvPr/>
        </p:nvCxnSpPr>
        <p:spPr bwMode="auto">
          <a:xfrm>
            <a:off x="5558200" y="2828816"/>
            <a:ext cx="0" cy="539750"/>
          </a:xfrm>
          <a:prstGeom prst="line">
            <a:avLst/>
          </a:prstGeom>
          <a:noFill/>
          <a:ln w="19050">
            <a:solidFill>
              <a:srgbClr val="354B5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4" name="文本框 24"/>
          <p:cNvSpPr txBox="1">
            <a:spLocks noChangeArrowheads="1"/>
          </p:cNvSpPr>
          <p:nvPr/>
        </p:nvSpPr>
        <p:spPr bwMode="auto">
          <a:xfrm>
            <a:off x="4007054" y="3260562"/>
            <a:ext cx="357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买方行权时间规定的不同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  <p:sp>
        <p:nvSpPr>
          <p:cNvPr id="21515" name="文本框 27"/>
          <p:cNvSpPr txBox="1">
            <a:spLocks noChangeArrowheads="1"/>
          </p:cNvSpPr>
          <p:nvPr/>
        </p:nvSpPr>
        <p:spPr bwMode="auto">
          <a:xfrm>
            <a:off x="4755089" y="4112734"/>
            <a:ext cx="2520622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美式期权</a:t>
            </a:r>
            <a:endParaRPr lang="en-US" altLang="zh-CN" sz="1800" dirty="0" smtClean="0">
              <a:ea typeface="微软雅黑 Light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欧式期权</a:t>
            </a:r>
            <a:endParaRPr lang="en-US" altLang="zh-CN" sz="1800" dirty="0">
              <a:ea typeface="微软雅黑 Light"/>
            </a:endParaRPr>
          </a:p>
        </p:txBody>
      </p:sp>
      <p:grpSp>
        <p:nvGrpSpPr>
          <p:cNvPr id="5" name="组合 10"/>
          <p:cNvGrpSpPr>
            <a:grpSpLocks noChangeAspect="1"/>
          </p:cNvGrpSpPr>
          <p:nvPr/>
        </p:nvGrpSpPr>
        <p:grpSpPr bwMode="auto">
          <a:xfrm>
            <a:off x="8827904" y="1548470"/>
            <a:ext cx="1080947" cy="1079500"/>
            <a:chOff x="0" y="0"/>
            <a:chExt cx="1080000" cy="1080000"/>
          </a:xfrm>
          <a:solidFill>
            <a:srgbClr val="D74B4B"/>
          </a:solidFill>
        </p:grpSpPr>
        <p:sp>
          <p:nvSpPr>
            <p:cNvPr id="21530" name="圆角矩形 11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1" name="圆角矩形 12"/>
            <p:cNvSpPr>
              <a:spLocks noChangeAspect="1" noChangeArrowheads="1"/>
            </p:cNvSpPr>
            <p:nvPr/>
          </p:nvSpPr>
          <p:spPr bwMode="auto"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17" name="直接连接符 20"/>
          <p:cNvCxnSpPr>
            <a:cxnSpLocks noChangeShapeType="1"/>
          </p:cNvCxnSpPr>
          <p:nvPr/>
        </p:nvCxnSpPr>
        <p:spPr bwMode="auto">
          <a:xfrm>
            <a:off x="9367584" y="2718457"/>
            <a:ext cx="0" cy="539750"/>
          </a:xfrm>
          <a:prstGeom prst="line">
            <a:avLst/>
          </a:prstGeom>
          <a:noFill/>
          <a:ln w="19050">
            <a:solidFill>
              <a:srgbClr val="D74B4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8" name="文本框 25"/>
          <p:cNvSpPr txBox="1">
            <a:spLocks noChangeArrowheads="1"/>
          </p:cNvSpPr>
          <p:nvPr/>
        </p:nvSpPr>
        <p:spPr bwMode="auto">
          <a:xfrm>
            <a:off x="8384790" y="3213265"/>
            <a:ext cx="28875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zh-CN" altLang="en-US" sz="2400" dirty="0" smtClean="0"/>
              <a:t>行权价格和标的物价格的关系</a:t>
            </a:r>
            <a:endParaRPr lang="zh-CN" altLang="en-US" sz="2400" dirty="0" smtClean="0">
              <a:latin typeface="+mn-ea"/>
              <a:ea typeface="+mn-ea"/>
            </a:endParaRPr>
          </a:p>
        </p:txBody>
      </p:sp>
      <p:sp>
        <p:nvSpPr>
          <p:cNvPr id="21519" name="文本框 28"/>
          <p:cNvSpPr txBox="1">
            <a:spLocks noChangeArrowheads="1"/>
          </p:cNvSpPr>
          <p:nvPr/>
        </p:nvSpPr>
        <p:spPr bwMode="auto">
          <a:xfrm>
            <a:off x="8623738" y="4112734"/>
            <a:ext cx="3042746" cy="138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实值期权</a:t>
            </a:r>
            <a:endParaRPr lang="en-US" altLang="zh-CN" sz="1800" dirty="0" smtClean="0">
              <a:ea typeface="微软雅黑 Light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平值期权</a:t>
            </a:r>
            <a:endParaRPr lang="en-US" altLang="zh-CN" sz="1800" dirty="0" smtClean="0">
              <a:ea typeface="微软雅黑 Light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虚值期权</a:t>
            </a:r>
            <a:endParaRPr lang="en-US" altLang="zh-CN" sz="1800" dirty="0" smtClean="0">
              <a:ea typeface="微软雅黑 Light"/>
            </a:endParaRPr>
          </a:p>
        </p:txBody>
      </p:sp>
      <p:sp>
        <p:nvSpPr>
          <p:cNvPr id="21524" name="KSO_Shape"/>
          <p:cNvSpPr>
            <a:spLocks noChangeAspect="1" noChangeArrowheads="1"/>
          </p:cNvSpPr>
          <p:nvPr/>
        </p:nvSpPr>
        <p:spPr bwMode="auto">
          <a:xfrm>
            <a:off x="1688045" y="1862139"/>
            <a:ext cx="720631" cy="714375"/>
          </a:xfrm>
          <a:custGeom>
            <a:avLst/>
            <a:gdLst>
              <a:gd name="T0" fmla="*/ 14639 w 2262188"/>
              <a:gd name="T1" fmla="*/ 22235 h 2241550"/>
              <a:gd name="T2" fmla="*/ 0 w 2262188"/>
              <a:gd name="T3" fmla="*/ 19621 h 2241550"/>
              <a:gd name="T4" fmla="*/ 9961 w 2262188"/>
              <a:gd name="T5" fmla="*/ 20660 h 2241550"/>
              <a:gd name="T6" fmla="*/ 4776 w 2262188"/>
              <a:gd name="T7" fmla="*/ 18561 h 2241550"/>
              <a:gd name="T8" fmla="*/ 19791 w 2262188"/>
              <a:gd name="T9" fmla="*/ 17764 h 2241550"/>
              <a:gd name="T10" fmla="*/ 19791 w 2262188"/>
              <a:gd name="T11" fmla="*/ 16950 h 2241550"/>
              <a:gd name="T12" fmla="*/ 19791 w 2262188"/>
              <a:gd name="T13" fmla="*/ 15689 h 2241550"/>
              <a:gd name="T14" fmla="*/ 14809 w 2262188"/>
              <a:gd name="T15" fmla="*/ 18378 h 2241550"/>
              <a:gd name="T16" fmla="*/ 0 w 2262188"/>
              <a:gd name="T17" fmla="*/ 15167 h 2241550"/>
              <a:gd name="T18" fmla="*/ 13444 w 2262188"/>
              <a:gd name="T19" fmla="*/ 17114 h 2241550"/>
              <a:gd name="T20" fmla="*/ 13743 w 2262188"/>
              <a:gd name="T21" fmla="*/ 17001 h 2241550"/>
              <a:gd name="T22" fmla="*/ 14380 w 2262188"/>
              <a:gd name="T23" fmla="*/ 16929 h 2241550"/>
              <a:gd name="T24" fmla="*/ 14922 w 2262188"/>
              <a:gd name="T25" fmla="*/ 16980 h 2241550"/>
              <a:gd name="T26" fmla="*/ 17288 w 2262188"/>
              <a:gd name="T27" fmla="*/ 15546 h 2241550"/>
              <a:gd name="T28" fmla="*/ 17072 w 2262188"/>
              <a:gd name="T29" fmla="*/ 15392 h 2241550"/>
              <a:gd name="T30" fmla="*/ 17044 w 2262188"/>
              <a:gd name="T31" fmla="*/ 15259 h 2241550"/>
              <a:gd name="T32" fmla="*/ 17142 w 2262188"/>
              <a:gd name="T33" fmla="*/ 15125 h 2241550"/>
              <a:gd name="T34" fmla="*/ 10260 w 2262188"/>
              <a:gd name="T35" fmla="*/ 12987 h 2241550"/>
              <a:gd name="T36" fmla="*/ 5046 w 2262188"/>
              <a:gd name="T37" fmla="*/ 11660 h 2241550"/>
              <a:gd name="T38" fmla="*/ 6120 w 2262188"/>
              <a:gd name="T39" fmla="*/ 12517 h 2241550"/>
              <a:gd name="T40" fmla="*/ 5723 w 2262188"/>
              <a:gd name="T41" fmla="*/ 12611 h 2241550"/>
              <a:gd name="T42" fmla="*/ 5013 w 2262188"/>
              <a:gd name="T43" fmla="*/ 12618 h 2241550"/>
              <a:gd name="T44" fmla="*/ 2175 w 2262188"/>
              <a:gd name="T45" fmla="*/ 13944 h 2241550"/>
              <a:gd name="T46" fmla="*/ 2588 w 2262188"/>
              <a:gd name="T47" fmla="*/ 14122 h 2241550"/>
              <a:gd name="T48" fmla="*/ 2670 w 2262188"/>
              <a:gd name="T49" fmla="*/ 14251 h 2241550"/>
              <a:gd name="T50" fmla="*/ 2628 w 2262188"/>
              <a:gd name="T51" fmla="*/ 14387 h 2241550"/>
              <a:gd name="T52" fmla="*/ 2478 w 2262188"/>
              <a:gd name="T53" fmla="*/ 14499 h 2241550"/>
              <a:gd name="T54" fmla="*/ 8346 w 2262188"/>
              <a:gd name="T55" fmla="*/ 10533 h 2241550"/>
              <a:gd name="T56" fmla="*/ 3516 w 2262188"/>
              <a:gd name="T57" fmla="*/ 7957 h 2241550"/>
              <a:gd name="T58" fmla="*/ 23307 w 2262188"/>
              <a:gd name="T59" fmla="*/ 7091 h 2241550"/>
              <a:gd name="T60" fmla="*/ 8561 w 2262188"/>
              <a:gd name="T61" fmla="*/ 10137 h 2241550"/>
              <a:gd name="T62" fmla="*/ 18515 w 2262188"/>
              <a:gd name="T63" fmla="*/ 7763 h 2241550"/>
              <a:gd name="T64" fmla="*/ 13347 w 2262188"/>
              <a:gd name="T65" fmla="*/ 6810 h 2241550"/>
              <a:gd name="T66" fmla="*/ 23307 w 2262188"/>
              <a:gd name="T67" fmla="*/ 4772 h 2241550"/>
              <a:gd name="T68" fmla="*/ 8498 w 2262188"/>
              <a:gd name="T69" fmla="*/ 6717 h 2241550"/>
              <a:gd name="T70" fmla="*/ 3516 w 2262188"/>
              <a:gd name="T71" fmla="*/ 4029 h 2241550"/>
              <a:gd name="T72" fmla="*/ 8106 w 2262188"/>
              <a:gd name="T73" fmla="*/ 2407 h 2241550"/>
              <a:gd name="T74" fmla="*/ 6186 w 2262188"/>
              <a:gd name="T75" fmla="*/ 3473 h 2241550"/>
              <a:gd name="T76" fmla="*/ 6266 w 2262188"/>
              <a:gd name="T77" fmla="*/ 3607 h 2241550"/>
              <a:gd name="T78" fmla="*/ 6216 w 2262188"/>
              <a:gd name="T79" fmla="*/ 3741 h 2241550"/>
              <a:gd name="T80" fmla="*/ 5941 w 2262188"/>
              <a:gd name="T81" fmla="*/ 3906 h 2241550"/>
              <a:gd name="T82" fmla="*/ 8451 w 2262188"/>
              <a:gd name="T83" fmla="*/ 5305 h 2241550"/>
              <a:gd name="T84" fmla="*/ 9054 w 2262188"/>
              <a:gd name="T85" fmla="*/ 5270 h 2241550"/>
              <a:gd name="T86" fmla="*/ 9610 w 2262188"/>
              <a:gd name="T87" fmla="*/ 5354 h 2241550"/>
              <a:gd name="T88" fmla="*/ 12534 w 2262188"/>
              <a:gd name="T89" fmla="*/ 4809 h 2241550"/>
              <a:gd name="T90" fmla="*/ 18024 w 2262188"/>
              <a:gd name="T91" fmla="*/ 9119 h 2241550"/>
              <a:gd name="T92" fmla="*/ 18528 w 2262188"/>
              <a:gd name="T93" fmla="*/ 3865 h 2241550"/>
              <a:gd name="T94" fmla="*/ 20738 w 2262188"/>
              <a:gd name="T95" fmla="*/ 2781 h 2241550"/>
              <a:gd name="T96" fmla="*/ 20640 w 2262188"/>
              <a:gd name="T97" fmla="*/ 2647 h 2241550"/>
              <a:gd name="T98" fmla="*/ 20670 w 2262188"/>
              <a:gd name="T99" fmla="*/ 2516 h 2241550"/>
              <a:gd name="T100" fmla="*/ 20885 w 2262188"/>
              <a:gd name="T101" fmla="*/ 2362 h 2241550"/>
              <a:gd name="T102" fmla="*/ 18523 w 2262188"/>
              <a:gd name="T103" fmla="*/ 925 h 2241550"/>
              <a:gd name="T104" fmla="*/ 17979 w 2262188"/>
              <a:gd name="T105" fmla="*/ 974 h 2241550"/>
              <a:gd name="T106" fmla="*/ 17346 w 2262188"/>
              <a:gd name="T107" fmla="*/ 906 h 2241550"/>
              <a:gd name="T108" fmla="*/ 17017 w 2262188"/>
              <a:gd name="T109" fmla="*/ 775 h 22415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526" name="KSO_Shape"/>
          <p:cNvSpPr>
            <a:spLocks noChangeAspect="1" noChangeArrowheads="1"/>
          </p:cNvSpPr>
          <p:nvPr/>
        </p:nvSpPr>
        <p:spPr bwMode="auto">
          <a:xfrm>
            <a:off x="9100919" y="1678646"/>
            <a:ext cx="534918" cy="719137"/>
          </a:xfrm>
          <a:custGeom>
            <a:avLst/>
            <a:gdLst>
              <a:gd name="T0" fmla="*/ 56896 w 1125538"/>
              <a:gd name="T1" fmla="*/ 73228 h 1516063"/>
              <a:gd name="T2" fmla="*/ 57405 w 1125538"/>
              <a:gd name="T3" fmla="*/ 73691 h 1516063"/>
              <a:gd name="T4" fmla="*/ 57370 w 1125538"/>
              <a:gd name="T5" fmla="*/ 76279 h 1516063"/>
              <a:gd name="T6" fmla="*/ 56791 w 1125538"/>
              <a:gd name="T7" fmla="*/ 76695 h 1516063"/>
              <a:gd name="T8" fmla="*/ 764 w 1125538"/>
              <a:gd name="T9" fmla="*/ 76718 h 1516063"/>
              <a:gd name="T10" fmla="*/ 139 w 1125538"/>
              <a:gd name="T11" fmla="*/ 76349 h 1516063"/>
              <a:gd name="T12" fmla="*/ 23 w 1125538"/>
              <a:gd name="T13" fmla="*/ 73760 h 1516063"/>
              <a:gd name="T14" fmla="*/ 474 w 1125538"/>
              <a:gd name="T15" fmla="*/ 73263 h 1516063"/>
              <a:gd name="T16" fmla="*/ 10343 w 1125538"/>
              <a:gd name="T17" fmla="*/ 54422 h 1516063"/>
              <a:gd name="T18" fmla="*/ 11149 w 1125538"/>
              <a:gd name="T19" fmla="*/ 54720 h 1516063"/>
              <a:gd name="T20" fmla="*/ 11425 w 1125538"/>
              <a:gd name="T21" fmla="*/ 69737 h 1516063"/>
              <a:gd name="T22" fmla="*/ 11068 w 1125538"/>
              <a:gd name="T23" fmla="*/ 70323 h 1516063"/>
              <a:gd name="T24" fmla="*/ 10216 w 1125538"/>
              <a:gd name="T25" fmla="*/ 70565 h 1516063"/>
              <a:gd name="T26" fmla="*/ 438 w 1125538"/>
              <a:gd name="T27" fmla="*/ 70380 h 1516063"/>
              <a:gd name="T28" fmla="*/ 11 w 1125538"/>
              <a:gd name="T29" fmla="*/ 69817 h 1516063"/>
              <a:gd name="T30" fmla="*/ 219 w 1125538"/>
              <a:gd name="T31" fmla="*/ 54778 h 1516063"/>
              <a:gd name="T32" fmla="*/ 967 w 1125538"/>
              <a:gd name="T33" fmla="*/ 54433 h 1516063"/>
              <a:gd name="T34" fmla="*/ 25244 w 1125538"/>
              <a:gd name="T35" fmla="*/ 45868 h 1516063"/>
              <a:gd name="T36" fmla="*/ 25952 w 1125538"/>
              <a:gd name="T37" fmla="*/ 46486 h 1516063"/>
              <a:gd name="T38" fmla="*/ 26069 w 1125538"/>
              <a:gd name="T39" fmla="*/ 69545 h 1516063"/>
              <a:gd name="T40" fmla="*/ 25569 w 1125538"/>
              <a:gd name="T41" fmla="*/ 70347 h 1516063"/>
              <a:gd name="T42" fmla="*/ 15678 w 1125538"/>
              <a:gd name="T43" fmla="*/ 70553 h 1516063"/>
              <a:gd name="T44" fmla="*/ 14865 w 1125538"/>
              <a:gd name="T45" fmla="*/ 70095 h 1516063"/>
              <a:gd name="T46" fmla="*/ 14586 w 1125538"/>
              <a:gd name="T47" fmla="*/ 47093 h 1516063"/>
              <a:gd name="T48" fmla="*/ 14934 w 1125538"/>
              <a:gd name="T49" fmla="*/ 46189 h 1516063"/>
              <a:gd name="T50" fmla="*/ 31344 w 1125538"/>
              <a:gd name="T51" fmla="*/ 38176 h 1516063"/>
              <a:gd name="T52" fmla="*/ 41222 w 1125538"/>
              <a:gd name="T53" fmla="*/ 38405 h 1516063"/>
              <a:gd name="T54" fmla="*/ 41569 w 1125538"/>
              <a:gd name="T55" fmla="*/ 39335 h 1516063"/>
              <a:gd name="T56" fmla="*/ 41292 w 1125538"/>
              <a:gd name="T57" fmla="*/ 70266 h 1516063"/>
              <a:gd name="T58" fmla="*/ 40368 w 1125538"/>
              <a:gd name="T59" fmla="*/ 70565 h 1516063"/>
              <a:gd name="T60" fmla="*/ 30501 w 1125538"/>
              <a:gd name="T61" fmla="*/ 70335 h 1516063"/>
              <a:gd name="T62" fmla="*/ 30143 w 1125538"/>
              <a:gd name="T63" fmla="*/ 69405 h 1516063"/>
              <a:gd name="T64" fmla="*/ 30420 w 1125538"/>
              <a:gd name="T65" fmla="*/ 38474 h 1516063"/>
              <a:gd name="T66" fmla="*/ 31344 w 1125538"/>
              <a:gd name="T67" fmla="*/ 38176 h 1516063"/>
              <a:gd name="T68" fmla="*/ 57024 w 1125538"/>
              <a:gd name="T69" fmla="*/ 18944 h 1516063"/>
              <a:gd name="T70" fmla="*/ 57451 w 1125538"/>
              <a:gd name="T71" fmla="*/ 20024 h 1516063"/>
              <a:gd name="T72" fmla="*/ 57254 w 1125538"/>
              <a:gd name="T73" fmla="*/ 70047 h 1516063"/>
              <a:gd name="T74" fmla="*/ 56504 w 1125538"/>
              <a:gd name="T75" fmla="*/ 70404 h 1516063"/>
              <a:gd name="T76" fmla="*/ 46464 w 1125538"/>
              <a:gd name="T77" fmla="*/ 70289 h 1516063"/>
              <a:gd name="T78" fmla="*/ 46037 w 1125538"/>
              <a:gd name="T79" fmla="*/ 69198 h 1516063"/>
              <a:gd name="T80" fmla="*/ 46222 w 1125538"/>
              <a:gd name="T81" fmla="*/ 19163 h 1516063"/>
              <a:gd name="T82" fmla="*/ 46983 w 1125538"/>
              <a:gd name="T83" fmla="*/ 18818 h 1516063"/>
              <a:gd name="T84" fmla="*/ 44503 w 1125538"/>
              <a:gd name="T85" fmla="*/ 12660 h 1516063"/>
              <a:gd name="T86" fmla="*/ 42579 w 1125538"/>
              <a:gd name="T87" fmla="*/ 18686 h 1516063"/>
              <a:gd name="T88" fmla="*/ 40076 w 1125538"/>
              <a:gd name="T89" fmla="*/ 23852 h 1516063"/>
              <a:gd name="T90" fmla="*/ 37087 w 1125538"/>
              <a:gd name="T91" fmla="*/ 28202 h 1516063"/>
              <a:gd name="T92" fmla="*/ 33716 w 1125538"/>
              <a:gd name="T93" fmla="*/ 31841 h 1516063"/>
              <a:gd name="T94" fmla="*/ 30078 w 1125538"/>
              <a:gd name="T95" fmla="*/ 34802 h 1516063"/>
              <a:gd name="T96" fmla="*/ 26254 w 1125538"/>
              <a:gd name="T97" fmla="*/ 37155 h 1516063"/>
              <a:gd name="T98" fmla="*/ 21388 w 1125538"/>
              <a:gd name="T99" fmla="*/ 39359 h 1516063"/>
              <a:gd name="T100" fmla="*/ 13845 w 1125538"/>
              <a:gd name="T101" fmla="*/ 41482 h 1516063"/>
              <a:gd name="T102" fmla="*/ 7322 w 1125538"/>
              <a:gd name="T103" fmla="*/ 42321 h 1516063"/>
              <a:gd name="T104" fmla="*/ 1506 w 1125538"/>
              <a:gd name="T105" fmla="*/ 42366 h 1516063"/>
              <a:gd name="T106" fmla="*/ 4993 w 1125538"/>
              <a:gd name="T107" fmla="*/ 41701 h 1516063"/>
              <a:gd name="T108" fmla="*/ 10416 w 1125538"/>
              <a:gd name="T109" fmla="*/ 40553 h 1516063"/>
              <a:gd name="T110" fmla="*/ 15293 w 1125538"/>
              <a:gd name="T111" fmla="*/ 39026 h 1516063"/>
              <a:gd name="T112" fmla="*/ 20658 w 1125538"/>
              <a:gd name="T113" fmla="*/ 36696 h 1516063"/>
              <a:gd name="T114" fmla="*/ 27702 w 1125538"/>
              <a:gd name="T115" fmla="*/ 32196 h 1516063"/>
              <a:gd name="T116" fmla="*/ 33066 w 1125538"/>
              <a:gd name="T117" fmla="*/ 27100 h 1516063"/>
              <a:gd name="T118" fmla="*/ 36960 w 1125538"/>
              <a:gd name="T119" fmla="*/ 21855 h 1516063"/>
              <a:gd name="T120" fmla="*/ 39625 w 1125538"/>
              <a:gd name="T121" fmla="*/ 16873 h 1516063"/>
              <a:gd name="T122" fmla="*/ 41559 w 1125538"/>
              <a:gd name="T123" fmla="*/ 11616 h 15160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527" name="KSO_Shape"/>
          <p:cNvSpPr>
            <a:spLocks noChangeAspect="1" noChangeArrowheads="1"/>
          </p:cNvSpPr>
          <p:nvPr/>
        </p:nvSpPr>
        <p:spPr bwMode="auto">
          <a:xfrm>
            <a:off x="5299676" y="1633265"/>
            <a:ext cx="715870" cy="720725"/>
          </a:xfrm>
          <a:custGeom>
            <a:avLst/>
            <a:gdLst>
              <a:gd name="T0" fmla="*/ 17175 w 2109787"/>
              <a:gd name="T1" fmla="*/ 25514 h 2125662"/>
              <a:gd name="T2" fmla="*/ 18279 w 2109787"/>
              <a:gd name="T3" fmla="*/ 22259 h 2125662"/>
              <a:gd name="T4" fmla="*/ 18051 w 2109787"/>
              <a:gd name="T5" fmla="*/ 20419 h 2125662"/>
              <a:gd name="T6" fmla="*/ 20780 w 2109787"/>
              <a:gd name="T7" fmla="*/ 20713 h 2125662"/>
              <a:gd name="T8" fmla="*/ 20270 w 2109787"/>
              <a:gd name="T9" fmla="*/ 26976 h 2125662"/>
              <a:gd name="T10" fmla="*/ 21895 w 2109787"/>
              <a:gd name="T11" fmla="*/ 24380 h 2125662"/>
              <a:gd name="T12" fmla="*/ 25214 w 2109787"/>
              <a:gd name="T13" fmla="*/ 19176 h 2125662"/>
              <a:gd name="T14" fmla="*/ 27694 w 2109787"/>
              <a:gd name="T15" fmla="*/ 20823 h 2125662"/>
              <a:gd name="T16" fmla="*/ 27555 w 2109787"/>
              <a:gd name="T17" fmla="*/ 26577 h 2125662"/>
              <a:gd name="T18" fmla="*/ 23281 w 2109787"/>
              <a:gd name="T19" fmla="*/ 27879 h 2125662"/>
              <a:gd name="T20" fmla="*/ 14801 w 2109787"/>
              <a:gd name="T21" fmla="*/ 27782 h 2125662"/>
              <a:gd name="T22" fmla="*/ 10931 w 2109787"/>
              <a:gd name="T23" fmla="*/ 26392 h 2125662"/>
              <a:gd name="T24" fmla="*/ 11171 w 2109787"/>
              <a:gd name="T25" fmla="*/ 20453 h 2125662"/>
              <a:gd name="T26" fmla="*/ 14316 w 2109787"/>
              <a:gd name="T27" fmla="*/ 19113 h 2125662"/>
              <a:gd name="T28" fmla="*/ 15342 w 2109787"/>
              <a:gd name="T29" fmla="*/ 11818 h 2125662"/>
              <a:gd name="T30" fmla="*/ 15666 w 2109787"/>
              <a:gd name="T31" fmla="*/ 14849 h 2125662"/>
              <a:gd name="T32" fmla="*/ 18618 w 2109787"/>
              <a:gd name="T33" fmla="*/ 17854 h 2125662"/>
              <a:gd name="T34" fmla="*/ 20629 w 2109787"/>
              <a:gd name="T35" fmla="*/ 17585 h 2125662"/>
              <a:gd name="T36" fmla="*/ 23165 w 2109787"/>
              <a:gd name="T37" fmla="*/ 14383 h 2125662"/>
              <a:gd name="T38" fmla="*/ 21676 w 2109787"/>
              <a:gd name="T39" fmla="*/ 12418 h 2125662"/>
              <a:gd name="T40" fmla="*/ 17626 w 2109787"/>
              <a:gd name="T41" fmla="*/ 11025 h 2125662"/>
              <a:gd name="T42" fmla="*/ 19729 w 2109787"/>
              <a:gd name="T43" fmla="*/ 6630 h 2125662"/>
              <a:gd name="T44" fmla="*/ 22357 w 2109787"/>
              <a:gd name="T45" fmla="*/ 7772 h 2125662"/>
              <a:gd name="T46" fmla="*/ 24107 w 2109787"/>
              <a:gd name="T47" fmla="*/ 10303 h 2125662"/>
              <a:gd name="T48" fmla="*/ 24515 w 2109787"/>
              <a:gd name="T49" fmla="*/ 13703 h 2125662"/>
              <a:gd name="T50" fmla="*/ 23194 w 2109787"/>
              <a:gd name="T51" fmla="*/ 16804 h 2125662"/>
              <a:gd name="T52" fmla="*/ 20906 w 2109787"/>
              <a:gd name="T53" fmla="*/ 18731 h 2125662"/>
              <a:gd name="T54" fmla="*/ 18614 w 2109787"/>
              <a:gd name="T55" fmla="*/ 19059 h 2125662"/>
              <a:gd name="T56" fmla="*/ 16234 w 2109787"/>
              <a:gd name="T57" fmla="*/ 17661 h 2125662"/>
              <a:gd name="T58" fmla="*/ 14442 w 2109787"/>
              <a:gd name="T59" fmla="*/ 14937 h 2125662"/>
              <a:gd name="T60" fmla="*/ 14219 w 2109787"/>
              <a:gd name="T61" fmla="*/ 11470 h 2125662"/>
              <a:gd name="T62" fmla="*/ 15536 w 2109787"/>
              <a:gd name="T63" fmla="*/ 8556 h 2125662"/>
              <a:gd name="T64" fmla="*/ 17891 w 2109787"/>
              <a:gd name="T65" fmla="*/ 6852 h 2125662"/>
              <a:gd name="T66" fmla="*/ 11868 w 2109787"/>
              <a:gd name="T67" fmla="*/ 5151 h 2125662"/>
              <a:gd name="T68" fmla="*/ 10395 w 2109787"/>
              <a:gd name="T69" fmla="*/ 6102 h 2125662"/>
              <a:gd name="T70" fmla="*/ 8571 w 2109787"/>
              <a:gd name="T71" fmla="*/ 6861 h 2125662"/>
              <a:gd name="T72" fmla="*/ 8617 w 2109787"/>
              <a:gd name="T73" fmla="*/ 8344 h 2125662"/>
              <a:gd name="T74" fmla="*/ 11405 w 2109787"/>
              <a:gd name="T75" fmla="*/ 9937 h 2125662"/>
              <a:gd name="T76" fmla="*/ 13116 w 2109787"/>
              <a:gd name="T77" fmla="*/ 12091 h 2125662"/>
              <a:gd name="T78" fmla="*/ 12288 w 2109787"/>
              <a:gd name="T79" fmla="*/ 14673 h 2125662"/>
              <a:gd name="T80" fmla="*/ 8449 w 2109787"/>
              <a:gd name="T81" fmla="*/ 15490 h 2125662"/>
              <a:gd name="T82" fmla="*/ 8596 w 2109787"/>
              <a:gd name="T83" fmla="*/ 14300 h 2125662"/>
              <a:gd name="T84" fmla="*/ 11106 w 2109787"/>
              <a:gd name="T85" fmla="*/ 13952 h 2125662"/>
              <a:gd name="T86" fmla="*/ 11598 w 2109787"/>
              <a:gd name="T87" fmla="*/ 12259 h 2125662"/>
              <a:gd name="T88" fmla="*/ 9735 w 2109787"/>
              <a:gd name="T89" fmla="*/ 10720 h 2125662"/>
              <a:gd name="T90" fmla="*/ 7103 w 2109787"/>
              <a:gd name="T91" fmla="*/ 8759 h 2125662"/>
              <a:gd name="T92" fmla="*/ 7452 w 2109787"/>
              <a:gd name="T93" fmla="*/ 6144 h 2125662"/>
              <a:gd name="T94" fmla="*/ 11044 w 2109787"/>
              <a:gd name="T95" fmla="*/ 21 h 2125662"/>
              <a:gd name="T96" fmla="*/ 17252 w 2109787"/>
              <a:gd name="T97" fmla="*/ 2560 h 2125662"/>
              <a:gd name="T98" fmla="*/ 15021 w 2109787"/>
              <a:gd name="T99" fmla="*/ 3185 h 2125662"/>
              <a:gd name="T100" fmla="*/ 9752 w 2109787"/>
              <a:gd name="T101" fmla="*/ 1868 h 2125662"/>
              <a:gd name="T102" fmla="*/ 5454 w 2109787"/>
              <a:gd name="T103" fmla="*/ 3420 h 2125662"/>
              <a:gd name="T104" fmla="*/ 2605 w 2109787"/>
              <a:gd name="T105" fmla="*/ 6875 h 2125662"/>
              <a:gd name="T106" fmla="*/ 1898 w 2109787"/>
              <a:gd name="T107" fmla="*/ 11344 h 2125662"/>
              <a:gd name="T108" fmla="*/ 3287 w 2109787"/>
              <a:gd name="T109" fmla="*/ 15138 h 2125662"/>
              <a:gd name="T110" fmla="*/ 6221 w 2109787"/>
              <a:gd name="T111" fmla="*/ 17841 h 2125662"/>
              <a:gd name="T112" fmla="*/ 7197 w 2109787"/>
              <a:gd name="T113" fmla="*/ 20263 h 2125662"/>
              <a:gd name="T114" fmla="*/ 3013 w 2109787"/>
              <a:gd name="T115" fmla="*/ 17699 h 2125662"/>
              <a:gd name="T116" fmla="*/ 492 w 2109787"/>
              <a:gd name="T117" fmla="*/ 13552 h 2125662"/>
              <a:gd name="T118" fmla="*/ 210 w 2109787"/>
              <a:gd name="T119" fmla="*/ 8293 h 2125662"/>
              <a:gd name="T120" fmla="*/ 2706 w 2109787"/>
              <a:gd name="T121" fmla="*/ 3404 h 2125662"/>
              <a:gd name="T122" fmla="*/ 7315 w 2109787"/>
              <a:gd name="T123" fmla="*/ 470 h 21256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ea"/>
                <a:ea typeface="+mn-ea"/>
              </a:rPr>
              <a:t>2.1</a:t>
            </a:r>
            <a:r>
              <a:rPr lang="zh-CN" altLang="en-US" dirty="0" smtClean="0">
                <a:latin typeface="+mn-ea"/>
              </a:rPr>
              <a:t>基本概念：期权分类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76127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椭圆 10"/>
          <p:cNvSpPr>
            <a:spLocks noChangeArrowheads="1"/>
          </p:cNvSpPr>
          <p:nvPr/>
        </p:nvSpPr>
        <p:spPr bwMode="auto">
          <a:xfrm>
            <a:off x="759264" y="1673061"/>
            <a:ext cx="914281" cy="914400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3557" name="椭圆 11"/>
          <p:cNvSpPr>
            <a:spLocks noChangeArrowheads="1"/>
          </p:cNvSpPr>
          <p:nvPr/>
        </p:nvSpPr>
        <p:spPr bwMode="auto">
          <a:xfrm>
            <a:off x="2875126" y="3485986"/>
            <a:ext cx="914281" cy="914400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3558" name="椭圆 12"/>
          <p:cNvSpPr>
            <a:spLocks noChangeArrowheads="1"/>
          </p:cNvSpPr>
          <p:nvPr/>
        </p:nvSpPr>
        <p:spPr bwMode="auto">
          <a:xfrm>
            <a:off x="5286225" y="1673061"/>
            <a:ext cx="914281" cy="914400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3559" name="椭圆 13"/>
          <p:cNvSpPr>
            <a:spLocks noChangeArrowheads="1"/>
          </p:cNvSpPr>
          <p:nvPr/>
        </p:nvSpPr>
        <p:spPr bwMode="auto">
          <a:xfrm>
            <a:off x="7762402" y="3485986"/>
            <a:ext cx="914281" cy="914400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cxnSp>
        <p:nvCxnSpPr>
          <p:cNvPr id="23560" name="直接箭头连接符 14"/>
          <p:cNvCxnSpPr>
            <a:cxnSpLocks noChangeShapeType="1"/>
            <a:stCxn id="23556" idx="5"/>
            <a:endCxn id="23557" idx="1"/>
          </p:cNvCxnSpPr>
          <p:nvPr/>
        </p:nvCxnSpPr>
        <p:spPr bwMode="auto">
          <a:xfrm>
            <a:off x="1540212" y="2454112"/>
            <a:ext cx="1468247" cy="1165225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直接箭头连接符 15"/>
          <p:cNvCxnSpPr>
            <a:cxnSpLocks noChangeShapeType="1"/>
            <a:stCxn id="23557" idx="7"/>
            <a:endCxn id="23558" idx="3"/>
          </p:cNvCxnSpPr>
          <p:nvPr/>
        </p:nvCxnSpPr>
        <p:spPr bwMode="auto">
          <a:xfrm flipV="1">
            <a:off x="3654487" y="2454112"/>
            <a:ext cx="1765070" cy="1165225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直接箭头连接符 16"/>
          <p:cNvCxnSpPr>
            <a:cxnSpLocks noChangeShapeType="1"/>
            <a:stCxn id="23558" idx="5"/>
            <a:endCxn id="23559" idx="1"/>
          </p:cNvCxnSpPr>
          <p:nvPr/>
        </p:nvCxnSpPr>
        <p:spPr bwMode="auto">
          <a:xfrm>
            <a:off x="6067173" y="2454112"/>
            <a:ext cx="1828562" cy="1165225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63" name="椭圆 17"/>
          <p:cNvSpPr>
            <a:spLocks noChangeAspect="1" noChangeArrowheads="1"/>
          </p:cNvSpPr>
          <p:nvPr/>
        </p:nvSpPr>
        <p:spPr bwMode="auto">
          <a:xfrm>
            <a:off x="1367198" y="2330287"/>
            <a:ext cx="306347" cy="306387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latin typeface="+mn-ea"/>
                <a:ea typeface="+mn-ea"/>
              </a:rPr>
              <a:t>1</a:t>
            </a: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3564" name="椭圆 18"/>
          <p:cNvSpPr>
            <a:spLocks noChangeAspect="1" noChangeArrowheads="1"/>
          </p:cNvSpPr>
          <p:nvPr/>
        </p:nvSpPr>
        <p:spPr bwMode="auto">
          <a:xfrm>
            <a:off x="3502107" y="3485987"/>
            <a:ext cx="306348" cy="306387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latin typeface="+mn-ea"/>
                <a:ea typeface="+mn-ea"/>
              </a:rPr>
              <a:t>2</a:t>
            </a:r>
            <a:endParaRPr lang="zh-CN" altLang="en-US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3565" name="椭圆 19"/>
          <p:cNvSpPr>
            <a:spLocks noChangeAspect="1" noChangeArrowheads="1"/>
          </p:cNvSpPr>
          <p:nvPr/>
        </p:nvSpPr>
        <p:spPr bwMode="auto">
          <a:xfrm>
            <a:off x="8481447" y="3979698"/>
            <a:ext cx="306347" cy="306388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latin typeface="+mn-ea"/>
                <a:ea typeface="+mn-ea"/>
              </a:rPr>
              <a:t>4</a:t>
            </a: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3570" name="矩形 24"/>
          <p:cNvSpPr>
            <a:spLocks noChangeArrowheads="1"/>
          </p:cNvSpPr>
          <p:nvPr/>
        </p:nvSpPr>
        <p:spPr bwMode="auto">
          <a:xfrm>
            <a:off x="1865609" y="1601569"/>
            <a:ext cx="299998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dirty="0" smtClean="0">
                <a:latin typeface="+mn-ea"/>
                <a:ea typeface="+mn-ea"/>
                <a:cs typeface="Arial" pitchFamily="34" charset="0"/>
              </a:rPr>
              <a:t>买方支付权利金后，有权在将来某一时间按约定价格买入一定数量的资产，称为看涨期权。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3571" name="矩形 25"/>
          <p:cNvSpPr>
            <a:spLocks noChangeArrowheads="1"/>
          </p:cNvSpPr>
          <p:nvPr/>
        </p:nvSpPr>
        <p:spPr bwMode="auto">
          <a:xfrm>
            <a:off x="6556573" y="1609123"/>
            <a:ext cx="2876176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dirty="0" smtClean="0">
                <a:latin typeface="+mn-ea"/>
                <a:ea typeface="+mn-ea"/>
                <a:cs typeface="Arial" pitchFamily="34" charset="0"/>
              </a:rPr>
              <a:t>看涨期权买方有买入标的物的权利，卖方有卖出标的物的义务。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3572" name="矩形 26"/>
          <p:cNvSpPr>
            <a:spLocks noChangeArrowheads="1"/>
          </p:cNvSpPr>
          <p:nvPr/>
        </p:nvSpPr>
        <p:spPr bwMode="auto">
          <a:xfrm>
            <a:off x="3895755" y="3903498"/>
            <a:ext cx="2876176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dirty="0" smtClean="0">
                <a:latin typeface="+mn-ea"/>
                <a:ea typeface="+mn-ea"/>
                <a:cs typeface="Arial" pitchFamily="34" charset="0"/>
              </a:rPr>
              <a:t>买方预期未来资产价格上涨时可以使用看涨期权，以获得价格上涨的收益。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3573" name="矩形 27"/>
          <p:cNvSpPr>
            <a:spLocks noChangeArrowheads="1"/>
          </p:cNvSpPr>
          <p:nvPr/>
        </p:nvSpPr>
        <p:spPr bwMode="auto">
          <a:xfrm>
            <a:off x="8879848" y="3501604"/>
            <a:ext cx="2376179" cy="217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dirty="0" smtClean="0">
                <a:latin typeface="+mn-ea"/>
                <a:ea typeface="+mn-ea"/>
                <a:cs typeface="Arial" pitchFamily="34" charset="0"/>
              </a:rPr>
              <a:t>看涨期权行权与履约后，买方按行权价格获得标的期货买持仓，卖方按同一行权价格获得标的期货卖持仓。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3574" name="Freeform 5"/>
          <p:cNvSpPr>
            <a:spLocks noChangeAspect="1" noEditPoints="1" noChangeArrowheads="1"/>
          </p:cNvSpPr>
          <p:nvPr/>
        </p:nvSpPr>
        <p:spPr bwMode="auto">
          <a:xfrm>
            <a:off x="946564" y="1873086"/>
            <a:ext cx="539680" cy="514350"/>
          </a:xfrm>
          <a:custGeom>
            <a:avLst/>
            <a:gdLst>
              <a:gd name="T0" fmla="*/ 2147483646 w 2389"/>
              <a:gd name="T1" fmla="*/ 2147483646 h 2272"/>
              <a:gd name="T2" fmla="*/ 2147483646 w 2389"/>
              <a:gd name="T3" fmla="*/ 2147483646 h 2272"/>
              <a:gd name="T4" fmla="*/ 2147483646 w 2389"/>
              <a:gd name="T5" fmla="*/ 2147483646 h 2272"/>
              <a:gd name="T6" fmla="*/ 2147483646 w 2389"/>
              <a:gd name="T7" fmla="*/ 2147483646 h 2272"/>
              <a:gd name="T8" fmla="*/ 2147483646 w 2389"/>
              <a:gd name="T9" fmla="*/ 2147483646 h 2272"/>
              <a:gd name="T10" fmla="*/ 2147483646 w 2389"/>
              <a:gd name="T11" fmla="*/ 2147483646 h 2272"/>
              <a:gd name="T12" fmla="*/ 2147483646 w 2389"/>
              <a:gd name="T13" fmla="*/ 2147483646 h 2272"/>
              <a:gd name="T14" fmla="*/ 2147483646 w 2389"/>
              <a:gd name="T15" fmla="*/ 2147483646 h 2272"/>
              <a:gd name="T16" fmla="*/ 2147483646 w 2389"/>
              <a:gd name="T17" fmla="*/ 2147483646 h 2272"/>
              <a:gd name="T18" fmla="*/ 2147483646 w 2389"/>
              <a:gd name="T19" fmla="*/ 2147483646 h 2272"/>
              <a:gd name="T20" fmla="*/ 2147483646 w 2389"/>
              <a:gd name="T21" fmla="*/ 2147483646 h 2272"/>
              <a:gd name="T22" fmla="*/ 2147483646 w 2389"/>
              <a:gd name="T23" fmla="*/ 2147483646 h 2272"/>
              <a:gd name="T24" fmla="*/ 2147483646 w 2389"/>
              <a:gd name="T25" fmla="*/ 2147483646 h 2272"/>
              <a:gd name="T26" fmla="*/ 2147483646 w 2389"/>
              <a:gd name="T27" fmla="*/ 2147483646 h 2272"/>
              <a:gd name="T28" fmla="*/ 2147483646 w 2389"/>
              <a:gd name="T29" fmla="*/ 2147483646 h 2272"/>
              <a:gd name="T30" fmla="*/ 2147483646 w 2389"/>
              <a:gd name="T31" fmla="*/ 2147483646 h 2272"/>
              <a:gd name="T32" fmla="*/ 2147483646 w 2389"/>
              <a:gd name="T33" fmla="*/ 2147483646 h 2272"/>
              <a:gd name="T34" fmla="*/ 2147483646 w 2389"/>
              <a:gd name="T35" fmla="*/ 2147483646 h 2272"/>
              <a:gd name="T36" fmla="*/ 2147483646 w 2389"/>
              <a:gd name="T37" fmla="*/ 2147483646 h 2272"/>
              <a:gd name="T38" fmla="*/ 2147483646 w 2389"/>
              <a:gd name="T39" fmla="*/ 2147483646 h 2272"/>
              <a:gd name="T40" fmla="*/ 2147483646 w 2389"/>
              <a:gd name="T41" fmla="*/ 2147483646 h 2272"/>
              <a:gd name="T42" fmla="*/ 2147483646 w 2389"/>
              <a:gd name="T43" fmla="*/ 2147483646 h 2272"/>
              <a:gd name="T44" fmla="*/ 2147483646 w 2389"/>
              <a:gd name="T45" fmla="*/ 2147483646 h 2272"/>
              <a:gd name="T46" fmla="*/ 2147483646 w 2389"/>
              <a:gd name="T47" fmla="*/ 2147483646 h 2272"/>
              <a:gd name="T48" fmla="*/ 2147483646 w 2389"/>
              <a:gd name="T49" fmla="*/ 2147483646 h 2272"/>
              <a:gd name="T50" fmla="*/ 2147483646 w 2389"/>
              <a:gd name="T51" fmla="*/ 2147483646 h 2272"/>
              <a:gd name="T52" fmla="*/ 2147483646 w 2389"/>
              <a:gd name="T53" fmla="*/ 2147483646 h 2272"/>
              <a:gd name="T54" fmla="*/ 2147483646 w 2389"/>
              <a:gd name="T55" fmla="*/ 2147483646 h 2272"/>
              <a:gd name="T56" fmla="*/ 2147483646 w 2389"/>
              <a:gd name="T57" fmla="*/ 2147483646 h 2272"/>
              <a:gd name="T58" fmla="*/ 2147483646 w 2389"/>
              <a:gd name="T59" fmla="*/ 2147483646 h 2272"/>
              <a:gd name="T60" fmla="*/ 2147483646 w 2389"/>
              <a:gd name="T61" fmla="*/ 2147483646 h 2272"/>
              <a:gd name="T62" fmla="*/ 2147483646 w 2389"/>
              <a:gd name="T63" fmla="*/ 2147483646 h 2272"/>
              <a:gd name="T64" fmla="*/ 2147483646 w 2389"/>
              <a:gd name="T65" fmla="*/ 2147483646 h 2272"/>
              <a:gd name="T66" fmla="*/ 2147483646 w 2389"/>
              <a:gd name="T67" fmla="*/ 2147483646 h 22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389" h="2272">
                <a:moveTo>
                  <a:pt x="2389" y="1094"/>
                </a:moveTo>
                <a:cubicBezTo>
                  <a:pt x="2389" y="1641"/>
                  <a:pt x="1985" y="2095"/>
                  <a:pt x="1460" y="2175"/>
                </a:cubicBezTo>
                <a:cubicBezTo>
                  <a:pt x="1465" y="2151"/>
                  <a:pt x="1466" y="2126"/>
                  <a:pt x="1463" y="2100"/>
                </a:cubicBezTo>
                <a:cubicBezTo>
                  <a:pt x="1463" y="2100"/>
                  <a:pt x="1460" y="2074"/>
                  <a:pt x="1456" y="2038"/>
                </a:cubicBezTo>
                <a:cubicBezTo>
                  <a:pt x="1642" y="2007"/>
                  <a:pt x="1810" y="1921"/>
                  <a:pt x="1944" y="1798"/>
                </a:cubicBezTo>
                <a:cubicBezTo>
                  <a:pt x="1936" y="1792"/>
                  <a:pt x="1928" y="1783"/>
                  <a:pt x="1920" y="1771"/>
                </a:cubicBezTo>
                <a:cubicBezTo>
                  <a:pt x="1884" y="1720"/>
                  <a:pt x="1931" y="1669"/>
                  <a:pt x="1931" y="1623"/>
                </a:cubicBezTo>
                <a:cubicBezTo>
                  <a:pt x="1931" y="1579"/>
                  <a:pt x="1841" y="1583"/>
                  <a:pt x="1838" y="1553"/>
                </a:cubicBezTo>
                <a:cubicBezTo>
                  <a:pt x="1827" y="1452"/>
                  <a:pt x="1901" y="1450"/>
                  <a:pt x="1940" y="1411"/>
                </a:cubicBezTo>
                <a:cubicBezTo>
                  <a:pt x="1979" y="1372"/>
                  <a:pt x="1901" y="1282"/>
                  <a:pt x="1851" y="1288"/>
                </a:cubicBezTo>
                <a:cubicBezTo>
                  <a:pt x="1800" y="1294"/>
                  <a:pt x="1657" y="1265"/>
                  <a:pt x="1670" y="1155"/>
                </a:cubicBezTo>
                <a:cubicBezTo>
                  <a:pt x="1686" y="1022"/>
                  <a:pt x="1500" y="1034"/>
                  <a:pt x="1474" y="972"/>
                </a:cubicBezTo>
                <a:cubicBezTo>
                  <a:pt x="1435" y="881"/>
                  <a:pt x="1499" y="770"/>
                  <a:pt x="1583" y="745"/>
                </a:cubicBezTo>
                <a:cubicBezTo>
                  <a:pt x="1702" y="709"/>
                  <a:pt x="1820" y="612"/>
                  <a:pt x="1810" y="504"/>
                </a:cubicBezTo>
                <a:cubicBezTo>
                  <a:pt x="1800" y="381"/>
                  <a:pt x="1745" y="271"/>
                  <a:pt x="1653" y="205"/>
                </a:cubicBezTo>
                <a:cubicBezTo>
                  <a:pt x="1558" y="167"/>
                  <a:pt x="1456" y="143"/>
                  <a:pt x="1349" y="137"/>
                </a:cubicBezTo>
                <a:cubicBezTo>
                  <a:pt x="1253" y="141"/>
                  <a:pt x="1169" y="162"/>
                  <a:pt x="1173" y="206"/>
                </a:cubicBezTo>
                <a:cubicBezTo>
                  <a:pt x="1182" y="313"/>
                  <a:pt x="1487" y="341"/>
                  <a:pt x="1436" y="441"/>
                </a:cubicBezTo>
                <a:cubicBezTo>
                  <a:pt x="1410" y="493"/>
                  <a:pt x="1209" y="567"/>
                  <a:pt x="1247" y="645"/>
                </a:cubicBezTo>
                <a:cubicBezTo>
                  <a:pt x="1271" y="696"/>
                  <a:pt x="1331" y="652"/>
                  <a:pt x="1308" y="749"/>
                </a:cubicBezTo>
                <a:cubicBezTo>
                  <a:pt x="1298" y="794"/>
                  <a:pt x="1259" y="878"/>
                  <a:pt x="1199" y="884"/>
                </a:cubicBezTo>
                <a:cubicBezTo>
                  <a:pt x="1137" y="889"/>
                  <a:pt x="1086" y="726"/>
                  <a:pt x="918" y="721"/>
                </a:cubicBezTo>
                <a:cubicBezTo>
                  <a:pt x="839" y="718"/>
                  <a:pt x="727" y="844"/>
                  <a:pt x="822" y="934"/>
                </a:cubicBezTo>
                <a:cubicBezTo>
                  <a:pt x="879" y="988"/>
                  <a:pt x="987" y="869"/>
                  <a:pt x="1019" y="962"/>
                </a:cubicBezTo>
                <a:cubicBezTo>
                  <a:pt x="1041" y="1028"/>
                  <a:pt x="1016" y="1166"/>
                  <a:pt x="1121" y="1224"/>
                </a:cubicBezTo>
                <a:cubicBezTo>
                  <a:pt x="1159" y="1245"/>
                  <a:pt x="1217" y="1263"/>
                  <a:pt x="1275" y="1292"/>
                </a:cubicBezTo>
                <a:cubicBezTo>
                  <a:pt x="1189" y="1310"/>
                  <a:pt x="1084" y="1343"/>
                  <a:pt x="959" y="1391"/>
                </a:cubicBezTo>
                <a:cubicBezTo>
                  <a:pt x="854" y="1363"/>
                  <a:pt x="854" y="1363"/>
                  <a:pt x="854" y="1363"/>
                </a:cubicBezTo>
                <a:cubicBezTo>
                  <a:pt x="898" y="1326"/>
                  <a:pt x="969" y="1301"/>
                  <a:pt x="952" y="1221"/>
                </a:cubicBezTo>
                <a:cubicBezTo>
                  <a:pt x="925" y="1103"/>
                  <a:pt x="721" y="1148"/>
                  <a:pt x="581" y="1007"/>
                </a:cubicBezTo>
                <a:cubicBezTo>
                  <a:pt x="538" y="964"/>
                  <a:pt x="446" y="821"/>
                  <a:pt x="446" y="649"/>
                </a:cubicBezTo>
                <a:cubicBezTo>
                  <a:pt x="376" y="782"/>
                  <a:pt x="336" y="933"/>
                  <a:pt x="336" y="1094"/>
                </a:cubicBezTo>
                <a:cubicBezTo>
                  <a:pt x="336" y="1143"/>
                  <a:pt x="340" y="1192"/>
                  <a:pt x="347" y="1239"/>
                </a:cubicBezTo>
                <a:cubicBezTo>
                  <a:pt x="345" y="1239"/>
                  <a:pt x="344" y="1239"/>
                  <a:pt x="342" y="1239"/>
                </a:cubicBezTo>
                <a:cubicBezTo>
                  <a:pt x="298" y="1239"/>
                  <a:pt x="255" y="1248"/>
                  <a:pt x="214" y="1266"/>
                </a:cubicBezTo>
                <a:cubicBezTo>
                  <a:pt x="205" y="1210"/>
                  <a:pt x="201" y="1152"/>
                  <a:pt x="201" y="1094"/>
                </a:cubicBezTo>
                <a:cubicBezTo>
                  <a:pt x="201" y="491"/>
                  <a:pt x="691" y="0"/>
                  <a:pt x="1295" y="0"/>
                </a:cubicBezTo>
                <a:cubicBezTo>
                  <a:pt x="1898" y="0"/>
                  <a:pt x="2389" y="491"/>
                  <a:pt x="2389" y="1094"/>
                </a:cubicBezTo>
                <a:close/>
                <a:moveTo>
                  <a:pt x="1568" y="1413"/>
                </a:moveTo>
                <a:cubicBezTo>
                  <a:pt x="1301" y="1535"/>
                  <a:pt x="1301" y="1535"/>
                  <a:pt x="1301" y="1535"/>
                </a:cubicBezTo>
                <a:cubicBezTo>
                  <a:pt x="1305" y="1477"/>
                  <a:pt x="1305" y="1477"/>
                  <a:pt x="1305" y="1477"/>
                </a:cubicBezTo>
                <a:cubicBezTo>
                  <a:pt x="1478" y="1399"/>
                  <a:pt x="1478" y="1399"/>
                  <a:pt x="1478" y="1399"/>
                </a:cubicBezTo>
                <a:cubicBezTo>
                  <a:pt x="1453" y="1397"/>
                  <a:pt x="1428" y="1397"/>
                  <a:pt x="1402" y="1397"/>
                </a:cubicBezTo>
                <a:cubicBezTo>
                  <a:pt x="1307" y="1397"/>
                  <a:pt x="1145" y="1445"/>
                  <a:pt x="966" y="1516"/>
                </a:cubicBezTo>
                <a:cubicBezTo>
                  <a:pt x="393" y="1365"/>
                  <a:pt x="393" y="1365"/>
                  <a:pt x="393" y="1365"/>
                </a:cubicBezTo>
                <a:cubicBezTo>
                  <a:pt x="340" y="1351"/>
                  <a:pt x="283" y="1359"/>
                  <a:pt x="236" y="1389"/>
                </a:cubicBezTo>
                <a:cubicBezTo>
                  <a:pt x="208" y="1407"/>
                  <a:pt x="208" y="1407"/>
                  <a:pt x="208" y="1407"/>
                </a:cubicBezTo>
                <a:cubicBezTo>
                  <a:pt x="180" y="1424"/>
                  <a:pt x="180" y="1464"/>
                  <a:pt x="207" y="1482"/>
                </a:cubicBezTo>
                <a:cubicBezTo>
                  <a:pt x="551" y="1705"/>
                  <a:pt x="551" y="1705"/>
                  <a:pt x="551" y="1705"/>
                </a:cubicBezTo>
                <a:cubicBezTo>
                  <a:pt x="469" y="1747"/>
                  <a:pt x="391" y="1790"/>
                  <a:pt x="322" y="1831"/>
                </a:cubicBezTo>
                <a:cubicBezTo>
                  <a:pt x="145" y="1737"/>
                  <a:pt x="145" y="1737"/>
                  <a:pt x="145" y="1737"/>
                </a:cubicBezTo>
                <a:cubicBezTo>
                  <a:pt x="117" y="1722"/>
                  <a:pt x="82" y="1720"/>
                  <a:pt x="52" y="1732"/>
                </a:cubicBezTo>
                <a:cubicBezTo>
                  <a:pt x="35" y="1739"/>
                  <a:pt x="35" y="1739"/>
                  <a:pt x="35" y="1739"/>
                </a:cubicBezTo>
                <a:cubicBezTo>
                  <a:pt x="10" y="1749"/>
                  <a:pt x="0" y="1779"/>
                  <a:pt x="13" y="1802"/>
                </a:cubicBezTo>
                <a:cubicBezTo>
                  <a:pt x="111" y="1975"/>
                  <a:pt x="111" y="1975"/>
                  <a:pt x="111" y="1975"/>
                </a:cubicBezTo>
                <a:cubicBezTo>
                  <a:pt x="111" y="1975"/>
                  <a:pt x="111" y="1975"/>
                  <a:pt x="111" y="1975"/>
                </a:cubicBezTo>
                <a:cubicBezTo>
                  <a:pt x="74" y="2007"/>
                  <a:pt x="53" y="2033"/>
                  <a:pt x="53" y="2051"/>
                </a:cubicBezTo>
                <a:cubicBezTo>
                  <a:pt x="53" y="2105"/>
                  <a:pt x="120" y="2119"/>
                  <a:pt x="179" y="2119"/>
                </a:cubicBezTo>
                <a:cubicBezTo>
                  <a:pt x="284" y="2119"/>
                  <a:pt x="1671" y="1801"/>
                  <a:pt x="1671" y="1513"/>
                </a:cubicBezTo>
                <a:cubicBezTo>
                  <a:pt x="1671" y="1456"/>
                  <a:pt x="1632" y="1428"/>
                  <a:pt x="1568" y="1413"/>
                </a:cubicBezTo>
                <a:close/>
                <a:moveTo>
                  <a:pt x="983" y="1975"/>
                </a:moveTo>
                <a:cubicBezTo>
                  <a:pt x="1288" y="1867"/>
                  <a:pt x="1288" y="1867"/>
                  <a:pt x="1288" y="1867"/>
                </a:cubicBezTo>
                <a:cubicBezTo>
                  <a:pt x="1302" y="1862"/>
                  <a:pt x="1316" y="1871"/>
                  <a:pt x="1318" y="1885"/>
                </a:cubicBezTo>
                <a:cubicBezTo>
                  <a:pt x="1345" y="2114"/>
                  <a:pt x="1345" y="2114"/>
                  <a:pt x="1345" y="2114"/>
                </a:cubicBezTo>
                <a:cubicBezTo>
                  <a:pt x="1351" y="2171"/>
                  <a:pt x="1320" y="2226"/>
                  <a:pt x="1268" y="2251"/>
                </a:cubicBezTo>
                <a:cubicBezTo>
                  <a:pt x="1240" y="2264"/>
                  <a:pt x="1240" y="2264"/>
                  <a:pt x="1240" y="2264"/>
                </a:cubicBezTo>
                <a:cubicBezTo>
                  <a:pt x="1222" y="2272"/>
                  <a:pt x="1201" y="2268"/>
                  <a:pt x="1188" y="2253"/>
                </a:cubicBezTo>
                <a:cubicBezTo>
                  <a:pt x="974" y="2010"/>
                  <a:pt x="974" y="2010"/>
                  <a:pt x="974" y="2010"/>
                </a:cubicBezTo>
                <a:cubicBezTo>
                  <a:pt x="963" y="1998"/>
                  <a:pt x="968" y="1980"/>
                  <a:pt x="983" y="19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3575" name="Freeform 22"/>
          <p:cNvSpPr>
            <a:spLocks noChangeAspect="1" noEditPoints="1" noChangeArrowheads="1"/>
          </p:cNvSpPr>
          <p:nvPr/>
        </p:nvSpPr>
        <p:spPr bwMode="auto">
          <a:xfrm>
            <a:off x="3064014" y="3682836"/>
            <a:ext cx="539680" cy="520700"/>
          </a:xfrm>
          <a:custGeom>
            <a:avLst/>
            <a:gdLst>
              <a:gd name="T0" fmla="*/ 2147483646 w 340"/>
              <a:gd name="T1" fmla="*/ 2147483646 h 328"/>
              <a:gd name="T2" fmla="*/ 2147483646 w 340"/>
              <a:gd name="T3" fmla="*/ 2147483646 h 328"/>
              <a:gd name="T4" fmla="*/ 2147483646 w 340"/>
              <a:gd name="T5" fmla="*/ 2147483646 h 328"/>
              <a:gd name="T6" fmla="*/ 2147483646 w 340"/>
              <a:gd name="T7" fmla="*/ 2147483646 h 328"/>
              <a:gd name="T8" fmla="*/ 2147483646 w 340"/>
              <a:gd name="T9" fmla="*/ 2147483646 h 328"/>
              <a:gd name="T10" fmla="*/ 2147483646 w 340"/>
              <a:gd name="T11" fmla="*/ 2147483646 h 328"/>
              <a:gd name="T12" fmla="*/ 2147483646 w 340"/>
              <a:gd name="T13" fmla="*/ 2147483646 h 328"/>
              <a:gd name="T14" fmla="*/ 2147483646 w 340"/>
              <a:gd name="T15" fmla="*/ 2147483646 h 328"/>
              <a:gd name="T16" fmla="*/ 2147483646 w 340"/>
              <a:gd name="T17" fmla="*/ 2147483646 h 328"/>
              <a:gd name="T18" fmla="*/ 2147483646 w 340"/>
              <a:gd name="T19" fmla="*/ 2147483646 h 328"/>
              <a:gd name="T20" fmla="*/ 2147483646 w 340"/>
              <a:gd name="T21" fmla="*/ 2147483646 h 328"/>
              <a:gd name="T22" fmla="*/ 2147483646 w 340"/>
              <a:gd name="T23" fmla="*/ 2147483646 h 328"/>
              <a:gd name="T24" fmla="*/ 2147483646 w 340"/>
              <a:gd name="T25" fmla="*/ 2147483646 h 328"/>
              <a:gd name="T26" fmla="*/ 2147483646 w 340"/>
              <a:gd name="T27" fmla="*/ 2147483646 h 328"/>
              <a:gd name="T28" fmla="*/ 2147483646 w 340"/>
              <a:gd name="T29" fmla="*/ 2147483646 h 328"/>
              <a:gd name="T30" fmla="*/ 2147483646 w 340"/>
              <a:gd name="T31" fmla="*/ 2147483646 h 328"/>
              <a:gd name="T32" fmla="*/ 2147483646 w 340"/>
              <a:gd name="T33" fmla="*/ 2147483646 h 328"/>
              <a:gd name="T34" fmla="*/ 2147483646 w 340"/>
              <a:gd name="T35" fmla="*/ 2147483646 h 328"/>
              <a:gd name="T36" fmla="*/ 2147483646 w 340"/>
              <a:gd name="T37" fmla="*/ 2147483646 h 328"/>
              <a:gd name="T38" fmla="*/ 2147483646 w 340"/>
              <a:gd name="T39" fmla="*/ 2147483646 h 328"/>
              <a:gd name="T40" fmla="*/ 2147483646 w 340"/>
              <a:gd name="T41" fmla="*/ 2147483646 h 328"/>
              <a:gd name="T42" fmla="*/ 2147483646 w 340"/>
              <a:gd name="T43" fmla="*/ 2147483646 h 328"/>
              <a:gd name="T44" fmla="*/ 2147483646 w 340"/>
              <a:gd name="T45" fmla="*/ 2147483646 h 328"/>
              <a:gd name="T46" fmla="*/ 2147483646 w 340"/>
              <a:gd name="T47" fmla="*/ 2147483646 h 328"/>
              <a:gd name="T48" fmla="*/ 2147483646 w 340"/>
              <a:gd name="T49" fmla="*/ 2147483646 h 328"/>
              <a:gd name="T50" fmla="*/ 2147483646 w 340"/>
              <a:gd name="T51" fmla="*/ 2147483646 h 328"/>
              <a:gd name="T52" fmla="*/ 2147483646 w 340"/>
              <a:gd name="T53" fmla="*/ 2147483646 h 328"/>
              <a:gd name="T54" fmla="*/ 2147483646 w 340"/>
              <a:gd name="T55" fmla="*/ 2147483646 h 328"/>
              <a:gd name="T56" fmla="*/ 2147483646 w 340"/>
              <a:gd name="T57" fmla="*/ 2147483646 h 328"/>
              <a:gd name="T58" fmla="*/ 2147483646 w 340"/>
              <a:gd name="T59" fmla="*/ 2147483646 h 328"/>
              <a:gd name="T60" fmla="*/ 2147483646 w 340"/>
              <a:gd name="T61" fmla="*/ 2147483646 h 328"/>
              <a:gd name="T62" fmla="*/ 2147483646 w 340"/>
              <a:gd name="T63" fmla="*/ 2147483646 h 328"/>
              <a:gd name="T64" fmla="*/ 0 w 340"/>
              <a:gd name="T65" fmla="*/ 2147483646 h 328"/>
              <a:gd name="T66" fmla="*/ 2147483646 w 340"/>
              <a:gd name="T67" fmla="*/ 0 h 328"/>
              <a:gd name="T68" fmla="*/ 2147483646 w 340"/>
              <a:gd name="T69" fmla="*/ 2147483646 h 328"/>
              <a:gd name="T70" fmla="*/ 2147483646 w 340"/>
              <a:gd name="T71" fmla="*/ 2147483646 h 328"/>
              <a:gd name="T72" fmla="*/ 2147483646 w 340"/>
              <a:gd name="T73" fmla="*/ 2147483646 h 328"/>
              <a:gd name="T74" fmla="*/ 2147483646 w 340"/>
              <a:gd name="T75" fmla="*/ 2147483646 h 328"/>
              <a:gd name="T76" fmla="*/ 2147483646 w 340"/>
              <a:gd name="T77" fmla="*/ 2147483646 h 328"/>
              <a:gd name="T78" fmla="*/ 2147483646 w 340"/>
              <a:gd name="T79" fmla="*/ 2147483646 h 328"/>
              <a:gd name="T80" fmla="*/ 2147483646 w 340"/>
              <a:gd name="T81" fmla="*/ 2147483646 h 328"/>
              <a:gd name="T82" fmla="*/ 2147483646 w 340"/>
              <a:gd name="T83" fmla="*/ 2147483646 h 328"/>
              <a:gd name="T84" fmla="*/ 2147483646 w 340"/>
              <a:gd name="T85" fmla="*/ 2147483646 h 328"/>
              <a:gd name="T86" fmla="*/ 2147483646 w 340"/>
              <a:gd name="T87" fmla="*/ 2147483646 h 328"/>
              <a:gd name="T88" fmla="*/ 2147483646 w 340"/>
              <a:gd name="T89" fmla="*/ 2147483646 h 328"/>
              <a:gd name="T90" fmla="*/ 2147483646 w 340"/>
              <a:gd name="T91" fmla="*/ 2147483646 h 328"/>
              <a:gd name="T92" fmla="*/ 2147483646 w 340"/>
              <a:gd name="T93" fmla="*/ 2147483646 h 328"/>
              <a:gd name="T94" fmla="*/ 2147483646 w 340"/>
              <a:gd name="T95" fmla="*/ 2147483646 h 328"/>
              <a:gd name="T96" fmla="*/ 2147483646 w 340"/>
              <a:gd name="T97" fmla="*/ 2147483646 h 328"/>
              <a:gd name="T98" fmla="*/ 2147483646 w 340"/>
              <a:gd name="T99" fmla="*/ 2147483646 h 328"/>
              <a:gd name="T100" fmla="*/ 2147483646 w 340"/>
              <a:gd name="T101" fmla="*/ 2147483646 h 328"/>
              <a:gd name="T102" fmla="*/ 2147483646 w 340"/>
              <a:gd name="T103" fmla="*/ 2147483646 h 328"/>
              <a:gd name="T104" fmla="*/ 2147483646 w 340"/>
              <a:gd name="T105" fmla="*/ 2147483646 h 328"/>
              <a:gd name="T106" fmla="*/ 2147483646 w 340"/>
              <a:gd name="T107" fmla="*/ 2147483646 h 328"/>
              <a:gd name="T108" fmla="*/ 2147483646 w 340"/>
              <a:gd name="T109" fmla="*/ 2147483646 h 328"/>
              <a:gd name="T110" fmla="*/ 2147483646 w 340"/>
              <a:gd name="T111" fmla="*/ 2147483646 h 328"/>
              <a:gd name="T112" fmla="*/ 2147483646 w 340"/>
              <a:gd name="T113" fmla="*/ 2147483646 h 3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40" h="328">
                <a:moveTo>
                  <a:pt x="220" y="272"/>
                </a:moveTo>
                <a:cubicBezTo>
                  <a:pt x="220" y="150"/>
                  <a:pt x="220" y="150"/>
                  <a:pt x="220" y="150"/>
                </a:cubicBezTo>
                <a:cubicBezTo>
                  <a:pt x="291" y="139"/>
                  <a:pt x="291" y="139"/>
                  <a:pt x="291" y="139"/>
                </a:cubicBezTo>
                <a:cubicBezTo>
                  <a:pt x="280" y="78"/>
                  <a:pt x="227" y="32"/>
                  <a:pt x="163" y="32"/>
                </a:cubicBezTo>
                <a:cubicBezTo>
                  <a:pt x="91" y="32"/>
                  <a:pt x="32" y="91"/>
                  <a:pt x="32" y="163"/>
                </a:cubicBezTo>
                <a:cubicBezTo>
                  <a:pt x="32" y="235"/>
                  <a:pt x="91" y="294"/>
                  <a:pt x="163" y="294"/>
                </a:cubicBezTo>
                <a:cubicBezTo>
                  <a:pt x="170" y="294"/>
                  <a:pt x="177" y="293"/>
                  <a:pt x="184" y="292"/>
                </a:cubicBezTo>
                <a:cubicBezTo>
                  <a:pt x="189" y="283"/>
                  <a:pt x="198" y="276"/>
                  <a:pt x="210" y="273"/>
                </a:cubicBezTo>
                <a:cubicBezTo>
                  <a:pt x="213" y="273"/>
                  <a:pt x="217" y="272"/>
                  <a:pt x="220" y="272"/>
                </a:cubicBezTo>
                <a:close/>
                <a:moveTo>
                  <a:pt x="187" y="43"/>
                </a:moveTo>
                <a:cubicBezTo>
                  <a:pt x="173" y="104"/>
                  <a:pt x="173" y="104"/>
                  <a:pt x="173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64" y="36"/>
                  <a:pt x="187" y="43"/>
                  <a:pt x="187" y="43"/>
                </a:cubicBezTo>
                <a:close/>
                <a:moveTo>
                  <a:pt x="163" y="212"/>
                </a:moveTo>
                <a:cubicBezTo>
                  <a:pt x="136" y="212"/>
                  <a:pt x="114" y="190"/>
                  <a:pt x="114" y="163"/>
                </a:cubicBezTo>
                <a:cubicBezTo>
                  <a:pt x="114" y="136"/>
                  <a:pt x="136" y="114"/>
                  <a:pt x="163" y="114"/>
                </a:cubicBezTo>
                <a:cubicBezTo>
                  <a:pt x="190" y="114"/>
                  <a:pt x="212" y="136"/>
                  <a:pt x="212" y="163"/>
                </a:cubicBezTo>
                <a:cubicBezTo>
                  <a:pt x="212" y="190"/>
                  <a:pt x="190" y="212"/>
                  <a:pt x="163" y="212"/>
                </a:cubicBezTo>
                <a:close/>
                <a:moveTo>
                  <a:pt x="163" y="126"/>
                </a:moveTo>
                <a:cubicBezTo>
                  <a:pt x="143" y="126"/>
                  <a:pt x="126" y="143"/>
                  <a:pt x="126" y="163"/>
                </a:cubicBezTo>
                <a:cubicBezTo>
                  <a:pt x="126" y="183"/>
                  <a:pt x="143" y="200"/>
                  <a:pt x="163" y="200"/>
                </a:cubicBezTo>
                <a:cubicBezTo>
                  <a:pt x="183" y="200"/>
                  <a:pt x="200" y="183"/>
                  <a:pt x="200" y="163"/>
                </a:cubicBezTo>
                <a:cubicBezTo>
                  <a:pt x="200" y="143"/>
                  <a:pt x="183" y="126"/>
                  <a:pt x="163" y="126"/>
                </a:cubicBezTo>
                <a:close/>
                <a:moveTo>
                  <a:pt x="163" y="189"/>
                </a:moveTo>
                <a:cubicBezTo>
                  <a:pt x="148" y="189"/>
                  <a:pt x="137" y="178"/>
                  <a:pt x="137" y="163"/>
                </a:cubicBezTo>
                <a:cubicBezTo>
                  <a:pt x="137" y="148"/>
                  <a:pt x="148" y="137"/>
                  <a:pt x="163" y="137"/>
                </a:cubicBezTo>
                <a:cubicBezTo>
                  <a:pt x="178" y="137"/>
                  <a:pt x="189" y="148"/>
                  <a:pt x="189" y="163"/>
                </a:cubicBezTo>
                <a:cubicBezTo>
                  <a:pt x="189" y="178"/>
                  <a:pt x="178" y="189"/>
                  <a:pt x="163" y="189"/>
                </a:cubicBezTo>
                <a:close/>
                <a:moveTo>
                  <a:pt x="180" y="315"/>
                </a:moveTo>
                <a:cubicBezTo>
                  <a:pt x="180" y="318"/>
                  <a:pt x="182" y="321"/>
                  <a:pt x="184" y="324"/>
                </a:cubicBezTo>
                <a:cubicBezTo>
                  <a:pt x="177" y="325"/>
                  <a:pt x="170" y="326"/>
                  <a:pt x="163" y="326"/>
                </a:cubicBezTo>
                <a:cubicBezTo>
                  <a:pt x="73" y="326"/>
                  <a:pt x="0" y="253"/>
                  <a:pt x="0" y="163"/>
                </a:cubicBezTo>
                <a:cubicBezTo>
                  <a:pt x="0" y="73"/>
                  <a:pt x="73" y="0"/>
                  <a:pt x="163" y="0"/>
                </a:cubicBezTo>
                <a:cubicBezTo>
                  <a:pt x="243" y="0"/>
                  <a:pt x="309" y="58"/>
                  <a:pt x="323" y="134"/>
                </a:cubicBezTo>
                <a:cubicBezTo>
                  <a:pt x="307" y="136"/>
                  <a:pt x="307" y="136"/>
                  <a:pt x="307" y="136"/>
                </a:cubicBezTo>
                <a:cubicBezTo>
                  <a:pt x="294" y="68"/>
                  <a:pt x="235" y="16"/>
                  <a:pt x="163" y="16"/>
                </a:cubicBezTo>
                <a:cubicBezTo>
                  <a:pt x="82" y="16"/>
                  <a:pt x="16" y="82"/>
                  <a:pt x="16" y="163"/>
                </a:cubicBezTo>
                <a:cubicBezTo>
                  <a:pt x="16" y="244"/>
                  <a:pt x="82" y="310"/>
                  <a:pt x="163" y="310"/>
                </a:cubicBezTo>
                <a:cubicBezTo>
                  <a:pt x="168" y="310"/>
                  <a:pt x="174" y="309"/>
                  <a:pt x="179" y="309"/>
                </a:cubicBezTo>
                <a:cubicBezTo>
                  <a:pt x="179" y="311"/>
                  <a:pt x="179" y="313"/>
                  <a:pt x="180" y="315"/>
                </a:cubicBezTo>
                <a:close/>
                <a:moveTo>
                  <a:pt x="340" y="142"/>
                </a:moveTo>
                <a:cubicBezTo>
                  <a:pt x="340" y="283"/>
                  <a:pt x="340" y="283"/>
                  <a:pt x="340" y="283"/>
                </a:cubicBezTo>
                <a:cubicBezTo>
                  <a:pt x="340" y="295"/>
                  <a:pt x="331" y="304"/>
                  <a:pt x="317" y="308"/>
                </a:cubicBezTo>
                <a:cubicBezTo>
                  <a:pt x="302" y="311"/>
                  <a:pt x="288" y="305"/>
                  <a:pt x="285" y="294"/>
                </a:cubicBezTo>
                <a:cubicBezTo>
                  <a:pt x="282" y="282"/>
                  <a:pt x="292" y="270"/>
                  <a:pt x="307" y="266"/>
                </a:cubicBezTo>
                <a:cubicBezTo>
                  <a:pt x="314" y="265"/>
                  <a:pt x="320" y="265"/>
                  <a:pt x="326" y="267"/>
                </a:cubicBezTo>
                <a:cubicBezTo>
                  <a:pt x="326" y="182"/>
                  <a:pt x="326" y="182"/>
                  <a:pt x="326" y="182"/>
                </a:cubicBezTo>
                <a:cubicBezTo>
                  <a:pt x="250" y="196"/>
                  <a:pt x="250" y="196"/>
                  <a:pt x="250" y="196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12"/>
                  <a:pt x="240" y="321"/>
                  <a:pt x="227" y="325"/>
                </a:cubicBezTo>
                <a:cubicBezTo>
                  <a:pt x="212" y="328"/>
                  <a:pt x="197" y="321"/>
                  <a:pt x="195" y="311"/>
                </a:cubicBezTo>
                <a:cubicBezTo>
                  <a:pt x="192" y="300"/>
                  <a:pt x="202" y="287"/>
                  <a:pt x="217" y="284"/>
                </a:cubicBezTo>
                <a:cubicBezTo>
                  <a:pt x="224" y="282"/>
                  <a:pt x="230" y="282"/>
                  <a:pt x="235" y="284"/>
                </a:cubicBezTo>
                <a:cubicBezTo>
                  <a:pt x="235" y="159"/>
                  <a:pt x="235" y="159"/>
                  <a:pt x="235" y="159"/>
                </a:cubicBezTo>
                <a:lnTo>
                  <a:pt x="340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23576" name="Group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22" y="1873087"/>
            <a:ext cx="46190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Group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17" y="3787611"/>
            <a:ext cx="542854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8" name="椭圆 38"/>
          <p:cNvSpPr>
            <a:spLocks noChangeAspect="1" noChangeArrowheads="1"/>
          </p:cNvSpPr>
          <p:nvPr/>
        </p:nvSpPr>
        <p:spPr bwMode="auto">
          <a:xfrm>
            <a:off x="5894159" y="2300123"/>
            <a:ext cx="306347" cy="306388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latin typeface="+mn-ea"/>
                <a:ea typeface="+mn-ea"/>
              </a:rPr>
              <a:t>3</a:t>
            </a: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ea"/>
              </a:rPr>
              <a:t>2.2</a:t>
            </a:r>
            <a:r>
              <a:rPr lang="zh-CN" altLang="en-US" dirty="0" smtClean="0">
                <a:latin typeface="+mn-ea"/>
              </a:rPr>
              <a:t>基本概念：看涨期权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694381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椭圆 10"/>
          <p:cNvSpPr>
            <a:spLocks noChangeArrowheads="1"/>
          </p:cNvSpPr>
          <p:nvPr/>
        </p:nvSpPr>
        <p:spPr bwMode="auto">
          <a:xfrm>
            <a:off x="759264" y="1673061"/>
            <a:ext cx="914281" cy="914400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3557" name="椭圆 11"/>
          <p:cNvSpPr>
            <a:spLocks noChangeArrowheads="1"/>
          </p:cNvSpPr>
          <p:nvPr/>
        </p:nvSpPr>
        <p:spPr bwMode="auto">
          <a:xfrm>
            <a:off x="2875126" y="3485986"/>
            <a:ext cx="914281" cy="914400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3558" name="椭圆 12"/>
          <p:cNvSpPr>
            <a:spLocks noChangeArrowheads="1"/>
          </p:cNvSpPr>
          <p:nvPr/>
        </p:nvSpPr>
        <p:spPr bwMode="auto">
          <a:xfrm>
            <a:off x="5286225" y="1673061"/>
            <a:ext cx="914281" cy="914400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3559" name="椭圆 13"/>
          <p:cNvSpPr>
            <a:spLocks noChangeArrowheads="1"/>
          </p:cNvSpPr>
          <p:nvPr/>
        </p:nvSpPr>
        <p:spPr bwMode="auto">
          <a:xfrm>
            <a:off x="7762402" y="3485986"/>
            <a:ext cx="914281" cy="914400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cxnSp>
        <p:nvCxnSpPr>
          <p:cNvPr id="23560" name="直接箭头连接符 14"/>
          <p:cNvCxnSpPr>
            <a:cxnSpLocks noChangeShapeType="1"/>
            <a:stCxn id="23556" idx="5"/>
            <a:endCxn id="23557" idx="1"/>
          </p:cNvCxnSpPr>
          <p:nvPr/>
        </p:nvCxnSpPr>
        <p:spPr bwMode="auto">
          <a:xfrm>
            <a:off x="1540212" y="2454112"/>
            <a:ext cx="1468247" cy="1165225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直接箭头连接符 15"/>
          <p:cNvCxnSpPr>
            <a:cxnSpLocks noChangeShapeType="1"/>
            <a:stCxn id="23557" idx="7"/>
            <a:endCxn id="23558" idx="3"/>
          </p:cNvCxnSpPr>
          <p:nvPr/>
        </p:nvCxnSpPr>
        <p:spPr bwMode="auto">
          <a:xfrm flipV="1">
            <a:off x="3654487" y="2454112"/>
            <a:ext cx="1765070" cy="1165225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直接箭头连接符 16"/>
          <p:cNvCxnSpPr>
            <a:cxnSpLocks noChangeShapeType="1"/>
            <a:stCxn id="23558" idx="5"/>
            <a:endCxn id="23559" idx="1"/>
          </p:cNvCxnSpPr>
          <p:nvPr/>
        </p:nvCxnSpPr>
        <p:spPr bwMode="auto">
          <a:xfrm>
            <a:off x="6067173" y="2454112"/>
            <a:ext cx="1828562" cy="1165225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63" name="椭圆 17"/>
          <p:cNvSpPr>
            <a:spLocks noChangeAspect="1" noChangeArrowheads="1"/>
          </p:cNvSpPr>
          <p:nvPr/>
        </p:nvSpPr>
        <p:spPr bwMode="auto">
          <a:xfrm>
            <a:off x="1367198" y="2330287"/>
            <a:ext cx="306347" cy="306387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latin typeface="+mn-ea"/>
                <a:ea typeface="+mn-ea"/>
              </a:rPr>
              <a:t>1</a:t>
            </a: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3564" name="椭圆 18"/>
          <p:cNvSpPr>
            <a:spLocks noChangeAspect="1" noChangeArrowheads="1"/>
          </p:cNvSpPr>
          <p:nvPr/>
        </p:nvSpPr>
        <p:spPr bwMode="auto">
          <a:xfrm>
            <a:off x="3502107" y="3485987"/>
            <a:ext cx="306348" cy="306387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latin typeface="+mn-ea"/>
                <a:ea typeface="+mn-ea"/>
              </a:rPr>
              <a:t>2</a:t>
            </a:r>
            <a:endParaRPr lang="zh-CN" altLang="en-US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3565" name="椭圆 19"/>
          <p:cNvSpPr>
            <a:spLocks noChangeAspect="1" noChangeArrowheads="1"/>
          </p:cNvSpPr>
          <p:nvPr/>
        </p:nvSpPr>
        <p:spPr bwMode="auto">
          <a:xfrm>
            <a:off x="8481447" y="3979698"/>
            <a:ext cx="306347" cy="306388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latin typeface="+mn-ea"/>
                <a:ea typeface="+mn-ea"/>
              </a:rPr>
              <a:t>4</a:t>
            </a: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3570" name="矩形 24"/>
          <p:cNvSpPr>
            <a:spLocks noChangeArrowheads="1"/>
          </p:cNvSpPr>
          <p:nvPr/>
        </p:nvSpPr>
        <p:spPr bwMode="auto">
          <a:xfrm>
            <a:off x="1865609" y="1601569"/>
            <a:ext cx="2999984" cy="146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dirty="0" smtClean="0"/>
              <a:t>买方支付权利金后，有权在将来某一时间按约定价格卖出一定数量的资产，称为看跌期权。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3571" name="矩形 25"/>
          <p:cNvSpPr>
            <a:spLocks noChangeArrowheads="1"/>
          </p:cNvSpPr>
          <p:nvPr/>
        </p:nvSpPr>
        <p:spPr bwMode="auto">
          <a:xfrm>
            <a:off x="6556573" y="1609123"/>
            <a:ext cx="2876176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dirty="0" smtClean="0"/>
              <a:t>看跌期权买方有卖出标的物的权利，卖方有买入标的物的义务。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3572" name="矩形 26"/>
          <p:cNvSpPr>
            <a:spLocks noChangeArrowheads="1"/>
          </p:cNvSpPr>
          <p:nvPr/>
        </p:nvSpPr>
        <p:spPr bwMode="auto">
          <a:xfrm>
            <a:off x="3895755" y="3903498"/>
            <a:ext cx="2876176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dirty="0" smtClean="0"/>
              <a:t>买方预期未来资产价格下跌时使用看跌期权，以获得价格下跌的收益。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3573" name="矩形 27"/>
          <p:cNvSpPr>
            <a:spLocks noChangeArrowheads="1"/>
          </p:cNvSpPr>
          <p:nvPr/>
        </p:nvSpPr>
        <p:spPr bwMode="auto">
          <a:xfrm>
            <a:off x="8879848" y="3501604"/>
            <a:ext cx="2376179" cy="236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zh-CN" altLang="en-US" dirty="0" smtClean="0"/>
              <a:t>看跌期权行权与履约后，买方按行权价格获得标的期货卖持仓，卖方按同一行权价格获得标的期货买持仓。</a:t>
            </a:r>
            <a:endParaRPr lang="zh-CN" dirty="0"/>
          </a:p>
        </p:txBody>
      </p:sp>
      <p:sp>
        <p:nvSpPr>
          <p:cNvPr id="23574" name="Freeform 5"/>
          <p:cNvSpPr>
            <a:spLocks noChangeAspect="1" noEditPoints="1" noChangeArrowheads="1"/>
          </p:cNvSpPr>
          <p:nvPr/>
        </p:nvSpPr>
        <p:spPr bwMode="auto">
          <a:xfrm>
            <a:off x="946564" y="1873086"/>
            <a:ext cx="539680" cy="514350"/>
          </a:xfrm>
          <a:custGeom>
            <a:avLst/>
            <a:gdLst>
              <a:gd name="T0" fmla="*/ 2147483646 w 2389"/>
              <a:gd name="T1" fmla="*/ 2147483646 h 2272"/>
              <a:gd name="T2" fmla="*/ 2147483646 w 2389"/>
              <a:gd name="T3" fmla="*/ 2147483646 h 2272"/>
              <a:gd name="T4" fmla="*/ 2147483646 w 2389"/>
              <a:gd name="T5" fmla="*/ 2147483646 h 2272"/>
              <a:gd name="T6" fmla="*/ 2147483646 w 2389"/>
              <a:gd name="T7" fmla="*/ 2147483646 h 2272"/>
              <a:gd name="T8" fmla="*/ 2147483646 w 2389"/>
              <a:gd name="T9" fmla="*/ 2147483646 h 2272"/>
              <a:gd name="T10" fmla="*/ 2147483646 w 2389"/>
              <a:gd name="T11" fmla="*/ 2147483646 h 2272"/>
              <a:gd name="T12" fmla="*/ 2147483646 w 2389"/>
              <a:gd name="T13" fmla="*/ 2147483646 h 2272"/>
              <a:gd name="T14" fmla="*/ 2147483646 w 2389"/>
              <a:gd name="T15" fmla="*/ 2147483646 h 2272"/>
              <a:gd name="T16" fmla="*/ 2147483646 w 2389"/>
              <a:gd name="T17" fmla="*/ 2147483646 h 2272"/>
              <a:gd name="T18" fmla="*/ 2147483646 w 2389"/>
              <a:gd name="T19" fmla="*/ 2147483646 h 2272"/>
              <a:gd name="T20" fmla="*/ 2147483646 w 2389"/>
              <a:gd name="T21" fmla="*/ 2147483646 h 2272"/>
              <a:gd name="T22" fmla="*/ 2147483646 w 2389"/>
              <a:gd name="T23" fmla="*/ 2147483646 h 2272"/>
              <a:gd name="T24" fmla="*/ 2147483646 w 2389"/>
              <a:gd name="T25" fmla="*/ 2147483646 h 2272"/>
              <a:gd name="T26" fmla="*/ 2147483646 w 2389"/>
              <a:gd name="T27" fmla="*/ 2147483646 h 2272"/>
              <a:gd name="T28" fmla="*/ 2147483646 w 2389"/>
              <a:gd name="T29" fmla="*/ 2147483646 h 2272"/>
              <a:gd name="T30" fmla="*/ 2147483646 w 2389"/>
              <a:gd name="T31" fmla="*/ 2147483646 h 2272"/>
              <a:gd name="T32" fmla="*/ 2147483646 w 2389"/>
              <a:gd name="T33" fmla="*/ 2147483646 h 2272"/>
              <a:gd name="T34" fmla="*/ 2147483646 w 2389"/>
              <a:gd name="T35" fmla="*/ 2147483646 h 2272"/>
              <a:gd name="T36" fmla="*/ 2147483646 w 2389"/>
              <a:gd name="T37" fmla="*/ 2147483646 h 2272"/>
              <a:gd name="T38" fmla="*/ 2147483646 w 2389"/>
              <a:gd name="T39" fmla="*/ 2147483646 h 2272"/>
              <a:gd name="T40" fmla="*/ 2147483646 w 2389"/>
              <a:gd name="T41" fmla="*/ 2147483646 h 2272"/>
              <a:gd name="T42" fmla="*/ 2147483646 w 2389"/>
              <a:gd name="T43" fmla="*/ 2147483646 h 2272"/>
              <a:gd name="T44" fmla="*/ 2147483646 w 2389"/>
              <a:gd name="T45" fmla="*/ 2147483646 h 2272"/>
              <a:gd name="T46" fmla="*/ 2147483646 w 2389"/>
              <a:gd name="T47" fmla="*/ 2147483646 h 2272"/>
              <a:gd name="T48" fmla="*/ 2147483646 w 2389"/>
              <a:gd name="T49" fmla="*/ 2147483646 h 2272"/>
              <a:gd name="T50" fmla="*/ 2147483646 w 2389"/>
              <a:gd name="T51" fmla="*/ 2147483646 h 2272"/>
              <a:gd name="T52" fmla="*/ 2147483646 w 2389"/>
              <a:gd name="T53" fmla="*/ 2147483646 h 2272"/>
              <a:gd name="T54" fmla="*/ 2147483646 w 2389"/>
              <a:gd name="T55" fmla="*/ 2147483646 h 2272"/>
              <a:gd name="T56" fmla="*/ 2147483646 w 2389"/>
              <a:gd name="T57" fmla="*/ 2147483646 h 2272"/>
              <a:gd name="T58" fmla="*/ 2147483646 w 2389"/>
              <a:gd name="T59" fmla="*/ 2147483646 h 2272"/>
              <a:gd name="T60" fmla="*/ 2147483646 w 2389"/>
              <a:gd name="T61" fmla="*/ 2147483646 h 2272"/>
              <a:gd name="T62" fmla="*/ 2147483646 w 2389"/>
              <a:gd name="T63" fmla="*/ 2147483646 h 2272"/>
              <a:gd name="T64" fmla="*/ 2147483646 w 2389"/>
              <a:gd name="T65" fmla="*/ 2147483646 h 2272"/>
              <a:gd name="T66" fmla="*/ 2147483646 w 2389"/>
              <a:gd name="T67" fmla="*/ 2147483646 h 22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389" h="2272">
                <a:moveTo>
                  <a:pt x="2389" y="1094"/>
                </a:moveTo>
                <a:cubicBezTo>
                  <a:pt x="2389" y="1641"/>
                  <a:pt x="1985" y="2095"/>
                  <a:pt x="1460" y="2175"/>
                </a:cubicBezTo>
                <a:cubicBezTo>
                  <a:pt x="1465" y="2151"/>
                  <a:pt x="1466" y="2126"/>
                  <a:pt x="1463" y="2100"/>
                </a:cubicBezTo>
                <a:cubicBezTo>
                  <a:pt x="1463" y="2100"/>
                  <a:pt x="1460" y="2074"/>
                  <a:pt x="1456" y="2038"/>
                </a:cubicBezTo>
                <a:cubicBezTo>
                  <a:pt x="1642" y="2007"/>
                  <a:pt x="1810" y="1921"/>
                  <a:pt x="1944" y="1798"/>
                </a:cubicBezTo>
                <a:cubicBezTo>
                  <a:pt x="1936" y="1792"/>
                  <a:pt x="1928" y="1783"/>
                  <a:pt x="1920" y="1771"/>
                </a:cubicBezTo>
                <a:cubicBezTo>
                  <a:pt x="1884" y="1720"/>
                  <a:pt x="1931" y="1669"/>
                  <a:pt x="1931" y="1623"/>
                </a:cubicBezTo>
                <a:cubicBezTo>
                  <a:pt x="1931" y="1579"/>
                  <a:pt x="1841" y="1583"/>
                  <a:pt x="1838" y="1553"/>
                </a:cubicBezTo>
                <a:cubicBezTo>
                  <a:pt x="1827" y="1452"/>
                  <a:pt x="1901" y="1450"/>
                  <a:pt x="1940" y="1411"/>
                </a:cubicBezTo>
                <a:cubicBezTo>
                  <a:pt x="1979" y="1372"/>
                  <a:pt x="1901" y="1282"/>
                  <a:pt x="1851" y="1288"/>
                </a:cubicBezTo>
                <a:cubicBezTo>
                  <a:pt x="1800" y="1294"/>
                  <a:pt x="1657" y="1265"/>
                  <a:pt x="1670" y="1155"/>
                </a:cubicBezTo>
                <a:cubicBezTo>
                  <a:pt x="1686" y="1022"/>
                  <a:pt x="1500" y="1034"/>
                  <a:pt x="1474" y="972"/>
                </a:cubicBezTo>
                <a:cubicBezTo>
                  <a:pt x="1435" y="881"/>
                  <a:pt x="1499" y="770"/>
                  <a:pt x="1583" y="745"/>
                </a:cubicBezTo>
                <a:cubicBezTo>
                  <a:pt x="1702" y="709"/>
                  <a:pt x="1820" y="612"/>
                  <a:pt x="1810" y="504"/>
                </a:cubicBezTo>
                <a:cubicBezTo>
                  <a:pt x="1800" y="381"/>
                  <a:pt x="1745" y="271"/>
                  <a:pt x="1653" y="205"/>
                </a:cubicBezTo>
                <a:cubicBezTo>
                  <a:pt x="1558" y="167"/>
                  <a:pt x="1456" y="143"/>
                  <a:pt x="1349" y="137"/>
                </a:cubicBezTo>
                <a:cubicBezTo>
                  <a:pt x="1253" y="141"/>
                  <a:pt x="1169" y="162"/>
                  <a:pt x="1173" y="206"/>
                </a:cubicBezTo>
                <a:cubicBezTo>
                  <a:pt x="1182" y="313"/>
                  <a:pt x="1487" y="341"/>
                  <a:pt x="1436" y="441"/>
                </a:cubicBezTo>
                <a:cubicBezTo>
                  <a:pt x="1410" y="493"/>
                  <a:pt x="1209" y="567"/>
                  <a:pt x="1247" y="645"/>
                </a:cubicBezTo>
                <a:cubicBezTo>
                  <a:pt x="1271" y="696"/>
                  <a:pt x="1331" y="652"/>
                  <a:pt x="1308" y="749"/>
                </a:cubicBezTo>
                <a:cubicBezTo>
                  <a:pt x="1298" y="794"/>
                  <a:pt x="1259" y="878"/>
                  <a:pt x="1199" y="884"/>
                </a:cubicBezTo>
                <a:cubicBezTo>
                  <a:pt x="1137" y="889"/>
                  <a:pt x="1086" y="726"/>
                  <a:pt x="918" y="721"/>
                </a:cubicBezTo>
                <a:cubicBezTo>
                  <a:pt x="839" y="718"/>
                  <a:pt x="727" y="844"/>
                  <a:pt x="822" y="934"/>
                </a:cubicBezTo>
                <a:cubicBezTo>
                  <a:pt x="879" y="988"/>
                  <a:pt x="987" y="869"/>
                  <a:pt x="1019" y="962"/>
                </a:cubicBezTo>
                <a:cubicBezTo>
                  <a:pt x="1041" y="1028"/>
                  <a:pt x="1016" y="1166"/>
                  <a:pt x="1121" y="1224"/>
                </a:cubicBezTo>
                <a:cubicBezTo>
                  <a:pt x="1159" y="1245"/>
                  <a:pt x="1217" y="1263"/>
                  <a:pt x="1275" y="1292"/>
                </a:cubicBezTo>
                <a:cubicBezTo>
                  <a:pt x="1189" y="1310"/>
                  <a:pt x="1084" y="1343"/>
                  <a:pt x="959" y="1391"/>
                </a:cubicBezTo>
                <a:cubicBezTo>
                  <a:pt x="854" y="1363"/>
                  <a:pt x="854" y="1363"/>
                  <a:pt x="854" y="1363"/>
                </a:cubicBezTo>
                <a:cubicBezTo>
                  <a:pt x="898" y="1326"/>
                  <a:pt x="969" y="1301"/>
                  <a:pt x="952" y="1221"/>
                </a:cubicBezTo>
                <a:cubicBezTo>
                  <a:pt x="925" y="1103"/>
                  <a:pt x="721" y="1148"/>
                  <a:pt x="581" y="1007"/>
                </a:cubicBezTo>
                <a:cubicBezTo>
                  <a:pt x="538" y="964"/>
                  <a:pt x="446" y="821"/>
                  <a:pt x="446" y="649"/>
                </a:cubicBezTo>
                <a:cubicBezTo>
                  <a:pt x="376" y="782"/>
                  <a:pt x="336" y="933"/>
                  <a:pt x="336" y="1094"/>
                </a:cubicBezTo>
                <a:cubicBezTo>
                  <a:pt x="336" y="1143"/>
                  <a:pt x="340" y="1192"/>
                  <a:pt x="347" y="1239"/>
                </a:cubicBezTo>
                <a:cubicBezTo>
                  <a:pt x="345" y="1239"/>
                  <a:pt x="344" y="1239"/>
                  <a:pt x="342" y="1239"/>
                </a:cubicBezTo>
                <a:cubicBezTo>
                  <a:pt x="298" y="1239"/>
                  <a:pt x="255" y="1248"/>
                  <a:pt x="214" y="1266"/>
                </a:cubicBezTo>
                <a:cubicBezTo>
                  <a:pt x="205" y="1210"/>
                  <a:pt x="201" y="1152"/>
                  <a:pt x="201" y="1094"/>
                </a:cubicBezTo>
                <a:cubicBezTo>
                  <a:pt x="201" y="491"/>
                  <a:pt x="691" y="0"/>
                  <a:pt x="1295" y="0"/>
                </a:cubicBezTo>
                <a:cubicBezTo>
                  <a:pt x="1898" y="0"/>
                  <a:pt x="2389" y="491"/>
                  <a:pt x="2389" y="1094"/>
                </a:cubicBezTo>
                <a:close/>
                <a:moveTo>
                  <a:pt x="1568" y="1413"/>
                </a:moveTo>
                <a:cubicBezTo>
                  <a:pt x="1301" y="1535"/>
                  <a:pt x="1301" y="1535"/>
                  <a:pt x="1301" y="1535"/>
                </a:cubicBezTo>
                <a:cubicBezTo>
                  <a:pt x="1305" y="1477"/>
                  <a:pt x="1305" y="1477"/>
                  <a:pt x="1305" y="1477"/>
                </a:cubicBezTo>
                <a:cubicBezTo>
                  <a:pt x="1478" y="1399"/>
                  <a:pt x="1478" y="1399"/>
                  <a:pt x="1478" y="1399"/>
                </a:cubicBezTo>
                <a:cubicBezTo>
                  <a:pt x="1453" y="1397"/>
                  <a:pt x="1428" y="1397"/>
                  <a:pt x="1402" y="1397"/>
                </a:cubicBezTo>
                <a:cubicBezTo>
                  <a:pt x="1307" y="1397"/>
                  <a:pt x="1145" y="1445"/>
                  <a:pt x="966" y="1516"/>
                </a:cubicBezTo>
                <a:cubicBezTo>
                  <a:pt x="393" y="1365"/>
                  <a:pt x="393" y="1365"/>
                  <a:pt x="393" y="1365"/>
                </a:cubicBezTo>
                <a:cubicBezTo>
                  <a:pt x="340" y="1351"/>
                  <a:pt x="283" y="1359"/>
                  <a:pt x="236" y="1389"/>
                </a:cubicBezTo>
                <a:cubicBezTo>
                  <a:pt x="208" y="1407"/>
                  <a:pt x="208" y="1407"/>
                  <a:pt x="208" y="1407"/>
                </a:cubicBezTo>
                <a:cubicBezTo>
                  <a:pt x="180" y="1424"/>
                  <a:pt x="180" y="1464"/>
                  <a:pt x="207" y="1482"/>
                </a:cubicBezTo>
                <a:cubicBezTo>
                  <a:pt x="551" y="1705"/>
                  <a:pt x="551" y="1705"/>
                  <a:pt x="551" y="1705"/>
                </a:cubicBezTo>
                <a:cubicBezTo>
                  <a:pt x="469" y="1747"/>
                  <a:pt x="391" y="1790"/>
                  <a:pt x="322" y="1831"/>
                </a:cubicBezTo>
                <a:cubicBezTo>
                  <a:pt x="145" y="1737"/>
                  <a:pt x="145" y="1737"/>
                  <a:pt x="145" y="1737"/>
                </a:cubicBezTo>
                <a:cubicBezTo>
                  <a:pt x="117" y="1722"/>
                  <a:pt x="82" y="1720"/>
                  <a:pt x="52" y="1732"/>
                </a:cubicBezTo>
                <a:cubicBezTo>
                  <a:pt x="35" y="1739"/>
                  <a:pt x="35" y="1739"/>
                  <a:pt x="35" y="1739"/>
                </a:cubicBezTo>
                <a:cubicBezTo>
                  <a:pt x="10" y="1749"/>
                  <a:pt x="0" y="1779"/>
                  <a:pt x="13" y="1802"/>
                </a:cubicBezTo>
                <a:cubicBezTo>
                  <a:pt x="111" y="1975"/>
                  <a:pt x="111" y="1975"/>
                  <a:pt x="111" y="1975"/>
                </a:cubicBezTo>
                <a:cubicBezTo>
                  <a:pt x="111" y="1975"/>
                  <a:pt x="111" y="1975"/>
                  <a:pt x="111" y="1975"/>
                </a:cubicBezTo>
                <a:cubicBezTo>
                  <a:pt x="74" y="2007"/>
                  <a:pt x="53" y="2033"/>
                  <a:pt x="53" y="2051"/>
                </a:cubicBezTo>
                <a:cubicBezTo>
                  <a:pt x="53" y="2105"/>
                  <a:pt x="120" y="2119"/>
                  <a:pt x="179" y="2119"/>
                </a:cubicBezTo>
                <a:cubicBezTo>
                  <a:pt x="284" y="2119"/>
                  <a:pt x="1671" y="1801"/>
                  <a:pt x="1671" y="1513"/>
                </a:cubicBezTo>
                <a:cubicBezTo>
                  <a:pt x="1671" y="1456"/>
                  <a:pt x="1632" y="1428"/>
                  <a:pt x="1568" y="1413"/>
                </a:cubicBezTo>
                <a:close/>
                <a:moveTo>
                  <a:pt x="983" y="1975"/>
                </a:moveTo>
                <a:cubicBezTo>
                  <a:pt x="1288" y="1867"/>
                  <a:pt x="1288" y="1867"/>
                  <a:pt x="1288" y="1867"/>
                </a:cubicBezTo>
                <a:cubicBezTo>
                  <a:pt x="1302" y="1862"/>
                  <a:pt x="1316" y="1871"/>
                  <a:pt x="1318" y="1885"/>
                </a:cubicBezTo>
                <a:cubicBezTo>
                  <a:pt x="1345" y="2114"/>
                  <a:pt x="1345" y="2114"/>
                  <a:pt x="1345" y="2114"/>
                </a:cubicBezTo>
                <a:cubicBezTo>
                  <a:pt x="1351" y="2171"/>
                  <a:pt x="1320" y="2226"/>
                  <a:pt x="1268" y="2251"/>
                </a:cubicBezTo>
                <a:cubicBezTo>
                  <a:pt x="1240" y="2264"/>
                  <a:pt x="1240" y="2264"/>
                  <a:pt x="1240" y="2264"/>
                </a:cubicBezTo>
                <a:cubicBezTo>
                  <a:pt x="1222" y="2272"/>
                  <a:pt x="1201" y="2268"/>
                  <a:pt x="1188" y="2253"/>
                </a:cubicBezTo>
                <a:cubicBezTo>
                  <a:pt x="974" y="2010"/>
                  <a:pt x="974" y="2010"/>
                  <a:pt x="974" y="2010"/>
                </a:cubicBezTo>
                <a:cubicBezTo>
                  <a:pt x="963" y="1998"/>
                  <a:pt x="968" y="1980"/>
                  <a:pt x="983" y="19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3575" name="Freeform 22"/>
          <p:cNvSpPr>
            <a:spLocks noChangeAspect="1" noEditPoints="1" noChangeArrowheads="1"/>
          </p:cNvSpPr>
          <p:nvPr/>
        </p:nvSpPr>
        <p:spPr bwMode="auto">
          <a:xfrm>
            <a:off x="3064014" y="3682836"/>
            <a:ext cx="539680" cy="520700"/>
          </a:xfrm>
          <a:custGeom>
            <a:avLst/>
            <a:gdLst>
              <a:gd name="T0" fmla="*/ 2147483646 w 340"/>
              <a:gd name="T1" fmla="*/ 2147483646 h 328"/>
              <a:gd name="T2" fmla="*/ 2147483646 w 340"/>
              <a:gd name="T3" fmla="*/ 2147483646 h 328"/>
              <a:gd name="T4" fmla="*/ 2147483646 w 340"/>
              <a:gd name="T5" fmla="*/ 2147483646 h 328"/>
              <a:gd name="T6" fmla="*/ 2147483646 w 340"/>
              <a:gd name="T7" fmla="*/ 2147483646 h 328"/>
              <a:gd name="T8" fmla="*/ 2147483646 w 340"/>
              <a:gd name="T9" fmla="*/ 2147483646 h 328"/>
              <a:gd name="T10" fmla="*/ 2147483646 w 340"/>
              <a:gd name="T11" fmla="*/ 2147483646 h 328"/>
              <a:gd name="T12" fmla="*/ 2147483646 w 340"/>
              <a:gd name="T13" fmla="*/ 2147483646 h 328"/>
              <a:gd name="T14" fmla="*/ 2147483646 w 340"/>
              <a:gd name="T15" fmla="*/ 2147483646 h 328"/>
              <a:gd name="T16" fmla="*/ 2147483646 w 340"/>
              <a:gd name="T17" fmla="*/ 2147483646 h 328"/>
              <a:gd name="T18" fmla="*/ 2147483646 w 340"/>
              <a:gd name="T19" fmla="*/ 2147483646 h 328"/>
              <a:gd name="T20" fmla="*/ 2147483646 w 340"/>
              <a:gd name="T21" fmla="*/ 2147483646 h 328"/>
              <a:gd name="T22" fmla="*/ 2147483646 w 340"/>
              <a:gd name="T23" fmla="*/ 2147483646 h 328"/>
              <a:gd name="T24" fmla="*/ 2147483646 w 340"/>
              <a:gd name="T25" fmla="*/ 2147483646 h 328"/>
              <a:gd name="T26" fmla="*/ 2147483646 w 340"/>
              <a:gd name="T27" fmla="*/ 2147483646 h 328"/>
              <a:gd name="T28" fmla="*/ 2147483646 w 340"/>
              <a:gd name="T29" fmla="*/ 2147483646 h 328"/>
              <a:gd name="T30" fmla="*/ 2147483646 w 340"/>
              <a:gd name="T31" fmla="*/ 2147483646 h 328"/>
              <a:gd name="T32" fmla="*/ 2147483646 w 340"/>
              <a:gd name="T33" fmla="*/ 2147483646 h 328"/>
              <a:gd name="T34" fmla="*/ 2147483646 w 340"/>
              <a:gd name="T35" fmla="*/ 2147483646 h 328"/>
              <a:gd name="T36" fmla="*/ 2147483646 w 340"/>
              <a:gd name="T37" fmla="*/ 2147483646 h 328"/>
              <a:gd name="T38" fmla="*/ 2147483646 w 340"/>
              <a:gd name="T39" fmla="*/ 2147483646 h 328"/>
              <a:gd name="T40" fmla="*/ 2147483646 w 340"/>
              <a:gd name="T41" fmla="*/ 2147483646 h 328"/>
              <a:gd name="T42" fmla="*/ 2147483646 w 340"/>
              <a:gd name="T43" fmla="*/ 2147483646 h 328"/>
              <a:gd name="T44" fmla="*/ 2147483646 w 340"/>
              <a:gd name="T45" fmla="*/ 2147483646 h 328"/>
              <a:gd name="T46" fmla="*/ 2147483646 w 340"/>
              <a:gd name="T47" fmla="*/ 2147483646 h 328"/>
              <a:gd name="T48" fmla="*/ 2147483646 w 340"/>
              <a:gd name="T49" fmla="*/ 2147483646 h 328"/>
              <a:gd name="T50" fmla="*/ 2147483646 w 340"/>
              <a:gd name="T51" fmla="*/ 2147483646 h 328"/>
              <a:gd name="T52" fmla="*/ 2147483646 w 340"/>
              <a:gd name="T53" fmla="*/ 2147483646 h 328"/>
              <a:gd name="T54" fmla="*/ 2147483646 w 340"/>
              <a:gd name="T55" fmla="*/ 2147483646 h 328"/>
              <a:gd name="T56" fmla="*/ 2147483646 w 340"/>
              <a:gd name="T57" fmla="*/ 2147483646 h 328"/>
              <a:gd name="T58" fmla="*/ 2147483646 w 340"/>
              <a:gd name="T59" fmla="*/ 2147483646 h 328"/>
              <a:gd name="T60" fmla="*/ 2147483646 w 340"/>
              <a:gd name="T61" fmla="*/ 2147483646 h 328"/>
              <a:gd name="T62" fmla="*/ 2147483646 w 340"/>
              <a:gd name="T63" fmla="*/ 2147483646 h 328"/>
              <a:gd name="T64" fmla="*/ 0 w 340"/>
              <a:gd name="T65" fmla="*/ 2147483646 h 328"/>
              <a:gd name="T66" fmla="*/ 2147483646 w 340"/>
              <a:gd name="T67" fmla="*/ 0 h 328"/>
              <a:gd name="T68" fmla="*/ 2147483646 w 340"/>
              <a:gd name="T69" fmla="*/ 2147483646 h 328"/>
              <a:gd name="T70" fmla="*/ 2147483646 w 340"/>
              <a:gd name="T71" fmla="*/ 2147483646 h 328"/>
              <a:gd name="T72" fmla="*/ 2147483646 w 340"/>
              <a:gd name="T73" fmla="*/ 2147483646 h 328"/>
              <a:gd name="T74" fmla="*/ 2147483646 w 340"/>
              <a:gd name="T75" fmla="*/ 2147483646 h 328"/>
              <a:gd name="T76" fmla="*/ 2147483646 w 340"/>
              <a:gd name="T77" fmla="*/ 2147483646 h 328"/>
              <a:gd name="T78" fmla="*/ 2147483646 w 340"/>
              <a:gd name="T79" fmla="*/ 2147483646 h 328"/>
              <a:gd name="T80" fmla="*/ 2147483646 w 340"/>
              <a:gd name="T81" fmla="*/ 2147483646 h 328"/>
              <a:gd name="T82" fmla="*/ 2147483646 w 340"/>
              <a:gd name="T83" fmla="*/ 2147483646 h 328"/>
              <a:gd name="T84" fmla="*/ 2147483646 w 340"/>
              <a:gd name="T85" fmla="*/ 2147483646 h 328"/>
              <a:gd name="T86" fmla="*/ 2147483646 w 340"/>
              <a:gd name="T87" fmla="*/ 2147483646 h 328"/>
              <a:gd name="T88" fmla="*/ 2147483646 w 340"/>
              <a:gd name="T89" fmla="*/ 2147483646 h 328"/>
              <a:gd name="T90" fmla="*/ 2147483646 w 340"/>
              <a:gd name="T91" fmla="*/ 2147483646 h 328"/>
              <a:gd name="T92" fmla="*/ 2147483646 w 340"/>
              <a:gd name="T93" fmla="*/ 2147483646 h 328"/>
              <a:gd name="T94" fmla="*/ 2147483646 w 340"/>
              <a:gd name="T95" fmla="*/ 2147483646 h 328"/>
              <a:gd name="T96" fmla="*/ 2147483646 w 340"/>
              <a:gd name="T97" fmla="*/ 2147483646 h 328"/>
              <a:gd name="T98" fmla="*/ 2147483646 w 340"/>
              <a:gd name="T99" fmla="*/ 2147483646 h 328"/>
              <a:gd name="T100" fmla="*/ 2147483646 w 340"/>
              <a:gd name="T101" fmla="*/ 2147483646 h 328"/>
              <a:gd name="T102" fmla="*/ 2147483646 w 340"/>
              <a:gd name="T103" fmla="*/ 2147483646 h 328"/>
              <a:gd name="T104" fmla="*/ 2147483646 w 340"/>
              <a:gd name="T105" fmla="*/ 2147483646 h 328"/>
              <a:gd name="T106" fmla="*/ 2147483646 w 340"/>
              <a:gd name="T107" fmla="*/ 2147483646 h 328"/>
              <a:gd name="T108" fmla="*/ 2147483646 w 340"/>
              <a:gd name="T109" fmla="*/ 2147483646 h 328"/>
              <a:gd name="T110" fmla="*/ 2147483646 w 340"/>
              <a:gd name="T111" fmla="*/ 2147483646 h 328"/>
              <a:gd name="T112" fmla="*/ 2147483646 w 340"/>
              <a:gd name="T113" fmla="*/ 2147483646 h 3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40" h="328">
                <a:moveTo>
                  <a:pt x="220" y="272"/>
                </a:moveTo>
                <a:cubicBezTo>
                  <a:pt x="220" y="150"/>
                  <a:pt x="220" y="150"/>
                  <a:pt x="220" y="150"/>
                </a:cubicBezTo>
                <a:cubicBezTo>
                  <a:pt x="291" y="139"/>
                  <a:pt x="291" y="139"/>
                  <a:pt x="291" y="139"/>
                </a:cubicBezTo>
                <a:cubicBezTo>
                  <a:pt x="280" y="78"/>
                  <a:pt x="227" y="32"/>
                  <a:pt x="163" y="32"/>
                </a:cubicBezTo>
                <a:cubicBezTo>
                  <a:pt x="91" y="32"/>
                  <a:pt x="32" y="91"/>
                  <a:pt x="32" y="163"/>
                </a:cubicBezTo>
                <a:cubicBezTo>
                  <a:pt x="32" y="235"/>
                  <a:pt x="91" y="294"/>
                  <a:pt x="163" y="294"/>
                </a:cubicBezTo>
                <a:cubicBezTo>
                  <a:pt x="170" y="294"/>
                  <a:pt x="177" y="293"/>
                  <a:pt x="184" y="292"/>
                </a:cubicBezTo>
                <a:cubicBezTo>
                  <a:pt x="189" y="283"/>
                  <a:pt x="198" y="276"/>
                  <a:pt x="210" y="273"/>
                </a:cubicBezTo>
                <a:cubicBezTo>
                  <a:pt x="213" y="273"/>
                  <a:pt x="217" y="272"/>
                  <a:pt x="220" y="272"/>
                </a:cubicBezTo>
                <a:close/>
                <a:moveTo>
                  <a:pt x="187" y="43"/>
                </a:moveTo>
                <a:cubicBezTo>
                  <a:pt x="173" y="104"/>
                  <a:pt x="173" y="104"/>
                  <a:pt x="173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64" y="36"/>
                  <a:pt x="187" y="43"/>
                  <a:pt x="187" y="43"/>
                </a:cubicBezTo>
                <a:close/>
                <a:moveTo>
                  <a:pt x="163" y="212"/>
                </a:moveTo>
                <a:cubicBezTo>
                  <a:pt x="136" y="212"/>
                  <a:pt x="114" y="190"/>
                  <a:pt x="114" y="163"/>
                </a:cubicBezTo>
                <a:cubicBezTo>
                  <a:pt x="114" y="136"/>
                  <a:pt x="136" y="114"/>
                  <a:pt x="163" y="114"/>
                </a:cubicBezTo>
                <a:cubicBezTo>
                  <a:pt x="190" y="114"/>
                  <a:pt x="212" y="136"/>
                  <a:pt x="212" y="163"/>
                </a:cubicBezTo>
                <a:cubicBezTo>
                  <a:pt x="212" y="190"/>
                  <a:pt x="190" y="212"/>
                  <a:pt x="163" y="212"/>
                </a:cubicBezTo>
                <a:close/>
                <a:moveTo>
                  <a:pt x="163" y="126"/>
                </a:moveTo>
                <a:cubicBezTo>
                  <a:pt x="143" y="126"/>
                  <a:pt x="126" y="143"/>
                  <a:pt x="126" y="163"/>
                </a:cubicBezTo>
                <a:cubicBezTo>
                  <a:pt x="126" y="183"/>
                  <a:pt x="143" y="200"/>
                  <a:pt x="163" y="200"/>
                </a:cubicBezTo>
                <a:cubicBezTo>
                  <a:pt x="183" y="200"/>
                  <a:pt x="200" y="183"/>
                  <a:pt x="200" y="163"/>
                </a:cubicBezTo>
                <a:cubicBezTo>
                  <a:pt x="200" y="143"/>
                  <a:pt x="183" y="126"/>
                  <a:pt x="163" y="126"/>
                </a:cubicBezTo>
                <a:close/>
                <a:moveTo>
                  <a:pt x="163" y="189"/>
                </a:moveTo>
                <a:cubicBezTo>
                  <a:pt x="148" y="189"/>
                  <a:pt x="137" y="178"/>
                  <a:pt x="137" y="163"/>
                </a:cubicBezTo>
                <a:cubicBezTo>
                  <a:pt x="137" y="148"/>
                  <a:pt x="148" y="137"/>
                  <a:pt x="163" y="137"/>
                </a:cubicBezTo>
                <a:cubicBezTo>
                  <a:pt x="178" y="137"/>
                  <a:pt x="189" y="148"/>
                  <a:pt x="189" y="163"/>
                </a:cubicBezTo>
                <a:cubicBezTo>
                  <a:pt x="189" y="178"/>
                  <a:pt x="178" y="189"/>
                  <a:pt x="163" y="189"/>
                </a:cubicBezTo>
                <a:close/>
                <a:moveTo>
                  <a:pt x="180" y="315"/>
                </a:moveTo>
                <a:cubicBezTo>
                  <a:pt x="180" y="318"/>
                  <a:pt x="182" y="321"/>
                  <a:pt x="184" y="324"/>
                </a:cubicBezTo>
                <a:cubicBezTo>
                  <a:pt x="177" y="325"/>
                  <a:pt x="170" y="326"/>
                  <a:pt x="163" y="326"/>
                </a:cubicBezTo>
                <a:cubicBezTo>
                  <a:pt x="73" y="326"/>
                  <a:pt x="0" y="253"/>
                  <a:pt x="0" y="163"/>
                </a:cubicBezTo>
                <a:cubicBezTo>
                  <a:pt x="0" y="73"/>
                  <a:pt x="73" y="0"/>
                  <a:pt x="163" y="0"/>
                </a:cubicBezTo>
                <a:cubicBezTo>
                  <a:pt x="243" y="0"/>
                  <a:pt x="309" y="58"/>
                  <a:pt x="323" y="134"/>
                </a:cubicBezTo>
                <a:cubicBezTo>
                  <a:pt x="307" y="136"/>
                  <a:pt x="307" y="136"/>
                  <a:pt x="307" y="136"/>
                </a:cubicBezTo>
                <a:cubicBezTo>
                  <a:pt x="294" y="68"/>
                  <a:pt x="235" y="16"/>
                  <a:pt x="163" y="16"/>
                </a:cubicBezTo>
                <a:cubicBezTo>
                  <a:pt x="82" y="16"/>
                  <a:pt x="16" y="82"/>
                  <a:pt x="16" y="163"/>
                </a:cubicBezTo>
                <a:cubicBezTo>
                  <a:pt x="16" y="244"/>
                  <a:pt x="82" y="310"/>
                  <a:pt x="163" y="310"/>
                </a:cubicBezTo>
                <a:cubicBezTo>
                  <a:pt x="168" y="310"/>
                  <a:pt x="174" y="309"/>
                  <a:pt x="179" y="309"/>
                </a:cubicBezTo>
                <a:cubicBezTo>
                  <a:pt x="179" y="311"/>
                  <a:pt x="179" y="313"/>
                  <a:pt x="180" y="315"/>
                </a:cubicBezTo>
                <a:close/>
                <a:moveTo>
                  <a:pt x="340" y="142"/>
                </a:moveTo>
                <a:cubicBezTo>
                  <a:pt x="340" y="283"/>
                  <a:pt x="340" y="283"/>
                  <a:pt x="340" y="283"/>
                </a:cubicBezTo>
                <a:cubicBezTo>
                  <a:pt x="340" y="295"/>
                  <a:pt x="331" y="304"/>
                  <a:pt x="317" y="308"/>
                </a:cubicBezTo>
                <a:cubicBezTo>
                  <a:pt x="302" y="311"/>
                  <a:pt x="288" y="305"/>
                  <a:pt x="285" y="294"/>
                </a:cubicBezTo>
                <a:cubicBezTo>
                  <a:pt x="282" y="282"/>
                  <a:pt x="292" y="270"/>
                  <a:pt x="307" y="266"/>
                </a:cubicBezTo>
                <a:cubicBezTo>
                  <a:pt x="314" y="265"/>
                  <a:pt x="320" y="265"/>
                  <a:pt x="326" y="267"/>
                </a:cubicBezTo>
                <a:cubicBezTo>
                  <a:pt x="326" y="182"/>
                  <a:pt x="326" y="182"/>
                  <a:pt x="326" y="182"/>
                </a:cubicBezTo>
                <a:cubicBezTo>
                  <a:pt x="250" y="196"/>
                  <a:pt x="250" y="196"/>
                  <a:pt x="250" y="196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12"/>
                  <a:pt x="240" y="321"/>
                  <a:pt x="227" y="325"/>
                </a:cubicBezTo>
                <a:cubicBezTo>
                  <a:pt x="212" y="328"/>
                  <a:pt x="197" y="321"/>
                  <a:pt x="195" y="311"/>
                </a:cubicBezTo>
                <a:cubicBezTo>
                  <a:pt x="192" y="300"/>
                  <a:pt x="202" y="287"/>
                  <a:pt x="217" y="284"/>
                </a:cubicBezTo>
                <a:cubicBezTo>
                  <a:pt x="224" y="282"/>
                  <a:pt x="230" y="282"/>
                  <a:pt x="235" y="284"/>
                </a:cubicBezTo>
                <a:cubicBezTo>
                  <a:pt x="235" y="159"/>
                  <a:pt x="235" y="159"/>
                  <a:pt x="235" y="159"/>
                </a:cubicBezTo>
                <a:lnTo>
                  <a:pt x="340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23576" name="Group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22" y="1873087"/>
            <a:ext cx="46190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Group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17" y="3787611"/>
            <a:ext cx="542854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8" name="椭圆 38"/>
          <p:cNvSpPr>
            <a:spLocks noChangeAspect="1" noChangeArrowheads="1"/>
          </p:cNvSpPr>
          <p:nvPr/>
        </p:nvSpPr>
        <p:spPr bwMode="auto">
          <a:xfrm>
            <a:off x="5894159" y="2300123"/>
            <a:ext cx="306347" cy="306388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latin typeface="+mn-ea"/>
                <a:ea typeface="+mn-ea"/>
              </a:rPr>
              <a:t>3</a:t>
            </a: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ea"/>
              </a:rPr>
              <a:t>2.3</a:t>
            </a:r>
            <a:r>
              <a:rPr lang="zh-CN" altLang="en-US" dirty="0" smtClean="0">
                <a:latin typeface="+mn-ea"/>
              </a:rPr>
              <a:t>基本概念：看跌期权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694381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Freeform 5"/>
          <p:cNvSpPr>
            <a:spLocks noChangeArrowheads="1"/>
          </p:cNvSpPr>
          <p:nvPr/>
        </p:nvSpPr>
        <p:spPr bwMode="auto">
          <a:xfrm>
            <a:off x="7425558" y="1481957"/>
            <a:ext cx="3219494" cy="2490953"/>
          </a:xfrm>
          <a:custGeom>
            <a:avLst/>
            <a:gdLst>
              <a:gd name="T0" fmla="*/ 2147483646 w 1766"/>
              <a:gd name="T1" fmla="*/ 0 h 1486"/>
              <a:gd name="T2" fmla="*/ 2147483646 w 1766"/>
              <a:gd name="T3" fmla="*/ 2147483646 h 1486"/>
              <a:gd name="T4" fmla="*/ 2147483646 w 1766"/>
              <a:gd name="T5" fmla="*/ 2147483646 h 1486"/>
              <a:gd name="T6" fmla="*/ 2147483646 w 1766"/>
              <a:gd name="T7" fmla="*/ 2147483646 h 1486"/>
              <a:gd name="T8" fmla="*/ 2147483646 w 1766"/>
              <a:gd name="T9" fmla="*/ 2147483646 h 1486"/>
              <a:gd name="T10" fmla="*/ 2147483646 w 1766"/>
              <a:gd name="T11" fmla="*/ 2147483646 h 1486"/>
              <a:gd name="T12" fmla="*/ 0 w 1766"/>
              <a:gd name="T13" fmla="*/ 2147483646 h 1486"/>
              <a:gd name="T14" fmla="*/ 2147483646 w 1766"/>
              <a:gd name="T15" fmla="*/ 0 h 14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66" h="1486">
                <a:moveTo>
                  <a:pt x="883" y="0"/>
                </a:moveTo>
                <a:cubicBezTo>
                  <a:pt x="1371" y="0"/>
                  <a:pt x="1766" y="279"/>
                  <a:pt x="1766" y="624"/>
                </a:cubicBezTo>
                <a:cubicBezTo>
                  <a:pt x="1766" y="969"/>
                  <a:pt x="1371" y="1249"/>
                  <a:pt x="883" y="1249"/>
                </a:cubicBezTo>
                <a:cubicBezTo>
                  <a:pt x="798" y="1249"/>
                  <a:pt x="715" y="1240"/>
                  <a:pt x="637" y="1224"/>
                </a:cubicBezTo>
                <a:cubicBezTo>
                  <a:pt x="649" y="1314"/>
                  <a:pt x="674" y="1405"/>
                  <a:pt x="714" y="1486"/>
                </a:cubicBezTo>
                <a:cubicBezTo>
                  <a:pt x="617" y="1381"/>
                  <a:pt x="547" y="1287"/>
                  <a:pt x="498" y="1186"/>
                </a:cubicBezTo>
                <a:cubicBezTo>
                  <a:pt x="203" y="1085"/>
                  <a:pt x="0" y="871"/>
                  <a:pt x="0" y="624"/>
                </a:cubicBezTo>
                <a:cubicBezTo>
                  <a:pt x="0" y="279"/>
                  <a:pt x="395" y="0"/>
                  <a:pt x="883" y="0"/>
                </a:cubicBezTo>
                <a:close/>
              </a:path>
            </a:pathLst>
          </a:custGeom>
          <a:solidFill>
            <a:srgbClr val="D74B4B">
              <a:alpha val="70195"/>
            </a:srgbClr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702" name="Freeform 7"/>
          <p:cNvSpPr>
            <a:spLocks noChangeArrowheads="1"/>
          </p:cNvSpPr>
          <p:nvPr/>
        </p:nvSpPr>
        <p:spPr bwMode="auto">
          <a:xfrm>
            <a:off x="7971221" y="3935304"/>
            <a:ext cx="1793641" cy="2024062"/>
          </a:xfrm>
          <a:custGeom>
            <a:avLst/>
            <a:gdLst>
              <a:gd name="T0" fmla="*/ 2147483646 w 1060"/>
              <a:gd name="T1" fmla="*/ 2147483646 h 1196"/>
              <a:gd name="T2" fmla="*/ 2147483646 w 1060"/>
              <a:gd name="T3" fmla="*/ 2147483646 h 1196"/>
              <a:gd name="T4" fmla="*/ 2147483646 w 1060"/>
              <a:gd name="T5" fmla="*/ 2147483646 h 1196"/>
              <a:gd name="T6" fmla="*/ 2147483646 w 1060"/>
              <a:gd name="T7" fmla="*/ 2147483646 h 1196"/>
              <a:gd name="T8" fmla="*/ 2147483646 w 1060"/>
              <a:gd name="T9" fmla="*/ 2147483646 h 1196"/>
              <a:gd name="T10" fmla="*/ 2147483646 w 1060"/>
              <a:gd name="T11" fmla="*/ 2147483646 h 1196"/>
              <a:gd name="T12" fmla="*/ 2147483646 w 1060"/>
              <a:gd name="T13" fmla="*/ 2147483646 h 1196"/>
              <a:gd name="T14" fmla="*/ 2147483646 w 1060"/>
              <a:gd name="T15" fmla="*/ 2147483646 h 1196"/>
              <a:gd name="T16" fmla="*/ 2147483646 w 1060"/>
              <a:gd name="T17" fmla="*/ 2147483646 h 1196"/>
              <a:gd name="T18" fmla="*/ 2147483646 w 1060"/>
              <a:gd name="T19" fmla="*/ 2147483646 h 1196"/>
              <a:gd name="T20" fmla="*/ 2147483646 w 1060"/>
              <a:gd name="T21" fmla="*/ 2147483646 h 1196"/>
              <a:gd name="T22" fmla="*/ 2147483646 w 1060"/>
              <a:gd name="T23" fmla="*/ 2147483646 h 1196"/>
              <a:gd name="T24" fmla="*/ 2147483646 w 1060"/>
              <a:gd name="T25" fmla="*/ 2147483646 h 1196"/>
              <a:gd name="T26" fmla="*/ 2147483646 w 1060"/>
              <a:gd name="T27" fmla="*/ 2147483646 h 1196"/>
              <a:gd name="T28" fmla="*/ 2147483646 w 1060"/>
              <a:gd name="T29" fmla="*/ 2147483646 h 1196"/>
              <a:gd name="T30" fmla="*/ 2147483646 w 1060"/>
              <a:gd name="T31" fmla="*/ 2147483646 h 1196"/>
              <a:gd name="T32" fmla="*/ 2147483646 w 1060"/>
              <a:gd name="T33" fmla="*/ 2147483646 h 1196"/>
              <a:gd name="T34" fmla="*/ 2147483646 w 1060"/>
              <a:gd name="T35" fmla="*/ 2147483646 h 1196"/>
              <a:gd name="T36" fmla="*/ 2147483646 w 1060"/>
              <a:gd name="T37" fmla="*/ 2147483646 h 1196"/>
              <a:gd name="T38" fmla="*/ 2147483646 w 1060"/>
              <a:gd name="T39" fmla="*/ 2147483646 h 1196"/>
              <a:gd name="T40" fmla="*/ 2147483646 w 1060"/>
              <a:gd name="T41" fmla="*/ 2147483646 h 11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60" h="1196">
                <a:moveTo>
                  <a:pt x="206" y="214"/>
                </a:moveTo>
                <a:cubicBezTo>
                  <a:pt x="186" y="246"/>
                  <a:pt x="127" y="400"/>
                  <a:pt x="131" y="433"/>
                </a:cubicBezTo>
                <a:cubicBezTo>
                  <a:pt x="133" y="456"/>
                  <a:pt x="141" y="482"/>
                  <a:pt x="115" y="502"/>
                </a:cubicBezTo>
                <a:cubicBezTo>
                  <a:pt x="89" y="521"/>
                  <a:pt x="67" y="551"/>
                  <a:pt x="46" y="575"/>
                </a:cubicBezTo>
                <a:cubicBezTo>
                  <a:pt x="26" y="599"/>
                  <a:pt x="0" y="623"/>
                  <a:pt x="25" y="650"/>
                </a:cubicBezTo>
                <a:cubicBezTo>
                  <a:pt x="50" y="677"/>
                  <a:pt x="81" y="669"/>
                  <a:pt x="77" y="693"/>
                </a:cubicBezTo>
                <a:cubicBezTo>
                  <a:pt x="73" y="717"/>
                  <a:pt x="50" y="718"/>
                  <a:pt x="60" y="745"/>
                </a:cubicBezTo>
                <a:cubicBezTo>
                  <a:pt x="70" y="773"/>
                  <a:pt x="87" y="774"/>
                  <a:pt x="87" y="774"/>
                </a:cubicBezTo>
                <a:cubicBezTo>
                  <a:pt x="87" y="774"/>
                  <a:pt x="65" y="802"/>
                  <a:pt x="76" y="815"/>
                </a:cubicBezTo>
                <a:cubicBezTo>
                  <a:pt x="88" y="829"/>
                  <a:pt x="102" y="833"/>
                  <a:pt x="95" y="850"/>
                </a:cubicBezTo>
                <a:cubicBezTo>
                  <a:pt x="89" y="868"/>
                  <a:pt x="53" y="921"/>
                  <a:pt x="89" y="965"/>
                </a:cubicBezTo>
                <a:cubicBezTo>
                  <a:pt x="124" y="1010"/>
                  <a:pt x="231" y="1001"/>
                  <a:pt x="257" y="994"/>
                </a:cubicBezTo>
                <a:cubicBezTo>
                  <a:pt x="283" y="988"/>
                  <a:pt x="298" y="976"/>
                  <a:pt x="304" y="1021"/>
                </a:cubicBezTo>
                <a:cubicBezTo>
                  <a:pt x="309" y="1066"/>
                  <a:pt x="339" y="1093"/>
                  <a:pt x="342" y="1115"/>
                </a:cubicBezTo>
                <a:cubicBezTo>
                  <a:pt x="344" y="1138"/>
                  <a:pt x="340" y="1160"/>
                  <a:pt x="352" y="1196"/>
                </a:cubicBezTo>
                <a:cubicBezTo>
                  <a:pt x="892" y="1196"/>
                  <a:pt x="892" y="1196"/>
                  <a:pt x="892" y="1196"/>
                </a:cubicBezTo>
                <a:cubicBezTo>
                  <a:pt x="848" y="1114"/>
                  <a:pt x="783" y="1019"/>
                  <a:pt x="791" y="932"/>
                </a:cubicBezTo>
                <a:cubicBezTo>
                  <a:pt x="799" y="833"/>
                  <a:pt x="833" y="784"/>
                  <a:pt x="897" y="712"/>
                </a:cubicBezTo>
                <a:cubicBezTo>
                  <a:pt x="961" y="640"/>
                  <a:pt x="1060" y="453"/>
                  <a:pt x="964" y="254"/>
                </a:cubicBezTo>
                <a:cubicBezTo>
                  <a:pt x="869" y="56"/>
                  <a:pt x="607" y="0"/>
                  <a:pt x="458" y="27"/>
                </a:cubicBezTo>
                <a:cubicBezTo>
                  <a:pt x="309" y="54"/>
                  <a:pt x="233" y="137"/>
                  <a:pt x="206" y="214"/>
                </a:cubicBez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779" name="Freeform 84"/>
          <p:cNvSpPr>
            <a:spLocks noEditPoints="1" noChangeArrowheads="1"/>
          </p:cNvSpPr>
          <p:nvPr/>
        </p:nvSpPr>
        <p:spPr bwMode="auto">
          <a:xfrm>
            <a:off x="2193474" y="2690375"/>
            <a:ext cx="263491" cy="260350"/>
          </a:xfrm>
          <a:custGeom>
            <a:avLst/>
            <a:gdLst>
              <a:gd name="T0" fmla="*/ 2147483646 w 155"/>
              <a:gd name="T1" fmla="*/ 2147483646 h 154"/>
              <a:gd name="T2" fmla="*/ 2147483646 w 155"/>
              <a:gd name="T3" fmla="*/ 2147483646 h 154"/>
              <a:gd name="T4" fmla="*/ 2147483646 w 155"/>
              <a:gd name="T5" fmla="*/ 0 h 154"/>
              <a:gd name="T6" fmla="*/ 2147483646 w 155"/>
              <a:gd name="T7" fmla="*/ 2147483646 h 154"/>
              <a:gd name="T8" fmla="*/ 2147483646 w 155"/>
              <a:gd name="T9" fmla="*/ 2147483646 h 154"/>
              <a:gd name="T10" fmla="*/ 2147483646 w 155"/>
              <a:gd name="T11" fmla="*/ 2147483646 h 154"/>
              <a:gd name="T12" fmla="*/ 2147483646 w 155"/>
              <a:gd name="T13" fmla="*/ 2147483646 h 154"/>
              <a:gd name="T14" fmla="*/ 2147483646 w 155"/>
              <a:gd name="T15" fmla="*/ 2147483646 h 154"/>
              <a:gd name="T16" fmla="*/ 2147483646 w 155"/>
              <a:gd name="T17" fmla="*/ 2147483646 h 154"/>
              <a:gd name="T18" fmla="*/ 2147483646 w 155"/>
              <a:gd name="T19" fmla="*/ 2147483646 h 154"/>
              <a:gd name="T20" fmla="*/ 2147483646 w 155"/>
              <a:gd name="T21" fmla="*/ 2147483646 h 154"/>
              <a:gd name="T22" fmla="*/ 2147483646 w 155"/>
              <a:gd name="T23" fmla="*/ 2147483646 h 154"/>
              <a:gd name="T24" fmla="*/ 2147483646 w 155"/>
              <a:gd name="T25" fmla="*/ 2147483646 h 154"/>
              <a:gd name="T26" fmla="*/ 2147483646 w 155"/>
              <a:gd name="T27" fmla="*/ 2147483646 h 154"/>
              <a:gd name="T28" fmla="*/ 2147483646 w 155"/>
              <a:gd name="T29" fmla="*/ 2147483646 h 154"/>
              <a:gd name="T30" fmla="*/ 2147483646 w 155"/>
              <a:gd name="T31" fmla="*/ 2147483646 h 154"/>
              <a:gd name="T32" fmla="*/ 2147483646 w 155"/>
              <a:gd name="T33" fmla="*/ 2147483646 h 154"/>
              <a:gd name="T34" fmla="*/ 2147483646 w 155"/>
              <a:gd name="T35" fmla="*/ 2147483646 h 154"/>
              <a:gd name="T36" fmla="*/ 2147483646 w 155"/>
              <a:gd name="T37" fmla="*/ 2147483646 h 154"/>
              <a:gd name="T38" fmla="*/ 2147483646 w 155"/>
              <a:gd name="T39" fmla="*/ 2147483646 h 154"/>
              <a:gd name="T40" fmla="*/ 2147483646 w 155"/>
              <a:gd name="T41" fmla="*/ 2147483646 h 154"/>
              <a:gd name="T42" fmla="*/ 2147483646 w 155"/>
              <a:gd name="T43" fmla="*/ 2147483646 h 154"/>
              <a:gd name="T44" fmla="*/ 2147483646 w 155"/>
              <a:gd name="T45" fmla="*/ 2147483646 h 154"/>
              <a:gd name="T46" fmla="*/ 2147483646 w 155"/>
              <a:gd name="T47" fmla="*/ 2147483646 h 154"/>
              <a:gd name="T48" fmla="*/ 2147483646 w 155"/>
              <a:gd name="T49" fmla="*/ 2147483646 h 154"/>
              <a:gd name="T50" fmla="*/ 2147483646 w 155"/>
              <a:gd name="T51" fmla="*/ 2147483646 h 154"/>
              <a:gd name="T52" fmla="*/ 2147483646 w 155"/>
              <a:gd name="T53" fmla="*/ 2147483646 h 154"/>
              <a:gd name="T54" fmla="*/ 2147483646 w 155"/>
              <a:gd name="T55" fmla="*/ 2147483646 h 154"/>
              <a:gd name="T56" fmla="*/ 2147483646 w 155"/>
              <a:gd name="T57" fmla="*/ 2147483646 h 154"/>
              <a:gd name="T58" fmla="*/ 2147483646 w 155"/>
              <a:gd name="T59" fmla="*/ 2147483646 h 154"/>
              <a:gd name="T60" fmla="*/ 2147483646 w 155"/>
              <a:gd name="T61" fmla="*/ 2147483646 h 154"/>
              <a:gd name="T62" fmla="*/ 2147483646 w 155"/>
              <a:gd name="T63" fmla="*/ 2147483646 h 154"/>
              <a:gd name="T64" fmla="*/ 2147483646 w 155"/>
              <a:gd name="T65" fmla="*/ 2147483646 h 154"/>
              <a:gd name="T66" fmla="*/ 2147483646 w 155"/>
              <a:gd name="T67" fmla="*/ 2147483646 h 154"/>
              <a:gd name="T68" fmla="*/ 2147483646 w 155"/>
              <a:gd name="T69" fmla="*/ 2147483646 h 154"/>
              <a:gd name="T70" fmla="*/ 2147483646 w 155"/>
              <a:gd name="T71" fmla="*/ 2147483646 h 154"/>
              <a:gd name="T72" fmla="*/ 2147483646 w 155"/>
              <a:gd name="T73" fmla="*/ 0 h 154"/>
              <a:gd name="T74" fmla="*/ 2147483646 w 155"/>
              <a:gd name="T75" fmla="*/ 0 h 154"/>
              <a:gd name="T76" fmla="*/ 0 w 155"/>
              <a:gd name="T77" fmla="*/ 2147483646 h 154"/>
              <a:gd name="T78" fmla="*/ 2147483646 w 155"/>
              <a:gd name="T79" fmla="*/ 2147483646 h 1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5" h="154">
                <a:moveTo>
                  <a:pt x="89" y="154"/>
                </a:moveTo>
                <a:cubicBezTo>
                  <a:pt x="126" y="148"/>
                  <a:pt x="155" y="116"/>
                  <a:pt x="155" y="77"/>
                </a:cubicBezTo>
                <a:cubicBezTo>
                  <a:pt x="155" y="38"/>
                  <a:pt x="126" y="6"/>
                  <a:pt x="89" y="0"/>
                </a:cubicBezTo>
                <a:cubicBezTo>
                  <a:pt x="89" y="14"/>
                  <a:pt x="89" y="14"/>
                  <a:pt x="89" y="14"/>
                </a:cubicBezTo>
                <a:cubicBezTo>
                  <a:pt x="100" y="16"/>
                  <a:pt x="110" y="20"/>
                  <a:pt x="118" y="27"/>
                </a:cubicBezTo>
                <a:cubicBezTo>
                  <a:pt x="89" y="56"/>
                  <a:pt x="89" y="56"/>
                  <a:pt x="89" y="56"/>
                </a:cubicBezTo>
                <a:cubicBezTo>
                  <a:pt x="89" y="74"/>
                  <a:pt x="89" y="74"/>
                  <a:pt x="89" y="74"/>
                </a:cubicBezTo>
                <a:cubicBezTo>
                  <a:pt x="101" y="62"/>
                  <a:pt x="101" y="62"/>
                  <a:pt x="101" y="62"/>
                </a:cubicBezTo>
                <a:cubicBezTo>
                  <a:pt x="103" y="60"/>
                  <a:pt x="103" y="60"/>
                  <a:pt x="103" y="60"/>
                </a:cubicBezTo>
                <a:cubicBezTo>
                  <a:pt x="105" y="58"/>
                  <a:pt x="105" y="58"/>
                  <a:pt x="105" y="58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36" y="47"/>
                  <a:pt x="142" y="62"/>
                  <a:pt x="142" y="77"/>
                </a:cubicBezTo>
                <a:cubicBezTo>
                  <a:pt x="142" y="77"/>
                  <a:pt x="142" y="77"/>
                  <a:pt x="142" y="77"/>
                </a:cubicBezTo>
                <a:cubicBezTo>
                  <a:pt x="142" y="109"/>
                  <a:pt x="119" y="135"/>
                  <a:pt x="89" y="140"/>
                </a:cubicBezTo>
                <a:lnTo>
                  <a:pt x="89" y="154"/>
                </a:lnTo>
                <a:close/>
                <a:moveTo>
                  <a:pt x="77" y="154"/>
                </a:moveTo>
                <a:cubicBezTo>
                  <a:pt x="81" y="154"/>
                  <a:pt x="85" y="154"/>
                  <a:pt x="89" y="154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85" y="141"/>
                  <a:pt x="81" y="142"/>
                  <a:pt x="77" y="142"/>
                </a:cubicBezTo>
                <a:cubicBezTo>
                  <a:pt x="62" y="142"/>
                  <a:pt x="47" y="136"/>
                  <a:pt x="36" y="127"/>
                </a:cubicBezTo>
                <a:cubicBezTo>
                  <a:pt x="67" y="96"/>
                  <a:pt x="67" y="96"/>
                  <a:pt x="67" y="96"/>
                </a:cubicBezTo>
                <a:cubicBezTo>
                  <a:pt x="69" y="94"/>
                  <a:pt x="69" y="94"/>
                  <a:pt x="69" y="94"/>
                </a:cubicBezTo>
                <a:cubicBezTo>
                  <a:pt x="71" y="92"/>
                  <a:pt x="71" y="92"/>
                  <a:pt x="71" y="92"/>
                </a:cubicBezTo>
                <a:cubicBezTo>
                  <a:pt x="89" y="74"/>
                  <a:pt x="89" y="74"/>
                  <a:pt x="89" y="74"/>
                </a:cubicBezTo>
                <a:cubicBezTo>
                  <a:pt x="89" y="56"/>
                  <a:pt x="89" y="56"/>
                  <a:pt x="89" y="56"/>
                </a:cubicBezTo>
                <a:cubicBezTo>
                  <a:pt x="87" y="58"/>
                  <a:pt x="87" y="58"/>
                  <a:pt x="87" y="58"/>
                </a:cubicBezTo>
                <a:cubicBezTo>
                  <a:pt x="85" y="60"/>
                  <a:pt x="85" y="60"/>
                  <a:pt x="85" y="60"/>
                </a:cubicBezTo>
                <a:cubicBezTo>
                  <a:pt x="83" y="62"/>
                  <a:pt x="83" y="62"/>
                  <a:pt x="83" y="62"/>
                </a:cubicBezTo>
                <a:cubicBezTo>
                  <a:pt x="53" y="92"/>
                  <a:pt x="53" y="92"/>
                  <a:pt x="53" y="92"/>
                </a:cubicBezTo>
                <a:cubicBezTo>
                  <a:pt x="51" y="94"/>
                  <a:pt x="51" y="94"/>
                  <a:pt x="51" y="94"/>
                </a:cubicBezTo>
                <a:cubicBezTo>
                  <a:pt x="49" y="96"/>
                  <a:pt x="49" y="96"/>
                  <a:pt x="49" y="96"/>
                </a:cubicBezTo>
                <a:cubicBezTo>
                  <a:pt x="27" y="118"/>
                  <a:pt x="27" y="118"/>
                  <a:pt x="27" y="118"/>
                </a:cubicBezTo>
                <a:cubicBezTo>
                  <a:pt x="18" y="107"/>
                  <a:pt x="13" y="92"/>
                  <a:pt x="13" y="77"/>
                </a:cubicBezTo>
                <a:cubicBezTo>
                  <a:pt x="13" y="41"/>
                  <a:pt x="41" y="12"/>
                  <a:pt x="77" y="12"/>
                </a:cubicBezTo>
                <a:cubicBezTo>
                  <a:pt x="77" y="12"/>
                  <a:pt x="77" y="12"/>
                  <a:pt x="77" y="12"/>
                </a:cubicBezTo>
                <a:cubicBezTo>
                  <a:pt x="81" y="12"/>
                  <a:pt x="85" y="13"/>
                  <a:pt x="89" y="14"/>
                </a:cubicBezTo>
                <a:cubicBezTo>
                  <a:pt x="89" y="0"/>
                  <a:pt x="89" y="0"/>
                  <a:pt x="89" y="0"/>
                </a:cubicBezTo>
                <a:cubicBezTo>
                  <a:pt x="85" y="0"/>
                  <a:pt x="81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20"/>
                  <a:pt x="34" y="154"/>
                  <a:pt x="77" y="1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3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091" y="365126"/>
            <a:ext cx="888095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ea"/>
              </a:rPr>
              <a:t>2.4</a:t>
            </a:r>
            <a:r>
              <a:rPr lang="zh-CN" altLang="en-US" dirty="0" smtClean="0">
                <a:latin typeface="+mn-ea"/>
              </a:rPr>
              <a:t>基本概念</a:t>
            </a:r>
            <a:r>
              <a:rPr lang="zh-CN" altLang="en-US" dirty="0" smtClean="0"/>
              <a:t>：欧式期权、美式期权</a:t>
            </a:r>
            <a:endParaRPr lang="zh-CN" altLang="en-US" dirty="0"/>
          </a:p>
        </p:txBody>
      </p:sp>
      <p:sp>
        <p:nvSpPr>
          <p:cNvPr id="316" name="矩形 315"/>
          <p:cNvSpPr/>
          <p:nvPr/>
        </p:nvSpPr>
        <p:spPr>
          <a:xfrm>
            <a:off x="7872210" y="2061920"/>
            <a:ext cx="2501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欧式期权的买方只能在到期日当天行权。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17" name="Freeform 8"/>
          <p:cNvSpPr>
            <a:spLocks noChangeArrowheads="1"/>
          </p:cNvSpPr>
          <p:nvPr/>
        </p:nvSpPr>
        <p:spPr bwMode="auto">
          <a:xfrm>
            <a:off x="2886897" y="3737960"/>
            <a:ext cx="1633537" cy="2063750"/>
          </a:xfrm>
          <a:custGeom>
            <a:avLst/>
            <a:gdLst>
              <a:gd name="T0" fmla="*/ 2147483646 w 964"/>
              <a:gd name="T1" fmla="*/ 2147483646 h 1219"/>
              <a:gd name="T2" fmla="*/ 2147483646 w 964"/>
              <a:gd name="T3" fmla="*/ 2147483646 h 1219"/>
              <a:gd name="T4" fmla="*/ 2147483646 w 964"/>
              <a:gd name="T5" fmla="*/ 2147483646 h 1219"/>
              <a:gd name="T6" fmla="*/ 2147483646 w 964"/>
              <a:gd name="T7" fmla="*/ 2147483646 h 1219"/>
              <a:gd name="T8" fmla="*/ 2147483646 w 964"/>
              <a:gd name="T9" fmla="*/ 2147483646 h 1219"/>
              <a:gd name="T10" fmla="*/ 2147483646 w 964"/>
              <a:gd name="T11" fmla="*/ 2147483646 h 1219"/>
              <a:gd name="T12" fmla="*/ 2147483646 w 964"/>
              <a:gd name="T13" fmla="*/ 2147483646 h 1219"/>
              <a:gd name="T14" fmla="*/ 2147483646 w 964"/>
              <a:gd name="T15" fmla="*/ 2147483646 h 1219"/>
              <a:gd name="T16" fmla="*/ 2147483646 w 964"/>
              <a:gd name="T17" fmla="*/ 2147483646 h 1219"/>
              <a:gd name="T18" fmla="*/ 2147483646 w 964"/>
              <a:gd name="T19" fmla="*/ 2147483646 h 1219"/>
              <a:gd name="T20" fmla="*/ 2147483646 w 964"/>
              <a:gd name="T21" fmla="*/ 2147483646 h 1219"/>
              <a:gd name="T22" fmla="*/ 2147483646 w 964"/>
              <a:gd name="T23" fmla="*/ 2147483646 h 1219"/>
              <a:gd name="T24" fmla="*/ 2147483646 w 964"/>
              <a:gd name="T25" fmla="*/ 2147483646 h 1219"/>
              <a:gd name="T26" fmla="*/ 2147483646 w 964"/>
              <a:gd name="T27" fmla="*/ 2147483646 h 1219"/>
              <a:gd name="T28" fmla="*/ 2147483646 w 964"/>
              <a:gd name="T29" fmla="*/ 2147483646 h 1219"/>
              <a:gd name="T30" fmla="*/ 2147483646 w 964"/>
              <a:gd name="T31" fmla="*/ 2147483646 h 1219"/>
              <a:gd name="T32" fmla="*/ 2147483646 w 964"/>
              <a:gd name="T33" fmla="*/ 2147483646 h 1219"/>
              <a:gd name="T34" fmla="*/ 2147483646 w 964"/>
              <a:gd name="T35" fmla="*/ 2147483646 h 1219"/>
              <a:gd name="T36" fmla="*/ 2147483646 w 964"/>
              <a:gd name="T37" fmla="*/ 2147483646 h 12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64" h="1219">
                <a:moveTo>
                  <a:pt x="728" y="141"/>
                </a:moveTo>
                <a:cubicBezTo>
                  <a:pt x="796" y="195"/>
                  <a:pt x="858" y="292"/>
                  <a:pt x="869" y="347"/>
                </a:cubicBezTo>
                <a:cubicBezTo>
                  <a:pt x="881" y="402"/>
                  <a:pt x="879" y="441"/>
                  <a:pt x="871" y="494"/>
                </a:cubicBezTo>
                <a:cubicBezTo>
                  <a:pt x="864" y="547"/>
                  <a:pt x="875" y="596"/>
                  <a:pt x="909" y="638"/>
                </a:cubicBezTo>
                <a:cubicBezTo>
                  <a:pt x="942" y="679"/>
                  <a:pt x="964" y="702"/>
                  <a:pt x="930" y="726"/>
                </a:cubicBezTo>
                <a:cubicBezTo>
                  <a:pt x="897" y="750"/>
                  <a:pt x="868" y="753"/>
                  <a:pt x="877" y="773"/>
                </a:cubicBezTo>
                <a:cubicBezTo>
                  <a:pt x="887" y="793"/>
                  <a:pt x="891" y="801"/>
                  <a:pt x="884" y="813"/>
                </a:cubicBezTo>
                <a:cubicBezTo>
                  <a:pt x="877" y="826"/>
                  <a:pt x="872" y="831"/>
                  <a:pt x="872" y="831"/>
                </a:cubicBezTo>
                <a:cubicBezTo>
                  <a:pt x="872" y="831"/>
                  <a:pt x="891" y="857"/>
                  <a:pt x="881" y="871"/>
                </a:cubicBezTo>
                <a:cubicBezTo>
                  <a:pt x="870" y="885"/>
                  <a:pt x="849" y="871"/>
                  <a:pt x="846" y="900"/>
                </a:cubicBezTo>
                <a:cubicBezTo>
                  <a:pt x="842" y="930"/>
                  <a:pt x="858" y="966"/>
                  <a:pt x="821" y="987"/>
                </a:cubicBezTo>
                <a:cubicBezTo>
                  <a:pt x="785" y="1008"/>
                  <a:pt x="693" y="987"/>
                  <a:pt x="656" y="979"/>
                </a:cubicBezTo>
                <a:cubicBezTo>
                  <a:pt x="620" y="970"/>
                  <a:pt x="583" y="970"/>
                  <a:pt x="550" y="1057"/>
                </a:cubicBezTo>
                <a:cubicBezTo>
                  <a:pt x="529" y="1113"/>
                  <a:pt x="507" y="1168"/>
                  <a:pt x="502" y="1219"/>
                </a:cubicBezTo>
                <a:cubicBezTo>
                  <a:pt x="68" y="1219"/>
                  <a:pt x="68" y="1219"/>
                  <a:pt x="68" y="1219"/>
                </a:cubicBezTo>
                <a:cubicBezTo>
                  <a:pt x="109" y="1121"/>
                  <a:pt x="192" y="931"/>
                  <a:pt x="172" y="853"/>
                </a:cubicBezTo>
                <a:cubicBezTo>
                  <a:pt x="151" y="770"/>
                  <a:pt x="60" y="735"/>
                  <a:pt x="30" y="579"/>
                </a:cubicBezTo>
                <a:cubicBezTo>
                  <a:pt x="0" y="423"/>
                  <a:pt x="11" y="192"/>
                  <a:pt x="209" y="96"/>
                </a:cubicBezTo>
                <a:cubicBezTo>
                  <a:pt x="408" y="0"/>
                  <a:pt x="624" y="57"/>
                  <a:pt x="728" y="141"/>
                </a:cubicBezTo>
                <a:close/>
              </a:path>
            </a:pathLst>
          </a:cu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8" name="Freeform 6"/>
          <p:cNvSpPr>
            <a:spLocks noChangeArrowheads="1"/>
          </p:cNvSpPr>
          <p:nvPr/>
        </p:nvSpPr>
        <p:spPr bwMode="auto">
          <a:xfrm>
            <a:off x="1939160" y="1564021"/>
            <a:ext cx="3988676" cy="2516188"/>
          </a:xfrm>
          <a:custGeom>
            <a:avLst/>
            <a:gdLst>
              <a:gd name="T0" fmla="*/ 2147483646 w 1766"/>
              <a:gd name="T1" fmla="*/ 0 h 1486"/>
              <a:gd name="T2" fmla="*/ 0 w 1766"/>
              <a:gd name="T3" fmla="*/ 2147483646 h 1486"/>
              <a:gd name="T4" fmla="*/ 2147483646 w 1766"/>
              <a:gd name="T5" fmla="*/ 2147483646 h 1486"/>
              <a:gd name="T6" fmla="*/ 2147483646 w 1766"/>
              <a:gd name="T7" fmla="*/ 2147483646 h 1486"/>
              <a:gd name="T8" fmla="*/ 2147483646 w 1766"/>
              <a:gd name="T9" fmla="*/ 2147483646 h 1486"/>
              <a:gd name="T10" fmla="*/ 2147483646 w 1766"/>
              <a:gd name="T11" fmla="*/ 2147483646 h 1486"/>
              <a:gd name="T12" fmla="*/ 2147483646 w 1766"/>
              <a:gd name="T13" fmla="*/ 2147483646 h 1486"/>
              <a:gd name="T14" fmla="*/ 2147483646 w 1766"/>
              <a:gd name="T15" fmla="*/ 0 h 14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66" h="1486">
                <a:moveTo>
                  <a:pt x="883" y="0"/>
                </a:moveTo>
                <a:cubicBezTo>
                  <a:pt x="395" y="0"/>
                  <a:pt x="0" y="279"/>
                  <a:pt x="0" y="624"/>
                </a:cubicBezTo>
                <a:cubicBezTo>
                  <a:pt x="0" y="969"/>
                  <a:pt x="395" y="1249"/>
                  <a:pt x="883" y="1249"/>
                </a:cubicBezTo>
                <a:cubicBezTo>
                  <a:pt x="968" y="1249"/>
                  <a:pt x="1051" y="1240"/>
                  <a:pt x="1129" y="1224"/>
                </a:cubicBezTo>
                <a:cubicBezTo>
                  <a:pt x="1117" y="1314"/>
                  <a:pt x="1092" y="1405"/>
                  <a:pt x="1051" y="1486"/>
                </a:cubicBezTo>
                <a:cubicBezTo>
                  <a:pt x="1149" y="1381"/>
                  <a:pt x="1219" y="1287"/>
                  <a:pt x="1268" y="1186"/>
                </a:cubicBezTo>
                <a:cubicBezTo>
                  <a:pt x="1562" y="1085"/>
                  <a:pt x="1766" y="871"/>
                  <a:pt x="1766" y="624"/>
                </a:cubicBezTo>
                <a:cubicBezTo>
                  <a:pt x="1766" y="279"/>
                  <a:pt x="1370" y="0"/>
                  <a:pt x="883" y="0"/>
                </a:cubicBezTo>
                <a:close/>
              </a:path>
            </a:pathLst>
          </a:custGeom>
          <a:solidFill>
            <a:srgbClr val="354B5E">
              <a:alpha val="7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9" name="矩形 318"/>
          <p:cNvSpPr/>
          <p:nvPr/>
        </p:nvSpPr>
        <p:spPr>
          <a:xfrm>
            <a:off x="2448910" y="2024794"/>
            <a:ext cx="30847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美式期权的买方可以在合约到期日及到期前任一交易日选择行权。</a:t>
            </a:r>
            <a:endParaRPr lang="zh-CN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436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637518" y="2427595"/>
            <a:ext cx="2838365" cy="283873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"/>
          <p:cNvSpPr/>
          <p:nvPr/>
        </p:nvSpPr>
        <p:spPr>
          <a:xfrm>
            <a:off x="5681052" y="2484593"/>
            <a:ext cx="4252359" cy="2597150"/>
          </a:xfrm>
          <a:prstGeom prst="rect">
            <a:avLst/>
          </a:prstGeom>
          <a:solidFill>
            <a:srgbClr val="D7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0592" y="2719838"/>
            <a:ext cx="32380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176"/>
          <p:cNvSpPr>
            <a:spLocks noChangeArrowheads="1"/>
          </p:cNvSpPr>
          <p:nvPr/>
        </p:nvSpPr>
        <p:spPr bwMode="auto">
          <a:xfrm>
            <a:off x="5793454" y="3268705"/>
            <a:ext cx="3839277" cy="135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杜梦箫，布里斯托大学金融硕士，期货衍生品部业务经理，负责商品期权的推广与投教工作，参与商品期权适当性测试大纲与试题编著。</a:t>
            </a:r>
            <a:endParaRPr lang="zh-CN" altLang="en-US" sz="1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905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123063" y="1166054"/>
            <a:ext cx="7510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权利金           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=     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内在价值         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+         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时间价值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2642" y="1923176"/>
            <a:ext cx="42196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立即行权带来的收益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已知的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看涨内在价值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=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标的价格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—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行权价格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看跌内在价值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=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行权价格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—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标的价格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不能为负，有收益才行权，无收益可弃权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2240" y="1989850"/>
            <a:ext cx="22636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市场交易出来的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已知的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095375" y="3951268"/>
            <a:ext cx="1015365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60786" y="4215612"/>
            <a:ext cx="5201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行权价格为</a:t>
            </a:r>
            <a:r>
              <a:rPr lang="en-US" sz="1600" dirty="0" smtClean="0"/>
              <a:t>4000</a:t>
            </a:r>
            <a:r>
              <a:rPr lang="zh-CN" altLang="en-US" sz="1600" dirty="0" smtClean="0"/>
              <a:t>元</a:t>
            </a:r>
            <a:r>
              <a:rPr lang="en-US" sz="1600" dirty="0" smtClean="0"/>
              <a:t>/</a:t>
            </a:r>
            <a:r>
              <a:rPr lang="zh-CN" altLang="en-US" sz="1600" dirty="0" smtClean="0"/>
              <a:t>吨的看涨期权，若其标的期货价格为</a:t>
            </a:r>
            <a:r>
              <a:rPr lang="en-US" sz="1600" dirty="0" smtClean="0"/>
              <a:t>6000</a:t>
            </a:r>
            <a:r>
              <a:rPr lang="zh-CN" altLang="en-US" sz="1600" dirty="0" smtClean="0"/>
              <a:t>元</a:t>
            </a:r>
            <a:r>
              <a:rPr lang="en-US" sz="1600" dirty="0" smtClean="0"/>
              <a:t>/</a:t>
            </a:r>
            <a:r>
              <a:rPr lang="zh-CN" altLang="en-US" sz="1600" dirty="0" smtClean="0"/>
              <a:t>吨</a:t>
            </a:r>
            <a:r>
              <a:rPr lang="en-US" sz="1600" dirty="0" smtClean="0"/>
              <a:t>,</a:t>
            </a:r>
            <a:r>
              <a:rPr lang="zh-CN" altLang="en-US" sz="1600" dirty="0" smtClean="0"/>
              <a:t>则该期权的内在价值是（</a:t>
            </a:r>
            <a:r>
              <a:rPr lang="en-US" sz="1600" dirty="0" smtClean="0"/>
              <a:t>  </a:t>
            </a:r>
            <a:r>
              <a:rPr lang="zh-CN" altLang="en-US" sz="1600" dirty="0" smtClean="0"/>
              <a:t>）元</a:t>
            </a:r>
            <a:r>
              <a:rPr lang="en-US" sz="1600" dirty="0" smtClean="0"/>
              <a:t>/</a:t>
            </a:r>
            <a:r>
              <a:rPr lang="zh-CN" altLang="en-US" sz="1600" dirty="0" smtClean="0"/>
              <a:t>吨。</a:t>
            </a:r>
          </a:p>
          <a:p>
            <a:r>
              <a:rPr lang="en-US" sz="1600" dirty="0" smtClean="0"/>
              <a:t>A</a:t>
            </a:r>
            <a:r>
              <a:rPr lang="zh-CN" altLang="en-US" sz="1600" dirty="0" smtClean="0"/>
              <a:t>、</a:t>
            </a:r>
            <a:r>
              <a:rPr lang="en-US" sz="1600" dirty="0" smtClean="0"/>
              <a:t>0</a:t>
            </a:r>
            <a:endParaRPr lang="zh-CN" altLang="en-US" sz="1600" dirty="0" smtClean="0"/>
          </a:p>
          <a:p>
            <a:r>
              <a:rPr lang="en-US" sz="1600" dirty="0" smtClean="0"/>
              <a:t>B</a:t>
            </a:r>
            <a:r>
              <a:rPr lang="zh-CN" altLang="en-US" sz="1600" dirty="0" smtClean="0"/>
              <a:t>、</a:t>
            </a:r>
            <a:r>
              <a:rPr lang="en-US" sz="1600" dirty="0" smtClean="0"/>
              <a:t>5000</a:t>
            </a:r>
            <a:endParaRPr lang="zh-CN" altLang="en-US" sz="1600" dirty="0" smtClean="0"/>
          </a:p>
          <a:p>
            <a:r>
              <a:rPr lang="en-US" sz="1600" dirty="0" smtClean="0"/>
              <a:t>C</a:t>
            </a:r>
            <a:r>
              <a:rPr lang="zh-CN" altLang="en-US" sz="1600" dirty="0" smtClean="0"/>
              <a:t>、</a:t>
            </a:r>
            <a:r>
              <a:rPr lang="en-US" sz="1600" dirty="0" smtClean="0"/>
              <a:t>2000</a:t>
            </a:r>
            <a:endParaRPr lang="zh-CN" altLang="en-US" sz="1600" dirty="0" smtClean="0"/>
          </a:p>
          <a:p>
            <a:r>
              <a:rPr lang="en-US" sz="1600" dirty="0" smtClean="0"/>
              <a:t>D</a:t>
            </a:r>
            <a:r>
              <a:rPr lang="zh-CN" altLang="en-US" sz="1600" dirty="0" smtClean="0"/>
              <a:t>、</a:t>
            </a:r>
            <a:r>
              <a:rPr lang="en-US" sz="1600" dirty="0" smtClean="0"/>
              <a:t>7000</a:t>
            </a:r>
            <a:endParaRPr lang="zh-CN" altLang="en-US" sz="1600" dirty="0" smtClean="0"/>
          </a:p>
          <a:p>
            <a:r>
              <a:rPr lang="zh-CN" altLang="en-US" sz="1600" dirty="0" smtClean="0"/>
              <a:t>答案：</a:t>
            </a:r>
            <a:r>
              <a:rPr lang="en-US" sz="1600" dirty="0" smtClean="0"/>
              <a:t>C</a:t>
            </a:r>
            <a:endParaRPr lang="zh-CN" altLang="en-US" sz="1600" dirty="0" smtClean="0"/>
          </a:p>
        </p:txBody>
      </p:sp>
      <p:sp>
        <p:nvSpPr>
          <p:cNvPr id="22" name="矩形 21"/>
          <p:cNvSpPr/>
          <p:nvPr/>
        </p:nvSpPr>
        <p:spPr>
          <a:xfrm>
            <a:off x="7010791" y="4401772"/>
            <a:ext cx="4876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看涨期权的内在价值</a:t>
            </a:r>
            <a:r>
              <a:rPr lang="en-US" sz="1600" dirty="0" smtClean="0"/>
              <a:t>=</a:t>
            </a:r>
            <a:r>
              <a:rPr lang="zh-CN" altLang="en-US" sz="1600" dirty="0" smtClean="0"/>
              <a:t>标的物市场价格</a:t>
            </a:r>
            <a:r>
              <a:rPr lang="en-US" sz="1600" dirty="0" smtClean="0"/>
              <a:t>-</a:t>
            </a:r>
            <a:r>
              <a:rPr lang="zh-CN" altLang="en-US" sz="1600" dirty="0" smtClean="0"/>
              <a:t>行权价</a:t>
            </a:r>
            <a:endParaRPr lang="zh-CN" altLang="en-US" sz="1600" dirty="0"/>
          </a:p>
        </p:txBody>
      </p:sp>
      <p:sp>
        <p:nvSpPr>
          <p:cNvPr id="26" name="矩形 25"/>
          <p:cNvSpPr/>
          <p:nvPr/>
        </p:nvSpPr>
        <p:spPr>
          <a:xfrm>
            <a:off x="1057276" y="4219662"/>
            <a:ext cx="335560" cy="9227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+mn-ea"/>
              </a:rPr>
              <a:t>例</a:t>
            </a:r>
            <a:endParaRPr lang="zh-CN" altLang="en-US" dirty="0">
              <a:latin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057276" y="1247775"/>
            <a:ext cx="2666999" cy="203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72965" y="236483"/>
            <a:ext cx="10279117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n-ea"/>
                <a:ea typeface="+mn-ea"/>
              </a:rPr>
              <a:t>2.5</a:t>
            </a:r>
            <a:r>
              <a:rPr lang="zh-CN" altLang="en-US" dirty="0" smtClean="0">
                <a:latin typeface="+mn-ea"/>
                <a:ea typeface="+mn-ea"/>
              </a:rPr>
              <a:t>基本概念：期权内在价值与时间价值</a:t>
            </a:r>
            <a:br>
              <a:rPr lang="zh-CN" altLang="en-US" dirty="0" smtClean="0">
                <a:latin typeface="+mn-ea"/>
                <a:ea typeface="+mn-ea"/>
              </a:rPr>
            </a:b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080583" y="1802064"/>
            <a:ext cx="21098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保险金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虚值期权、平值期权的权利金为时间价值。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34552" y="4729656"/>
            <a:ext cx="2238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6000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674772" y="4708635"/>
            <a:ext cx="2238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4000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>
            <a:grpSpLocks noChangeAspect="1"/>
          </p:cNvGrpSpPr>
          <p:nvPr/>
        </p:nvGrpSpPr>
        <p:grpSpPr bwMode="auto">
          <a:xfrm>
            <a:off x="1508680" y="1643063"/>
            <a:ext cx="1079359" cy="1079500"/>
            <a:chOff x="0" y="0"/>
            <a:chExt cx="1080000" cy="1080000"/>
          </a:xfrm>
          <a:solidFill>
            <a:srgbClr val="D74B4B"/>
          </a:solidFill>
        </p:grpSpPr>
        <p:sp>
          <p:nvSpPr>
            <p:cNvPr id="21534" name="圆角矩形 4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5" name="圆角矩形 5"/>
            <p:cNvSpPr>
              <a:spLocks noChangeAspect="1" noChangeArrowheads="1"/>
            </p:cNvSpPr>
            <p:nvPr/>
          </p:nvSpPr>
          <p:spPr bwMode="auto"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09" name="直接连接符 18"/>
          <p:cNvCxnSpPr>
            <a:cxnSpLocks noChangeShapeType="1"/>
          </p:cNvCxnSpPr>
          <p:nvPr/>
        </p:nvCxnSpPr>
        <p:spPr bwMode="auto">
          <a:xfrm>
            <a:off x="2048360" y="2813050"/>
            <a:ext cx="0" cy="539750"/>
          </a:xfrm>
          <a:prstGeom prst="line">
            <a:avLst/>
          </a:prstGeom>
          <a:noFill/>
          <a:ln w="19050">
            <a:solidFill>
              <a:srgbClr val="D74B4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0" name="文本框 22"/>
          <p:cNvSpPr txBox="1">
            <a:spLocks noChangeArrowheads="1"/>
          </p:cNvSpPr>
          <p:nvPr/>
        </p:nvSpPr>
        <p:spPr bwMode="auto">
          <a:xfrm>
            <a:off x="1348553" y="3292092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zh-CN" altLang="en-US" sz="2400" dirty="0" smtClean="0">
                <a:latin typeface="+mn-ea"/>
              </a:rPr>
              <a:t>实值期权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21511" name="文本框 23"/>
          <p:cNvSpPr txBox="1">
            <a:spLocks noChangeArrowheads="1"/>
          </p:cNvSpPr>
          <p:nvPr/>
        </p:nvSpPr>
        <p:spPr bwMode="auto">
          <a:xfrm>
            <a:off x="788048" y="4421079"/>
            <a:ext cx="3121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zh-CN" altLang="en-US" sz="1800" dirty="0" smtClean="0"/>
              <a:t>实值期权是有内在价值的期权，</a:t>
            </a:r>
            <a:endParaRPr lang="en-US" altLang="zh-CN" sz="1800" dirty="0" smtClean="0">
              <a:ea typeface="微软雅黑 Light"/>
            </a:endParaRPr>
          </a:p>
        </p:txBody>
      </p:sp>
      <p:grpSp>
        <p:nvGrpSpPr>
          <p:cNvPr id="3" name="组合 7"/>
          <p:cNvGrpSpPr>
            <a:grpSpLocks noChangeAspect="1"/>
          </p:cNvGrpSpPr>
          <p:nvPr/>
        </p:nvGrpSpPr>
        <p:grpSpPr bwMode="auto">
          <a:xfrm>
            <a:off x="5081580" y="1580000"/>
            <a:ext cx="1079359" cy="1079500"/>
            <a:chOff x="0" y="0"/>
            <a:chExt cx="1080001" cy="1080000"/>
          </a:xfrm>
        </p:grpSpPr>
        <p:sp>
          <p:nvSpPr>
            <p:cNvPr id="21532" name="圆角矩形 8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D74B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3" name="圆角矩形 9"/>
            <p:cNvSpPr>
              <a:spLocks noChangeAspect="1" noChangeArrowheads="1"/>
            </p:cNvSpPr>
            <p:nvPr/>
          </p:nvSpPr>
          <p:spPr bwMode="auto">
            <a:xfrm rot="2700000">
              <a:off x="1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354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13" name="直接连接符 19"/>
          <p:cNvCxnSpPr>
            <a:cxnSpLocks noChangeShapeType="1"/>
          </p:cNvCxnSpPr>
          <p:nvPr/>
        </p:nvCxnSpPr>
        <p:spPr bwMode="auto">
          <a:xfrm>
            <a:off x="5558200" y="2828816"/>
            <a:ext cx="0" cy="539750"/>
          </a:xfrm>
          <a:prstGeom prst="line">
            <a:avLst/>
          </a:prstGeom>
          <a:noFill/>
          <a:ln w="19050">
            <a:solidFill>
              <a:srgbClr val="354B5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4" name="文本框 24"/>
          <p:cNvSpPr txBox="1">
            <a:spLocks noChangeArrowheads="1"/>
          </p:cNvSpPr>
          <p:nvPr/>
        </p:nvSpPr>
        <p:spPr bwMode="auto">
          <a:xfrm>
            <a:off x="4874157" y="333938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zh-CN" altLang="en-US" sz="2400" dirty="0" smtClean="0"/>
              <a:t>虚值期权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  <p:sp>
        <p:nvSpPr>
          <p:cNvPr id="21515" name="文本框 27"/>
          <p:cNvSpPr txBox="1">
            <a:spLocks noChangeArrowheads="1"/>
          </p:cNvSpPr>
          <p:nvPr/>
        </p:nvSpPr>
        <p:spPr bwMode="auto">
          <a:xfrm>
            <a:off x="4256690" y="4326486"/>
            <a:ext cx="357877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zh-CN" altLang="en-US" sz="1800" dirty="0" smtClean="0"/>
              <a:t>虚值期权是指在不考虑交易费用的情况下，买方立即行权将亏损的期权。</a:t>
            </a:r>
            <a:endParaRPr lang="en-US" altLang="zh-CN" sz="1800" dirty="0">
              <a:ea typeface="微软雅黑 Light"/>
            </a:endParaRPr>
          </a:p>
        </p:txBody>
      </p:sp>
      <p:grpSp>
        <p:nvGrpSpPr>
          <p:cNvPr id="5" name="组合 10"/>
          <p:cNvGrpSpPr>
            <a:grpSpLocks noChangeAspect="1"/>
          </p:cNvGrpSpPr>
          <p:nvPr/>
        </p:nvGrpSpPr>
        <p:grpSpPr bwMode="auto">
          <a:xfrm>
            <a:off x="8827904" y="1548470"/>
            <a:ext cx="1080947" cy="1079500"/>
            <a:chOff x="0" y="0"/>
            <a:chExt cx="1080000" cy="1080000"/>
          </a:xfrm>
          <a:solidFill>
            <a:srgbClr val="D74B4B"/>
          </a:solidFill>
        </p:grpSpPr>
        <p:sp>
          <p:nvSpPr>
            <p:cNvPr id="21530" name="圆角矩形 11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1" name="圆角矩形 12"/>
            <p:cNvSpPr>
              <a:spLocks noChangeAspect="1" noChangeArrowheads="1"/>
            </p:cNvSpPr>
            <p:nvPr/>
          </p:nvSpPr>
          <p:spPr bwMode="auto"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17" name="直接连接符 20"/>
          <p:cNvCxnSpPr>
            <a:cxnSpLocks noChangeShapeType="1"/>
          </p:cNvCxnSpPr>
          <p:nvPr/>
        </p:nvCxnSpPr>
        <p:spPr bwMode="auto">
          <a:xfrm>
            <a:off x="9367584" y="2718457"/>
            <a:ext cx="0" cy="539750"/>
          </a:xfrm>
          <a:prstGeom prst="line">
            <a:avLst/>
          </a:prstGeom>
          <a:noFill/>
          <a:ln w="19050">
            <a:solidFill>
              <a:srgbClr val="D74B4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8" name="文本框 25"/>
          <p:cNvSpPr txBox="1">
            <a:spLocks noChangeArrowheads="1"/>
          </p:cNvSpPr>
          <p:nvPr/>
        </p:nvSpPr>
        <p:spPr bwMode="auto">
          <a:xfrm>
            <a:off x="8605507" y="3181734"/>
            <a:ext cx="1531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zh-CN" altLang="en-US" sz="2400" dirty="0" smtClean="0">
                <a:latin typeface="+mn-ea"/>
              </a:rPr>
              <a:t>平值期权</a:t>
            </a:r>
            <a:endParaRPr lang="zh-CN" altLang="en-US" sz="2400" dirty="0" smtClean="0">
              <a:latin typeface="+mn-ea"/>
              <a:ea typeface="+mn-ea"/>
            </a:endParaRPr>
          </a:p>
        </p:txBody>
      </p:sp>
      <p:sp>
        <p:nvSpPr>
          <p:cNvPr id="21519" name="文本框 28"/>
          <p:cNvSpPr txBox="1">
            <a:spLocks noChangeArrowheads="1"/>
          </p:cNvSpPr>
          <p:nvPr/>
        </p:nvSpPr>
        <p:spPr bwMode="auto">
          <a:xfrm>
            <a:off x="8261131" y="4146331"/>
            <a:ext cx="3405353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zh-CN" altLang="en-US" sz="1800" dirty="0" smtClean="0"/>
              <a:t>平值期权可以理解为立即行权刚好不赚不亏的期权（不考虑交易成本）。</a:t>
            </a:r>
            <a:endParaRPr lang="en-US" altLang="zh-CN" sz="1800" dirty="0" smtClean="0">
              <a:ea typeface="微软雅黑 Light"/>
            </a:endParaRPr>
          </a:p>
        </p:txBody>
      </p:sp>
      <p:sp>
        <p:nvSpPr>
          <p:cNvPr id="21524" name="KSO_Shape"/>
          <p:cNvSpPr>
            <a:spLocks noChangeAspect="1" noChangeArrowheads="1"/>
          </p:cNvSpPr>
          <p:nvPr/>
        </p:nvSpPr>
        <p:spPr bwMode="auto">
          <a:xfrm>
            <a:off x="1688045" y="1862139"/>
            <a:ext cx="720631" cy="714375"/>
          </a:xfrm>
          <a:custGeom>
            <a:avLst/>
            <a:gdLst>
              <a:gd name="T0" fmla="*/ 14639 w 2262188"/>
              <a:gd name="T1" fmla="*/ 22235 h 2241550"/>
              <a:gd name="T2" fmla="*/ 0 w 2262188"/>
              <a:gd name="T3" fmla="*/ 19621 h 2241550"/>
              <a:gd name="T4" fmla="*/ 9961 w 2262188"/>
              <a:gd name="T5" fmla="*/ 20660 h 2241550"/>
              <a:gd name="T6" fmla="*/ 4776 w 2262188"/>
              <a:gd name="T7" fmla="*/ 18561 h 2241550"/>
              <a:gd name="T8" fmla="*/ 19791 w 2262188"/>
              <a:gd name="T9" fmla="*/ 17764 h 2241550"/>
              <a:gd name="T10" fmla="*/ 19791 w 2262188"/>
              <a:gd name="T11" fmla="*/ 16950 h 2241550"/>
              <a:gd name="T12" fmla="*/ 19791 w 2262188"/>
              <a:gd name="T13" fmla="*/ 15689 h 2241550"/>
              <a:gd name="T14" fmla="*/ 14809 w 2262188"/>
              <a:gd name="T15" fmla="*/ 18378 h 2241550"/>
              <a:gd name="T16" fmla="*/ 0 w 2262188"/>
              <a:gd name="T17" fmla="*/ 15167 h 2241550"/>
              <a:gd name="T18" fmla="*/ 13444 w 2262188"/>
              <a:gd name="T19" fmla="*/ 17114 h 2241550"/>
              <a:gd name="T20" fmla="*/ 13743 w 2262188"/>
              <a:gd name="T21" fmla="*/ 17001 h 2241550"/>
              <a:gd name="T22" fmla="*/ 14380 w 2262188"/>
              <a:gd name="T23" fmla="*/ 16929 h 2241550"/>
              <a:gd name="T24" fmla="*/ 14922 w 2262188"/>
              <a:gd name="T25" fmla="*/ 16980 h 2241550"/>
              <a:gd name="T26" fmla="*/ 17288 w 2262188"/>
              <a:gd name="T27" fmla="*/ 15546 h 2241550"/>
              <a:gd name="T28" fmla="*/ 17072 w 2262188"/>
              <a:gd name="T29" fmla="*/ 15392 h 2241550"/>
              <a:gd name="T30" fmla="*/ 17044 w 2262188"/>
              <a:gd name="T31" fmla="*/ 15259 h 2241550"/>
              <a:gd name="T32" fmla="*/ 17142 w 2262188"/>
              <a:gd name="T33" fmla="*/ 15125 h 2241550"/>
              <a:gd name="T34" fmla="*/ 10260 w 2262188"/>
              <a:gd name="T35" fmla="*/ 12987 h 2241550"/>
              <a:gd name="T36" fmla="*/ 5046 w 2262188"/>
              <a:gd name="T37" fmla="*/ 11660 h 2241550"/>
              <a:gd name="T38" fmla="*/ 6120 w 2262188"/>
              <a:gd name="T39" fmla="*/ 12517 h 2241550"/>
              <a:gd name="T40" fmla="*/ 5723 w 2262188"/>
              <a:gd name="T41" fmla="*/ 12611 h 2241550"/>
              <a:gd name="T42" fmla="*/ 5013 w 2262188"/>
              <a:gd name="T43" fmla="*/ 12618 h 2241550"/>
              <a:gd name="T44" fmla="*/ 2175 w 2262188"/>
              <a:gd name="T45" fmla="*/ 13944 h 2241550"/>
              <a:gd name="T46" fmla="*/ 2588 w 2262188"/>
              <a:gd name="T47" fmla="*/ 14122 h 2241550"/>
              <a:gd name="T48" fmla="*/ 2670 w 2262188"/>
              <a:gd name="T49" fmla="*/ 14251 h 2241550"/>
              <a:gd name="T50" fmla="*/ 2628 w 2262188"/>
              <a:gd name="T51" fmla="*/ 14387 h 2241550"/>
              <a:gd name="T52" fmla="*/ 2478 w 2262188"/>
              <a:gd name="T53" fmla="*/ 14499 h 2241550"/>
              <a:gd name="T54" fmla="*/ 8346 w 2262188"/>
              <a:gd name="T55" fmla="*/ 10533 h 2241550"/>
              <a:gd name="T56" fmla="*/ 3516 w 2262188"/>
              <a:gd name="T57" fmla="*/ 7957 h 2241550"/>
              <a:gd name="T58" fmla="*/ 23307 w 2262188"/>
              <a:gd name="T59" fmla="*/ 7091 h 2241550"/>
              <a:gd name="T60" fmla="*/ 8561 w 2262188"/>
              <a:gd name="T61" fmla="*/ 10137 h 2241550"/>
              <a:gd name="T62" fmla="*/ 18515 w 2262188"/>
              <a:gd name="T63" fmla="*/ 7763 h 2241550"/>
              <a:gd name="T64" fmla="*/ 13347 w 2262188"/>
              <a:gd name="T65" fmla="*/ 6810 h 2241550"/>
              <a:gd name="T66" fmla="*/ 23307 w 2262188"/>
              <a:gd name="T67" fmla="*/ 4772 h 2241550"/>
              <a:gd name="T68" fmla="*/ 8498 w 2262188"/>
              <a:gd name="T69" fmla="*/ 6717 h 2241550"/>
              <a:gd name="T70" fmla="*/ 3516 w 2262188"/>
              <a:gd name="T71" fmla="*/ 4029 h 2241550"/>
              <a:gd name="T72" fmla="*/ 8106 w 2262188"/>
              <a:gd name="T73" fmla="*/ 2407 h 2241550"/>
              <a:gd name="T74" fmla="*/ 6186 w 2262188"/>
              <a:gd name="T75" fmla="*/ 3473 h 2241550"/>
              <a:gd name="T76" fmla="*/ 6266 w 2262188"/>
              <a:gd name="T77" fmla="*/ 3607 h 2241550"/>
              <a:gd name="T78" fmla="*/ 6216 w 2262188"/>
              <a:gd name="T79" fmla="*/ 3741 h 2241550"/>
              <a:gd name="T80" fmla="*/ 5941 w 2262188"/>
              <a:gd name="T81" fmla="*/ 3906 h 2241550"/>
              <a:gd name="T82" fmla="*/ 8451 w 2262188"/>
              <a:gd name="T83" fmla="*/ 5305 h 2241550"/>
              <a:gd name="T84" fmla="*/ 9054 w 2262188"/>
              <a:gd name="T85" fmla="*/ 5270 h 2241550"/>
              <a:gd name="T86" fmla="*/ 9610 w 2262188"/>
              <a:gd name="T87" fmla="*/ 5354 h 2241550"/>
              <a:gd name="T88" fmla="*/ 12534 w 2262188"/>
              <a:gd name="T89" fmla="*/ 4809 h 2241550"/>
              <a:gd name="T90" fmla="*/ 18024 w 2262188"/>
              <a:gd name="T91" fmla="*/ 9119 h 2241550"/>
              <a:gd name="T92" fmla="*/ 18528 w 2262188"/>
              <a:gd name="T93" fmla="*/ 3865 h 2241550"/>
              <a:gd name="T94" fmla="*/ 20738 w 2262188"/>
              <a:gd name="T95" fmla="*/ 2781 h 2241550"/>
              <a:gd name="T96" fmla="*/ 20640 w 2262188"/>
              <a:gd name="T97" fmla="*/ 2647 h 2241550"/>
              <a:gd name="T98" fmla="*/ 20670 w 2262188"/>
              <a:gd name="T99" fmla="*/ 2516 h 2241550"/>
              <a:gd name="T100" fmla="*/ 20885 w 2262188"/>
              <a:gd name="T101" fmla="*/ 2362 h 2241550"/>
              <a:gd name="T102" fmla="*/ 18523 w 2262188"/>
              <a:gd name="T103" fmla="*/ 925 h 2241550"/>
              <a:gd name="T104" fmla="*/ 17979 w 2262188"/>
              <a:gd name="T105" fmla="*/ 974 h 2241550"/>
              <a:gd name="T106" fmla="*/ 17346 w 2262188"/>
              <a:gd name="T107" fmla="*/ 906 h 2241550"/>
              <a:gd name="T108" fmla="*/ 17017 w 2262188"/>
              <a:gd name="T109" fmla="*/ 775 h 22415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526" name="KSO_Shape"/>
          <p:cNvSpPr>
            <a:spLocks noChangeAspect="1" noChangeArrowheads="1"/>
          </p:cNvSpPr>
          <p:nvPr/>
        </p:nvSpPr>
        <p:spPr bwMode="auto">
          <a:xfrm>
            <a:off x="9100919" y="1678646"/>
            <a:ext cx="534918" cy="719137"/>
          </a:xfrm>
          <a:custGeom>
            <a:avLst/>
            <a:gdLst>
              <a:gd name="T0" fmla="*/ 56896 w 1125538"/>
              <a:gd name="T1" fmla="*/ 73228 h 1516063"/>
              <a:gd name="T2" fmla="*/ 57405 w 1125538"/>
              <a:gd name="T3" fmla="*/ 73691 h 1516063"/>
              <a:gd name="T4" fmla="*/ 57370 w 1125538"/>
              <a:gd name="T5" fmla="*/ 76279 h 1516063"/>
              <a:gd name="T6" fmla="*/ 56791 w 1125538"/>
              <a:gd name="T7" fmla="*/ 76695 h 1516063"/>
              <a:gd name="T8" fmla="*/ 764 w 1125538"/>
              <a:gd name="T9" fmla="*/ 76718 h 1516063"/>
              <a:gd name="T10" fmla="*/ 139 w 1125538"/>
              <a:gd name="T11" fmla="*/ 76349 h 1516063"/>
              <a:gd name="T12" fmla="*/ 23 w 1125538"/>
              <a:gd name="T13" fmla="*/ 73760 h 1516063"/>
              <a:gd name="T14" fmla="*/ 474 w 1125538"/>
              <a:gd name="T15" fmla="*/ 73263 h 1516063"/>
              <a:gd name="T16" fmla="*/ 10343 w 1125538"/>
              <a:gd name="T17" fmla="*/ 54422 h 1516063"/>
              <a:gd name="T18" fmla="*/ 11149 w 1125538"/>
              <a:gd name="T19" fmla="*/ 54720 h 1516063"/>
              <a:gd name="T20" fmla="*/ 11425 w 1125538"/>
              <a:gd name="T21" fmla="*/ 69737 h 1516063"/>
              <a:gd name="T22" fmla="*/ 11068 w 1125538"/>
              <a:gd name="T23" fmla="*/ 70323 h 1516063"/>
              <a:gd name="T24" fmla="*/ 10216 w 1125538"/>
              <a:gd name="T25" fmla="*/ 70565 h 1516063"/>
              <a:gd name="T26" fmla="*/ 438 w 1125538"/>
              <a:gd name="T27" fmla="*/ 70380 h 1516063"/>
              <a:gd name="T28" fmla="*/ 11 w 1125538"/>
              <a:gd name="T29" fmla="*/ 69817 h 1516063"/>
              <a:gd name="T30" fmla="*/ 219 w 1125538"/>
              <a:gd name="T31" fmla="*/ 54778 h 1516063"/>
              <a:gd name="T32" fmla="*/ 967 w 1125538"/>
              <a:gd name="T33" fmla="*/ 54433 h 1516063"/>
              <a:gd name="T34" fmla="*/ 25244 w 1125538"/>
              <a:gd name="T35" fmla="*/ 45868 h 1516063"/>
              <a:gd name="T36" fmla="*/ 25952 w 1125538"/>
              <a:gd name="T37" fmla="*/ 46486 h 1516063"/>
              <a:gd name="T38" fmla="*/ 26069 w 1125538"/>
              <a:gd name="T39" fmla="*/ 69545 h 1516063"/>
              <a:gd name="T40" fmla="*/ 25569 w 1125538"/>
              <a:gd name="T41" fmla="*/ 70347 h 1516063"/>
              <a:gd name="T42" fmla="*/ 15678 w 1125538"/>
              <a:gd name="T43" fmla="*/ 70553 h 1516063"/>
              <a:gd name="T44" fmla="*/ 14865 w 1125538"/>
              <a:gd name="T45" fmla="*/ 70095 h 1516063"/>
              <a:gd name="T46" fmla="*/ 14586 w 1125538"/>
              <a:gd name="T47" fmla="*/ 47093 h 1516063"/>
              <a:gd name="T48" fmla="*/ 14934 w 1125538"/>
              <a:gd name="T49" fmla="*/ 46189 h 1516063"/>
              <a:gd name="T50" fmla="*/ 31344 w 1125538"/>
              <a:gd name="T51" fmla="*/ 38176 h 1516063"/>
              <a:gd name="T52" fmla="*/ 41222 w 1125538"/>
              <a:gd name="T53" fmla="*/ 38405 h 1516063"/>
              <a:gd name="T54" fmla="*/ 41569 w 1125538"/>
              <a:gd name="T55" fmla="*/ 39335 h 1516063"/>
              <a:gd name="T56" fmla="*/ 41292 w 1125538"/>
              <a:gd name="T57" fmla="*/ 70266 h 1516063"/>
              <a:gd name="T58" fmla="*/ 40368 w 1125538"/>
              <a:gd name="T59" fmla="*/ 70565 h 1516063"/>
              <a:gd name="T60" fmla="*/ 30501 w 1125538"/>
              <a:gd name="T61" fmla="*/ 70335 h 1516063"/>
              <a:gd name="T62" fmla="*/ 30143 w 1125538"/>
              <a:gd name="T63" fmla="*/ 69405 h 1516063"/>
              <a:gd name="T64" fmla="*/ 30420 w 1125538"/>
              <a:gd name="T65" fmla="*/ 38474 h 1516063"/>
              <a:gd name="T66" fmla="*/ 31344 w 1125538"/>
              <a:gd name="T67" fmla="*/ 38176 h 1516063"/>
              <a:gd name="T68" fmla="*/ 57024 w 1125538"/>
              <a:gd name="T69" fmla="*/ 18944 h 1516063"/>
              <a:gd name="T70" fmla="*/ 57451 w 1125538"/>
              <a:gd name="T71" fmla="*/ 20024 h 1516063"/>
              <a:gd name="T72" fmla="*/ 57254 w 1125538"/>
              <a:gd name="T73" fmla="*/ 70047 h 1516063"/>
              <a:gd name="T74" fmla="*/ 56504 w 1125538"/>
              <a:gd name="T75" fmla="*/ 70404 h 1516063"/>
              <a:gd name="T76" fmla="*/ 46464 w 1125538"/>
              <a:gd name="T77" fmla="*/ 70289 h 1516063"/>
              <a:gd name="T78" fmla="*/ 46037 w 1125538"/>
              <a:gd name="T79" fmla="*/ 69198 h 1516063"/>
              <a:gd name="T80" fmla="*/ 46222 w 1125538"/>
              <a:gd name="T81" fmla="*/ 19163 h 1516063"/>
              <a:gd name="T82" fmla="*/ 46983 w 1125538"/>
              <a:gd name="T83" fmla="*/ 18818 h 1516063"/>
              <a:gd name="T84" fmla="*/ 44503 w 1125538"/>
              <a:gd name="T85" fmla="*/ 12660 h 1516063"/>
              <a:gd name="T86" fmla="*/ 42579 w 1125538"/>
              <a:gd name="T87" fmla="*/ 18686 h 1516063"/>
              <a:gd name="T88" fmla="*/ 40076 w 1125538"/>
              <a:gd name="T89" fmla="*/ 23852 h 1516063"/>
              <a:gd name="T90" fmla="*/ 37087 w 1125538"/>
              <a:gd name="T91" fmla="*/ 28202 h 1516063"/>
              <a:gd name="T92" fmla="*/ 33716 w 1125538"/>
              <a:gd name="T93" fmla="*/ 31841 h 1516063"/>
              <a:gd name="T94" fmla="*/ 30078 w 1125538"/>
              <a:gd name="T95" fmla="*/ 34802 h 1516063"/>
              <a:gd name="T96" fmla="*/ 26254 w 1125538"/>
              <a:gd name="T97" fmla="*/ 37155 h 1516063"/>
              <a:gd name="T98" fmla="*/ 21388 w 1125538"/>
              <a:gd name="T99" fmla="*/ 39359 h 1516063"/>
              <a:gd name="T100" fmla="*/ 13845 w 1125538"/>
              <a:gd name="T101" fmla="*/ 41482 h 1516063"/>
              <a:gd name="T102" fmla="*/ 7322 w 1125538"/>
              <a:gd name="T103" fmla="*/ 42321 h 1516063"/>
              <a:gd name="T104" fmla="*/ 1506 w 1125538"/>
              <a:gd name="T105" fmla="*/ 42366 h 1516063"/>
              <a:gd name="T106" fmla="*/ 4993 w 1125538"/>
              <a:gd name="T107" fmla="*/ 41701 h 1516063"/>
              <a:gd name="T108" fmla="*/ 10416 w 1125538"/>
              <a:gd name="T109" fmla="*/ 40553 h 1516063"/>
              <a:gd name="T110" fmla="*/ 15293 w 1125538"/>
              <a:gd name="T111" fmla="*/ 39026 h 1516063"/>
              <a:gd name="T112" fmla="*/ 20658 w 1125538"/>
              <a:gd name="T113" fmla="*/ 36696 h 1516063"/>
              <a:gd name="T114" fmla="*/ 27702 w 1125538"/>
              <a:gd name="T115" fmla="*/ 32196 h 1516063"/>
              <a:gd name="T116" fmla="*/ 33066 w 1125538"/>
              <a:gd name="T117" fmla="*/ 27100 h 1516063"/>
              <a:gd name="T118" fmla="*/ 36960 w 1125538"/>
              <a:gd name="T119" fmla="*/ 21855 h 1516063"/>
              <a:gd name="T120" fmla="*/ 39625 w 1125538"/>
              <a:gd name="T121" fmla="*/ 16873 h 1516063"/>
              <a:gd name="T122" fmla="*/ 41559 w 1125538"/>
              <a:gd name="T123" fmla="*/ 11616 h 15160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527" name="KSO_Shape"/>
          <p:cNvSpPr>
            <a:spLocks noChangeAspect="1" noChangeArrowheads="1"/>
          </p:cNvSpPr>
          <p:nvPr/>
        </p:nvSpPr>
        <p:spPr bwMode="auto">
          <a:xfrm>
            <a:off x="5299676" y="1633265"/>
            <a:ext cx="715870" cy="720725"/>
          </a:xfrm>
          <a:custGeom>
            <a:avLst/>
            <a:gdLst>
              <a:gd name="T0" fmla="*/ 17175 w 2109787"/>
              <a:gd name="T1" fmla="*/ 25514 h 2125662"/>
              <a:gd name="T2" fmla="*/ 18279 w 2109787"/>
              <a:gd name="T3" fmla="*/ 22259 h 2125662"/>
              <a:gd name="T4" fmla="*/ 18051 w 2109787"/>
              <a:gd name="T5" fmla="*/ 20419 h 2125662"/>
              <a:gd name="T6" fmla="*/ 20780 w 2109787"/>
              <a:gd name="T7" fmla="*/ 20713 h 2125662"/>
              <a:gd name="T8" fmla="*/ 20270 w 2109787"/>
              <a:gd name="T9" fmla="*/ 26976 h 2125662"/>
              <a:gd name="T10" fmla="*/ 21895 w 2109787"/>
              <a:gd name="T11" fmla="*/ 24380 h 2125662"/>
              <a:gd name="T12" fmla="*/ 25214 w 2109787"/>
              <a:gd name="T13" fmla="*/ 19176 h 2125662"/>
              <a:gd name="T14" fmla="*/ 27694 w 2109787"/>
              <a:gd name="T15" fmla="*/ 20823 h 2125662"/>
              <a:gd name="T16" fmla="*/ 27555 w 2109787"/>
              <a:gd name="T17" fmla="*/ 26577 h 2125662"/>
              <a:gd name="T18" fmla="*/ 23281 w 2109787"/>
              <a:gd name="T19" fmla="*/ 27879 h 2125662"/>
              <a:gd name="T20" fmla="*/ 14801 w 2109787"/>
              <a:gd name="T21" fmla="*/ 27782 h 2125662"/>
              <a:gd name="T22" fmla="*/ 10931 w 2109787"/>
              <a:gd name="T23" fmla="*/ 26392 h 2125662"/>
              <a:gd name="T24" fmla="*/ 11171 w 2109787"/>
              <a:gd name="T25" fmla="*/ 20453 h 2125662"/>
              <a:gd name="T26" fmla="*/ 14316 w 2109787"/>
              <a:gd name="T27" fmla="*/ 19113 h 2125662"/>
              <a:gd name="T28" fmla="*/ 15342 w 2109787"/>
              <a:gd name="T29" fmla="*/ 11818 h 2125662"/>
              <a:gd name="T30" fmla="*/ 15666 w 2109787"/>
              <a:gd name="T31" fmla="*/ 14849 h 2125662"/>
              <a:gd name="T32" fmla="*/ 18618 w 2109787"/>
              <a:gd name="T33" fmla="*/ 17854 h 2125662"/>
              <a:gd name="T34" fmla="*/ 20629 w 2109787"/>
              <a:gd name="T35" fmla="*/ 17585 h 2125662"/>
              <a:gd name="T36" fmla="*/ 23165 w 2109787"/>
              <a:gd name="T37" fmla="*/ 14383 h 2125662"/>
              <a:gd name="T38" fmla="*/ 21676 w 2109787"/>
              <a:gd name="T39" fmla="*/ 12418 h 2125662"/>
              <a:gd name="T40" fmla="*/ 17626 w 2109787"/>
              <a:gd name="T41" fmla="*/ 11025 h 2125662"/>
              <a:gd name="T42" fmla="*/ 19729 w 2109787"/>
              <a:gd name="T43" fmla="*/ 6630 h 2125662"/>
              <a:gd name="T44" fmla="*/ 22357 w 2109787"/>
              <a:gd name="T45" fmla="*/ 7772 h 2125662"/>
              <a:gd name="T46" fmla="*/ 24107 w 2109787"/>
              <a:gd name="T47" fmla="*/ 10303 h 2125662"/>
              <a:gd name="T48" fmla="*/ 24515 w 2109787"/>
              <a:gd name="T49" fmla="*/ 13703 h 2125662"/>
              <a:gd name="T50" fmla="*/ 23194 w 2109787"/>
              <a:gd name="T51" fmla="*/ 16804 h 2125662"/>
              <a:gd name="T52" fmla="*/ 20906 w 2109787"/>
              <a:gd name="T53" fmla="*/ 18731 h 2125662"/>
              <a:gd name="T54" fmla="*/ 18614 w 2109787"/>
              <a:gd name="T55" fmla="*/ 19059 h 2125662"/>
              <a:gd name="T56" fmla="*/ 16234 w 2109787"/>
              <a:gd name="T57" fmla="*/ 17661 h 2125662"/>
              <a:gd name="T58" fmla="*/ 14442 w 2109787"/>
              <a:gd name="T59" fmla="*/ 14937 h 2125662"/>
              <a:gd name="T60" fmla="*/ 14219 w 2109787"/>
              <a:gd name="T61" fmla="*/ 11470 h 2125662"/>
              <a:gd name="T62" fmla="*/ 15536 w 2109787"/>
              <a:gd name="T63" fmla="*/ 8556 h 2125662"/>
              <a:gd name="T64" fmla="*/ 17891 w 2109787"/>
              <a:gd name="T65" fmla="*/ 6852 h 2125662"/>
              <a:gd name="T66" fmla="*/ 11868 w 2109787"/>
              <a:gd name="T67" fmla="*/ 5151 h 2125662"/>
              <a:gd name="T68" fmla="*/ 10395 w 2109787"/>
              <a:gd name="T69" fmla="*/ 6102 h 2125662"/>
              <a:gd name="T70" fmla="*/ 8571 w 2109787"/>
              <a:gd name="T71" fmla="*/ 6861 h 2125662"/>
              <a:gd name="T72" fmla="*/ 8617 w 2109787"/>
              <a:gd name="T73" fmla="*/ 8344 h 2125662"/>
              <a:gd name="T74" fmla="*/ 11405 w 2109787"/>
              <a:gd name="T75" fmla="*/ 9937 h 2125662"/>
              <a:gd name="T76" fmla="*/ 13116 w 2109787"/>
              <a:gd name="T77" fmla="*/ 12091 h 2125662"/>
              <a:gd name="T78" fmla="*/ 12288 w 2109787"/>
              <a:gd name="T79" fmla="*/ 14673 h 2125662"/>
              <a:gd name="T80" fmla="*/ 8449 w 2109787"/>
              <a:gd name="T81" fmla="*/ 15490 h 2125662"/>
              <a:gd name="T82" fmla="*/ 8596 w 2109787"/>
              <a:gd name="T83" fmla="*/ 14300 h 2125662"/>
              <a:gd name="T84" fmla="*/ 11106 w 2109787"/>
              <a:gd name="T85" fmla="*/ 13952 h 2125662"/>
              <a:gd name="T86" fmla="*/ 11598 w 2109787"/>
              <a:gd name="T87" fmla="*/ 12259 h 2125662"/>
              <a:gd name="T88" fmla="*/ 9735 w 2109787"/>
              <a:gd name="T89" fmla="*/ 10720 h 2125662"/>
              <a:gd name="T90" fmla="*/ 7103 w 2109787"/>
              <a:gd name="T91" fmla="*/ 8759 h 2125662"/>
              <a:gd name="T92" fmla="*/ 7452 w 2109787"/>
              <a:gd name="T93" fmla="*/ 6144 h 2125662"/>
              <a:gd name="T94" fmla="*/ 11044 w 2109787"/>
              <a:gd name="T95" fmla="*/ 21 h 2125662"/>
              <a:gd name="T96" fmla="*/ 17252 w 2109787"/>
              <a:gd name="T97" fmla="*/ 2560 h 2125662"/>
              <a:gd name="T98" fmla="*/ 15021 w 2109787"/>
              <a:gd name="T99" fmla="*/ 3185 h 2125662"/>
              <a:gd name="T100" fmla="*/ 9752 w 2109787"/>
              <a:gd name="T101" fmla="*/ 1868 h 2125662"/>
              <a:gd name="T102" fmla="*/ 5454 w 2109787"/>
              <a:gd name="T103" fmla="*/ 3420 h 2125662"/>
              <a:gd name="T104" fmla="*/ 2605 w 2109787"/>
              <a:gd name="T105" fmla="*/ 6875 h 2125662"/>
              <a:gd name="T106" fmla="*/ 1898 w 2109787"/>
              <a:gd name="T107" fmla="*/ 11344 h 2125662"/>
              <a:gd name="T108" fmla="*/ 3287 w 2109787"/>
              <a:gd name="T109" fmla="*/ 15138 h 2125662"/>
              <a:gd name="T110" fmla="*/ 6221 w 2109787"/>
              <a:gd name="T111" fmla="*/ 17841 h 2125662"/>
              <a:gd name="T112" fmla="*/ 7197 w 2109787"/>
              <a:gd name="T113" fmla="*/ 20263 h 2125662"/>
              <a:gd name="T114" fmla="*/ 3013 w 2109787"/>
              <a:gd name="T115" fmla="*/ 17699 h 2125662"/>
              <a:gd name="T116" fmla="*/ 492 w 2109787"/>
              <a:gd name="T117" fmla="*/ 13552 h 2125662"/>
              <a:gd name="T118" fmla="*/ 210 w 2109787"/>
              <a:gd name="T119" fmla="*/ 8293 h 2125662"/>
              <a:gd name="T120" fmla="*/ 2706 w 2109787"/>
              <a:gd name="T121" fmla="*/ 3404 h 2125662"/>
              <a:gd name="T122" fmla="*/ 7315 w 2109787"/>
              <a:gd name="T123" fmla="*/ 470 h 21256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ea"/>
                <a:ea typeface="+mn-ea"/>
              </a:rPr>
              <a:t>2.6</a:t>
            </a:r>
            <a:r>
              <a:rPr lang="zh-CN" altLang="en-US" dirty="0" smtClean="0">
                <a:latin typeface="+mn-ea"/>
              </a:rPr>
              <a:t>基本概念：实值、虚值与平值期权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76127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箭头连接符 26"/>
          <p:cNvCxnSpPr/>
          <p:nvPr/>
        </p:nvCxnSpPr>
        <p:spPr>
          <a:xfrm>
            <a:off x="1592056" y="4048125"/>
            <a:ext cx="3638076" cy="17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853959" y="4557714"/>
            <a:ext cx="2041259" cy="1587"/>
          </a:xfrm>
          <a:prstGeom prst="line">
            <a:avLst/>
          </a:prstGeom>
          <a:ln w="25400">
            <a:prstDash val="sysDash"/>
            <a:headEnd type="arrow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833319" y="4065589"/>
            <a:ext cx="0" cy="1063625"/>
          </a:xfrm>
          <a:prstGeom prst="line">
            <a:avLst/>
          </a:prstGeom>
          <a:ln w="25400">
            <a:prstDash val="sysDash"/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1020631" y="3833813"/>
            <a:ext cx="428569" cy="214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6" name="矩形 41"/>
          <p:cNvSpPr>
            <a:spLocks noChangeArrowheads="1"/>
          </p:cNvSpPr>
          <p:nvPr/>
        </p:nvSpPr>
        <p:spPr bwMode="auto">
          <a:xfrm>
            <a:off x="4752357" y="4227514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标的物价格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 rot="5400000" flipH="1" flipV="1">
            <a:off x="-178005" y="3654425"/>
            <a:ext cx="350043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8" name="矩形 48"/>
          <p:cNvSpPr>
            <a:spLocks noChangeArrowheads="1"/>
          </p:cNvSpPr>
          <p:nvPr/>
        </p:nvSpPr>
        <p:spPr bwMode="auto">
          <a:xfrm>
            <a:off x="904757" y="1624014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损益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9" name="文本框 53"/>
          <p:cNvSpPr txBox="1">
            <a:spLocks noChangeArrowheads="1"/>
          </p:cNvSpPr>
          <p:nvPr/>
        </p:nvSpPr>
        <p:spPr bwMode="auto">
          <a:xfrm>
            <a:off x="2021407" y="1353105"/>
            <a:ext cx="1474596" cy="4616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看涨期权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276179" y="3575050"/>
            <a:ext cx="147459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行权价格</a:t>
            </a:r>
          </a:p>
        </p:txBody>
      </p:sp>
      <p:sp>
        <p:nvSpPr>
          <p:cNvPr id="55" name="椭圆 54"/>
          <p:cNvSpPr/>
          <p:nvPr/>
        </p:nvSpPr>
        <p:spPr>
          <a:xfrm>
            <a:off x="2769827" y="3987800"/>
            <a:ext cx="138094" cy="14605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2" name="文本框 55"/>
          <p:cNvSpPr txBox="1">
            <a:spLocks noChangeArrowheads="1"/>
          </p:cNvSpPr>
          <p:nvPr/>
        </p:nvSpPr>
        <p:spPr bwMode="auto">
          <a:xfrm>
            <a:off x="1853959" y="4800600"/>
            <a:ext cx="6984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虚值</a:t>
            </a:r>
          </a:p>
        </p:txBody>
      </p:sp>
      <p:sp>
        <p:nvSpPr>
          <p:cNvPr id="16403" name="文本框 60"/>
          <p:cNvSpPr txBox="1">
            <a:spLocks noChangeArrowheads="1"/>
          </p:cNvSpPr>
          <p:nvPr/>
        </p:nvSpPr>
        <p:spPr bwMode="auto">
          <a:xfrm>
            <a:off x="2484115" y="5283200"/>
            <a:ext cx="6984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平值</a:t>
            </a:r>
          </a:p>
        </p:txBody>
      </p:sp>
      <p:sp>
        <p:nvSpPr>
          <p:cNvPr id="16404" name="文本框 61"/>
          <p:cNvSpPr txBox="1">
            <a:spLocks noChangeArrowheads="1"/>
          </p:cNvSpPr>
          <p:nvPr/>
        </p:nvSpPr>
        <p:spPr bwMode="auto">
          <a:xfrm>
            <a:off x="3546013" y="4783139"/>
            <a:ext cx="1646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实值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>
            <a:off x="6849171" y="4048125"/>
            <a:ext cx="3636489" cy="17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7111074" y="4557714"/>
            <a:ext cx="2039672" cy="1587"/>
          </a:xfrm>
          <a:prstGeom prst="line">
            <a:avLst/>
          </a:prstGeom>
          <a:ln w="25400">
            <a:prstDash val="sysDash"/>
            <a:headEnd type="arrow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8090435" y="4065589"/>
            <a:ext cx="0" cy="1063625"/>
          </a:xfrm>
          <a:prstGeom prst="line">
            <a:avLst/>
          </a:prstGeom>
          <a:ln w="25400">
            <a:prstDash val="sysDash"/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6277746" y="3833813"/>
            <a:ext cx="428569" cy="214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9" name="矩形 66"/>
          <p:cNvSpPr>
            <a:spLocks noChangeArrowheads="1"/>
          </p:cNvSpPr>
          <p:nvPr/>
        </p:nvSpPr>
        <p:spPr bwMode="auto">
          <a:xfrm>
            <a:off x="10007885" y="4227514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标的物价格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8" name="直接箭头连接符 67"/>
          <p:cNvCxnSpPr/>
          <p:nvPr/>
        </p:nvCxnSpPr>
        <p:spPr>
          <a:xfrm rot="5400000" flipH="1" flipV="1">
            <a:off x="5078317" y="3655219"/>
            <a:ext cx="350043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11" name="矩形 68"/>
          <p:cNvSpPr>
            <a:spLocks noChangeArrowheads="1"/>
          </p:cNvSpPr>
          <p:nvPr/>
        </p:nvSpPr>
        <p:spPr bwMode="auto">
          <a:xfrm>
            <a:off x="6161873" y="1624014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损益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2" name="文本框 69"/>
          <p:cNvSpPr txBox="1">
            <a:spLocks noChangeArrowheads="1"/>
          </p:cNvSpPr>
          <p:nvPr/>
        </p:nvSpPr>
        <p:spPr bwMode="auto">
          <a:xfrm>
            <a:off x="7744579" y="1397333"/>
            <a:ext cx="1473008" cy="46196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看跌期权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533294" y="3575050"/>
            <a:ext cx="147300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行权价格</a:t>
            </a:r>
          </a:p>
        </p:txBody>
      </p:sp>
      <p:sp>
        <p:nvSpPr>
          <p:cNvPr id="72" name="椭圆 71"/>
          <p:cNvSpPr/>
          <p:nvPr/>
        </p:nvSpPr>
        <p:spPr>
          <a:xfrm>
            <a:off x="8026944" y="3987800"/>
            <a:ext cx="136507" cy="14605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文本框 72"/>
          <p:cNvSpPr txBox="1">
            <a:spLocks noChangeArrowheads="1"/>
          </p:cNvSpPr>
          <p:nvPr/>
        </p:nvSpPr>
        <p:spPr bwMode="auto">
          <a:xfrm>
            <a:off x="7111075" y="4800600"/>
            <a:ext cx="6968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实值</a:t>
            </a:r>
          </a:p>
        </p:txBody>
      </p:sp>
      <p:sp>
        <p:nvSpPr>
          <p:cNvPr id="16416" name="文本框 73"/>
          <p:cNvSpPr txBox="1">
            <a:spLocks noChangeArrowheads="1"/>
          </p:cNvSpPr>
          <p:nvPr/>
        </p:nvSpPr>
        <p:spPr bwMode="auto">
          <a:xfrm>
            <a:off x="7741230" y="5283200"/>
            <a:ext cx="6984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平值</a:t>
            </a:r>
          </a:p>
        </p:txBody>
      </p:sp>
      <p:sp>
        <p:nvSpPr>
          <p:cNvPr id="16417" name="文本框 74"/>
          <p:cNvSpPr txBox="1">
            <a:spLocks noChangeArrowheads="1"/>
          </p:cNvSpPr>
          <p:nvPr/>
        </p:nvSpPr>
        <p:spPr bwMode="auto">
          <a:xfrm>
            <a:off x="8801542" y="4783139"/>
            <a:ext cx="6984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虚值</a:t>
            </a:r>
          </a:p>
        </p:txBody>
      </p:sp>
      <p:sp>
        <p:nvSpPr>
          <p:cNvPr id="35" name="标题 3"/>
          <p:cNvSpPr>
            <a:spLocks noGrp="1"/>
          </p:cNvSpPr>
          <p:nvPr>
            <p:ph type="title"/>
          </p:nvPr>
        </p:nvSpPr>
        <p:spPr>
          <a:xfrm>
            <a:off x="561644" y="152474"/>
            <a:ext cx="10514231" cy="1325563"/>
          </a:xfrm>
        </p:spPr>
        <p:txBody>
          <a:bodyPr/>
          <a:lstStyle/>
          <a:p>
            <a:r>
              <a:rPr lang="en-US" altLang="zh-CN" dirty="0" smtClean="0">
                <a:latin typeface="+mn-ea"/>
                <a:ea typeface="+mn-ea"/>
              </a:rPr>
              <a:t>2.6</a:t>
            </a:r>
            <a:r>
              <a:rPr lang="zh-CN" altLang="en-US" dirty="0" smtClean="0">
                <a:latin typeface="+mn-ea"/>
              </a:rPr>
              <a:t>基本概念：实值、虚值与平值期权判定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Freeform 5"/>
          <p:cNvSpPr>
            <a:spLocks noChangeArrowheads="1"/>
          </p:cNvSpPr>
          <p:nvPr/>
        </p:nvSpPr>
        <p:spPr bwMode="auto">
          <a:xfrm>
            <a:off x="6731876" y="1481957"/>
            <a:ext cx="4840014" cy="2490953"/>
          </a:xfrm>
          <a:custGeom>
            <a:avLst/>
            <a:gdLst>
              <a:gd name="T0" fmla="*/ 2147483646 w 1766"/>
              <a:gd name="T1" fmla="*/ 0 h 1486"/>
              <a:gd name="T2" fmla="*/ 2147483646 w 1766"/>
              <a:gd name="T3" fmla="*/ 2147483646 h 1486"/>
              <a:gd name="T4" fmla="*/ 2147483646 w 1766"/>
              <a:gd name="T5" fmla="*/ 2147483646 h 1486"/>
              <a:gd name="T6" fmla="*/ 2147483646 w 1766"/>
              <a:gd name="T7" fmla="*/ 2147483646 h 1486"/>
              <a:gd name="T8" fmla="*/ 2147483646 w 1766"/>
              <a:gd name="T9" fmla="*/ 2147483646 h 1486"/>
              <a:gd name="T10" fmla="*/ 2147483646 w 1766"/>
              <a:gd name="T11" fmla="*/ 2147483646 h 1486"/>
              <a:gd name="T12" fmla="*/ 0 w 1766"/>
              <a:gd name="T13" fmla="*/ 2147483646 h 1486"/>
              <a:gd name="T14" fmla="*/ 2147483646 w 1766"/>
              <a:gd name="T15" fmla="*/ 0 h 14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66" h="1486">
                <a:moveTo>
                  <a:pt x="883" y="0"/>
                </a:moveTo>
                <a:cubicBezTo>
                  <a:pt x="1371" y="0"/>
                  <a:pt x="1766" y="279"/>
                  <a:pt x="1766" y="624"/>
                </a:cubicBezTo>
                <a:cubicBezTo>
                  <a:pt x="1766" y="969"/>
                  <a:pt x="1371" y="1249"/>
                  <a:pt x="883" y="1249"/>
                </a:cubicBezTo>
                <a:cubicBezTo>
                  <a:pt x="798" y="1249"/>
                  <a:pt x="715" y="1240"/>
                  <a:pt x="637" y="1224"/>
                </a:cubicBezTo>
                <a:cubicBezTo>
                  <a:pt x="649" y="1314"/>
                  <a:pt x="674" y="1405"/>
                  <a:pt x="714" y="1486"/>
                </a:cubicBezTo>
                <a:cubicBezTo>
                  <a:pt x="617" y="1381"/>
                  <a:pt x="547" y="1287"/>
                  <a:pt x="498" y="1186"/>
                </a:cubicBezTo>
                <a:cubicBezTo>
                  <a:pt x="203" y="1085"/>
                  <a:pt x="0" y="871"/>
                  <a:pt x="0" y="624"/>
                </a:cubicBezTo>
                <a:cubicBezTo>
                  <a:pt x="0" y="279"/>
                  <a:pt x="395" y="0"/>
                  <a:pt x="883" y="0"/>
                </a:cubicBezTo>
                <a:close/>
              </a:path>
            </a:pathLst>
          </a:custGeom>
          <a:solidFill>
            <a:srgbClr val="D74B4B">
              <a:alpha val="70195"/>
            </a:srgbClr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702" name="Freeform 7"/>
          <p:cNvSpPr>
            <a:spLocks noChangeArrowheads="1"/>
          </p:cNvSpPr>
          <p:nvPr/>
        </p:nvSpPr>
        <p:spPr bwMode="auto">
          <a:xfrm>
            <a:off x="7971221" y="3935304"/>
            <a:ext cx="1793641" cy="2024062"/>
          </a:xfrm>
          <a:custGeom>
            <a:avLst/>
            <a:gdLst>
              <a:gd name="T0" fmla="*/ 2147483646 w 1060"/>
              <a:gd name="T1" fmla="*/ 2147483646 h 1196"/>
              <a:gd name="T2" fmla="*/ 2147483646 w 1060"/>
              <a:gd name="T3" fmla="*/ 2147483646 h 1196"/>
              <a:gd name="T4" fmla="*/ 2147483646 w 1060"/>
              <a:gd name="T5" fmla="*/ 2147483646 h 1196"/>
              <a:gd name="T6" fmla="*/ 2147483646 w 1060"/>
              <a:gd name="T7" fmla="*/ 2147483646 h 1196"/>
              <a:gd name="T8" fmla="*/ 2147483646 w 1060"/>
              <a:gd name="T9" fmla="*/ 2147483646 h 1196"/>
              <a:gd name="T10" fmla="*/ 2147483646 w 1060"/>
              <a:gd name="T11" fmla="*/ 2147483646 h 1196"/>
              <a:gd name="T12" fmla="*/ 2147483646 w 1060"/>
              <a:gd name="T13" fmla="*/ 2147483646 h 1196"/>
              <a:gd name="T14" fmla="*/ 2147483646 w 1060"/>
              <a:gd name="T15" fmla="*/ 2147483646 h 1196"/>
              <a:gd name="T16" fmla="*/ 2147483646 w 1060"/>
              <a:gd name="T17" fmla="*/ 2147483646 h 1196"/>
              <a:gd name="T18" fmla="*/ 2147483646 w 1060"/>
              <a:gd name="T19" fmla="*/ 2147483646 h 1196"/>
              <a:gd name="T20" fmla="*/ 2147483646 w 1060"/>
              <a:gd name="T21" fmla="*/ 2147483646 h 1196"/>
              <a:gd name="T22" fmla="*/ 2147483646 w 1060"/>
              <a:gd name="T23" fmla="*/ 2147483646 h 1196"/>
              <a:gd name="T24" fmla="*/ 2147483646 w 1060"/>
              <a:gd name="T25" fmla="*/ 2147483646 h 1196"/>
              <a:gd name="T26" fmla="*/ 2147483646 w 1060"/>
              <a:gd name="T27" fmla="*/ 2147483646 h 1196"/>
              <a:gd name="T28" fmla="*/ 2147483646 w 1060"/>
              <a:gd name="T29" fmla="*/ 2147483646 h 1196"/>
              <a:gd name="T30" fmla="*/ 2147483646 w 1060"/>
              <a:gd name="T31" fmla="*/ 2147483646 h 1196"/>
              <a:gd name="T32" fmla="*/ 2147483646 w 1060"/>
              <a:gd name="T33" fmla="*/ 2147483646 h 1196"/>
              <a:gd name="T34" fmla="*/ 2147483646 w 1060"/>
              <a:gd name="T35" fmla="*/ 2147483646 h 1196"/>
              <a:gd name="T36" fmla="*/ 2147483646 w 1060"/>
              <a:gd name="T37" fmla="*/ 2147483646 h 1196"/>
              <a:gd name="T38" fmla="*/ 2147483646 w 1060"/>
              <a:gd name="T39" fmla="*/ 2147483646 h 1196"/>
              <a:gd name="T40" fmla="*/ 2147483646 w 1060"/>
              <a:gd name="T41" fmla="*/ 2147483646 h 11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60" h="1196">
                <a:moveTo>
                  <a:pt x="206" y="214"/>
                </a:moveTo>
                <a:cubicBezTo>
                  <a:pt x="186" y="246"/>
                  <a:pt x="127" y="400"/>
                  <a:pt x="131" y="433"/>
                </a:cubicBezTo>
                <a:cubicBezTo>
                  <a:pt x="133" y="456"/>
                  <a:pt x="141" y="482"/>
                  <a:pt x="115" y="502"/>
                </a:cubicBezTo>
                <a:cubicBezTo>
                  <a:pt x="89" y="521"/>
                  <a:pt x="67" y="551"/>
                  <a:pt x="46" y="575"/>
                </a:cubicBezTo>
                <a:cubicBezTo>
                  <a:pt x="26" y="599"/>
                  <a:pt x="0" y="623"/>
                  <a:pt x="25" y="650"/>
                </a:cubicBezTo>
                <a:cubicBezTo>
                  <a:pt x="50" y="677"/>
                  <a:pt x="81" y="669"/>
                  <a:pt x="77" y="693"/>
                </a:cubicBezTo>
                <a:cubicBezTo>
                  <a:pt x="73" y="717"/>
                  <a:pt x="50" y="718"/>
                  <a:pt x="60" y="745"/>
                </a:cubicBezTo>
                <a:cubicBezTo>
                  <a:pt x="70" y="773"/>
                  <a:pt x="87" y="774"/>
                  <a:pt x="87" y="774"/>
                </a:cubicBezTo>
                <a:cubicBezTo>
                  <a:pt x="87" y="774"/>
                  <a:pt x="65" y="802"/>
                  <a:pt x="76" y="815"/>
                </a:cubicBezTo>
                <a:cubicBezTo>
                  <a:pt x="88" y="829"/>
                  <a:pt x="102" y="833"/>
                  <a:pt x="95" y="850"/>
                </a:cubicBezTo>
                <a:cubicBezTo>
                  <a:pt x="89" y="868"/>
                  <a:pt x="53" y="921"/>
                  <a:pt x="89" y="965"/>
                </a:cubicBezTo>
                <a:cubicBezTo>
                  <a:pt x="124" y="1010"/>
                  <a:pt x="231" y="1001"/>
                  <a:pt x="257" y="994"/>
                </a:cubicBezTo>
                <a:cubicBezTo>
                  <a:pt x="283" y="988"/>
                  <a:pt x="298" y="976"/>
                  <a:pt x="304" y="1021"/>
                </a:cubicBezTo>
                <a:cubicBezTo>
                  <a:pt x="309" y="1066"/>
                  <a:pt x="339" y="1093"/>
                  <a:pt x="342" y="1115"/>
                </a:cubicBezTo>
                <a:cubicBezTo>
                  <a:pt x="344" y="1138"/>
                  <a:pt x="340" y="1160"/>
                  <a:pt x="352" y="1196"/>
                </a:cubicBezTo>
                <a:cubicBezTo>
                  <a:pt x="892" y="1196"/>
                  <a:pt x="892" y="1196"/>
                  <a:pt x="892" y="1196"/>
                </a:cubicBezTo>
                <a:cubicBezTo>
                  <a:pt x="848" y="1114"/>
                  <a:pt x="783" y="1019"/>
                  <a:pt x="791" y="932"/>
                </a:cubicBezTo>
                <a:cubicBezTo>
                  <a:pt x="799" y="833"/>
                  <a:pt x="833" y="784"/>
                  <a:pt x="897" y="712"/>
                </a:cubicBezTo>
                <a:cubicBezTo>
                  <a:pt x="961" y="640"/>
                  <a:pt x="1060" y="453"/>
                  <a:pt x="964" y="254"/>
                </a:cubicBezTo>
                <a:cubicBezTo>
                  <a:pt x="869" y="56"/>
                  <a:pt x="607" y="0"/>
                  <a:pt x="458" y="27"/>
                </a:cubicBezTo>
                <a:cubicBezTo>
                  <a:pt x="309" y="54"/>
                  <a:pt x="233" y="137"/>
                  <a:pt x="206" y="214"/>
                </a:cubicBez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724" name="Freeform 29"/>
          <p:cNvSpPr>
            <a:spLocks noChangeArrowheads="1"/>
          </p:cNvSpPr>
          <p:nvPr/>
        </p:nvSpPr>
        <p:spPr bwMode="auto">
          <a:xfrm>
            <a:off x="5515846" y="3940067"/>
            <a:ext cx="90475" cy="80963"/>
          </a:xfrm>
          <a:custGeom>
            <a:avLst/>
            <a:gdLst>
              <a:gd name="T0" fmla="*/ 2147483646 w 53"/>
              <a:gd name="T1" fmla="*/ 2147483646 h 48"/>
              <a:gd name="T2" fmla="*/ 0 w 53"/>
              <a:gd name="T3" fmla="*/ 2147483646 h 48"/>
              <a:gd name="T4" fmla="*/ 0 w 53"/>
              <a:gd name="T5" fmla="*/ 2147483646 h 48"/>
              <a:gd name="T6" fmla="*/ 0 w 53"/>
              <a:gd name="T7" fmla="*/ 2147483646 h 48"/>
              <a:gd name="T8" fmla="*/ 0 w 53"/>
              <a:gd name="T9" fmla="*/ 2147483646 h 48"/>
              <a:gd name="T10" fmla="*/ 0 w 53"/>
              <a:gd name="T11" fmla="*/ 2147483646 h 48"/>
              <a:gd name="T12" fmla="*/ 2147483646 w 53"/>
              <a:gd name="T13" fmla="*/ 2147483646 h 48"/>
              <a:gd name="T14" fmla="*/ 2147483646 w 53"/>
              <a:gd name="T15" fmla="*/ 2147483646 h 48"/>
              <a:gd name="T16" fmla="*/ 2147483646 w 53"/>
              <a:gd name="T17" fmla="*/ 2147483646 h 48"/>
              <a:gd name="T18" fmla="*/ 2147483646 w 53"/>
              <a:gd name="T19" fmla="*/ 2147483646 h 48"/>
              <a:gd name="T20" fmla="*/ 2147483646 w 53"/>
              <a:gd name="T21" fmla="*/ 2147483646 h 48"/>
              <a:gd name="T22" fmla="*/ 2147483646 w 53"/>
              <a:gd name="T23" fmla="*/ 2147483646 h 48"/>
              <a:gd name="T24" fmla="*/ 2147483646 w 53"/>
              <a:gd name="T25" fmla="*/ 2147483646 h 48"/>
              <a:gd name="T26" fmla="*/ 2147483646 w 53"/>
              <a:gd name="T27" fmla="*/ 2147483646 h 48"/>
              <a:gd name="T28" fmla="*/ 2147483646 w 53"/>
              <a:gd name="T29" fmla="*/ 2147483646 h 48"/>
              <a:gd name="T30" fmla="*/ 2147483646 w 53"/>
              <a:gd name="T31" fmla="*/ 2147483646 h 48"/>
              <a:gd name="T32" fmla="*/ 2147483646 w 53"/>
              <a:gd name="T33" fmla="*/ 2147483646 h 48"/>
              <a:gd name="T34" fmla="*/ 2147483646 w 53"/>
              <a:gd name="T35" fmla="*/ 2147483646 h 48"/>
              <a:gd name="T36" fmla="*/ 2147483646 w 53"/>
              <a:gd name="T37" fmla="*/ 2147483646 h 48"/>
              <a:gd name="T38" fmla="*/ 2147483646 w 53"/>
              <a:gd name="T39" fmla="*/ 2147483646 h 48"/>
              <a:gd name="T40" fmla="*/ 2147483646 w 53"/>
              <a:gd name="T41" fmla="*/ 2147483646 h 48"/>
              <a:gd name="T42" fmla="*/ 2147483646 w 53"/>
              <a:gd name="T43" fmla="*/ 2147483646 h 48"/>
              <a:gd name="T44" fmla="*/ 2147483646 w 53"/>
              <a:gd name="T45" fmla="*/ 2147483646 h 48"/>
              <a:gd name="T46" fmla="*/ 2147483646 w 53"/>
              <a:gd name="T47" fmla="*/ 2147483646 h 48"/>
              <a:gd name="T48" fmla="*/ 2147483646 w 53"/>
              <a:gd name="T49" fmla="*/ 2147483646 h 48"/>
              <a:gd name="T50" fmla="*/ 2147483646 w 53"/>
              <a:gd name="T51" fmla="*/ 2147483646 h 48"/>
              <a:gd name="T52" fmla="*/ 2147483646 w 53"/>
              <a:gd name="T53" fmla="*/ 2147483646 h 48"/>
              <a:gd name="T54" fmla="*/ 2147483646 w 53"/>
              <a:gd name="T55" fmla="*/ 2147483646 h 48"/>
              <a:gd name="T56" fmla="*/ 2147483646 w 53"/>
              <a:gd name="T57" fmla="*/ 2147483646 h 48"/>
              <a:gd name="T58" fmla="*/ 2147483646 w 53"/>
              <a:gd name="T59" fmla="*/ 2147483646 h 48"/>
              <a:gd name="T60" fmla="*/ 2147483646 w 53"/>
              <a:gd name="T61" fmla="*/ 2147483646 h 48"/>
              <a:gd name="T62" fmla="*/ 2147483646 w 53"/>
              <a:gd name="T63" fmla="*/ 2147483646 h 48"/>
              <a:gd name="T64" fmla="*/ 2147483646 w 53"/>
              <a:gd name="T65" fmla="*/ 2147483646 h 48"/>
              <a:gd name="T66" fmla="*/ 2147483646 w 53"/>
              <a:gd name="T67" fmla="*/ 0 h 48"/>
              <a:gd name="T68" fmla="*/ 2147483646 w 53"/>
              <a:gd name="T69" fmla="*/ 2147483646 h 48"/>
              <a:gd name="T70" fmla="*/ 2147483646 w 53"/>
              <a:gd name="T71" fmla="*/ 2147483646 h 48"/>
              <a:gd name="T72" fmla="*/ 2147483646 w 53"/>
              <a:gd name="T73" fmla="*/ 2147483646 h 48"/>
              <a:gd name="T74" fmla="*/ 2147483646 w 53"/>
              <a:gd name="T75" fmla="*/ 0 h 48"/>
              <a:gd name="T76" fmla="*/ 2147483646 w 53"/>
              <a:gd name="T77" fmla="*/ 2147483646 h 48"/>
              <a:gd name="T78" fmla="*/ 2147483646 w 53"/>
              <a:gd name="T79" fmla="*/ 2147483646 h 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48">
                <a:moveTo>
                  <a:pt x="5" y="5"/>
                </a:moveTo>
                <a:cubicBezTo>
                  <a:pt x="2" y="7"/>
                  <a:pt x="1" y="11"/>
                  <a:pt x="0" y="15"/>
                </a:cubicBezTo>
                <a:cubicBezTo>
                  <a:pt x="0" y="15"/>
                  <a:pt x="0" y="16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0" y="26"/>
                  <a:pt x="1" y="28"/>
                  <a:pt x="2" y="31"/>
                </a:cubicBezTo>
                <a:cubicBezTo>
                  <a:pt x="3" y="35"/>
                  <a:pt x="5" y="39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4"/>
                  <a:pt x="10" y="45"/>
                  <a:pt x="11" y="46"/>
                </a:cubicBezTo>
                <a:cubicBezTo>
                  <a:pt x="12" y="46"/>
                  <a:pt x="12" y="47"/>
                  <a:pt x="12" y="47"/>
                </a:cubicBezTo>
                <a:cubicBezTo>
                  <a:pt x="14" y="48"/>
                  <a:pt x="16" y="48"/>
                  <a:pt x="18" y="48"/>
                </a:cubicBezTo>
                <a:cubicBezTo>
                  <a:pt x="18" y="48"/>
                  <a:pt x="18" y="48"/>
                  <a:pt x="19" y="48"/>
                </a:cubicBezTo>
                <a:cubicBezTo>
                  <a:pt x="19" y="47"/>
                  <a:pt x="20" y="47"/>
                  <a:pt x="21" y="47"/>
                </a:cubicBezTo>
                <a:cubicBezTo>
                  <a:pt x="22" y="46"/>
                  <a:pt x="23" y="46"/>
                  <a:pt x="23" y="46"/>
                </a:cubicBezTo>
                <a:cubicBezTo>
                  <a:pt x="24" y="46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8" y="46"/>
                  <a:pt x="29" y="46"/>
                  <a:pt x="30" y="46"/>
                </a:cubicBezTo>
                <a:cubicBezTo>
                  <a:pt x="31" y="46"/>
                  <a:pt x="31" y="46"/>
                  <a:pt x="32" y="47"/>
                </a:cubicBezTo>
                <a:cubicBezTo>
                  <a:pt x="33" y="47"/>
                  <a:pt x="34" y="47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7" y="48"/>
                  <a:pt x="39" y="48"/>
                  <a:pt x="41" y="47"/>
                </a:cubicBezTo>
                <a:cubicBezTo>
                  <a:pt x="41" y="47"/>
                  <a:pt x="41" y="46"/>
                  <a:pt x="42" y="46"/>
                </a:cubicBezTo>
                <a:cubicBezTo>
                  <a:pt x="43" y="45"/>
                  <a:pt x="44" y="44"/>
                  <a:pt x="45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8" y="39"/>
                  <a:pt x="50" y="35"/>
                  <a:pt x="51" y="31"/>
                </a:cubicBezTo>
                <a:cubicBezTo>
                  <a:pt x="52" y="28"/>
                  <a:pt x="53" y="26"/>
                  <a:pt x="53" y="22"/>
                </a:cubicBezTo>
                <a:cubicBezTo>
                  <a:pt x="53" y="22"/>
                  <a:pt x="53" y="21"/>
                  <a:pt x="53" y="21"/>
                </a:cubicBezTo>
                <a:cubicBezTo>
                  <a:pt x="53" y="20"/>
                  <a:pt x="53" y="19"/>
                  <a:pt x="53" y="18"/>
                </a:cubicBezTo>
                <a:cubicBezTo>
                  <a:pt x="53" y="18"/>
                  <a:pt x="53" y="18"/>
                  <a:pt x="53" y="17"/>
                </a:cubicBezTo>
                <a:cubicBezTo>
                  <a:pt x="53" y="16"/>
                  <a:pt x="53" y="15"/>
                  <a:pt x="53" y="15"/>
                </a:cubicBezTo>
                <a:cubicBezTo>
                  <a:pt x="52" y="11"/>
                  <a:pt x="51" y="7"/>
                  <a:pt x="48" y="5"/>
                </a:cubicBezTo>
                <a:cubicBezTo>
                  <a:pt x="48" y="4"/>
                  <a:pt x="47" y="4"/>
                  <a:pt x="47" y="4"/>
                </a:cubicBezTo>
                <a:cubicBezTo>
                  <a:pt x="45" y="2"/>
                  <a:pt x="42" y="1"/>
                  <a:pt x="39" y="0"/>
                </a:cubicBezTo>
                <a:cubicBezTo>
                  <a:pt x="36" y="0"/>
                  <a:pt x="34" y="0"/>
                  <a:pt x="31" y="1"/>
                </a:cubicBezTo>
                <a:cubicBezTo>
                  <a:pt x="30" y="2"/>
                  <a:pt x="27" y="3"/>
                  <a:pt x="27" y="3"/>
                </a:cubicBezTo>
                <a:cubicBezTo>
                  <a:pt x="26" y="3"/>
                  <a:pt x="24" y="2"/>
                  <a:pt x="22" y="1"/>
                </a:cubicBezTo>
                <a:cubicBezTo>
                  <a:pt x="20" y="0"/>
                  <a:pt x="17" y="0"/>
                  <a:pt x="14" y="0"/>
                </a:cubicBezTo>
                <a:cubicBezTo>
                  <a:pt x="11" y="1"/>
                  <a:pt x="8" y="2"/>
                  <a:pt x="6" y="4"/>
                </a:cubicBezTo>
                <a:cubicBezTo>
                  <a:pt x="6" y="4"/>
                  <a:pt x="5" y="4"/>
                  <a:pt x="5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779" name="Freeform 84"/>
          <p:cNvSpPr>
            <a:spLocks noEditPoints="1" noChangeArrowheads="1"/>
          </p:cNvSpPr>
          <p:nvPr/>
        </p:nvSpPr>
        <p:spPr bwMode="auto">
          <a:xfrm>
            <a:off x="2193474" y="2690375"/>
            <a:ext cx="263491" cy="260350"/>
          </a:xfrm>
          <a:custGeom>
            <a:avLst/>
            <a:gdLst>
              <a:gd name="T0" fmla="*/ 2147483646 w 155"/>
              <a:gd name="T1" fmla="*/ 2147483646 h 154"/>
              <a:gd name="T2" fmla="*/ 2147483646 w 155"/>
              <a:gd name="T3" fmla="*/ 2147483646 h 154"/>
              <a:gd name="T4" fmla="*/ 2147483646 w 155"/>
              <a:gd name="T5" fmla="*/ 0 h 154"/>
              <a:gd name="T6" fmla="*/ 2147483646 w 155"/>
              <a:gd name="T7" fmla="*/ 2147483646 h 154"/>
              <a:gd name="T8" fmla="*/ 2147483646 w 155"/>
              <a:gd name="T9" fmla="*/ 2147483646 h 154"/>
              <a:gd name="T10" fmla="*/ 2147483646 w 155"/>
              <a:gd name="T11" fmla="*/ 2147483646 h 154"/>
              <a:gd name="T12" fmla="*/ 2147483646 w 155"/>
              <a:gd name="T13" fmla="*/ 2147483646 h 154"/>
              <a:gd name="T14" fmla="*/ 2147483646 w 155"/>
              <a:gd name="T15" fmla="*/ 2147483646 h 154"/>
              <a:gd name="T16" fmla="*/ 2147483646 w 155"/>
              <a:gd name="T17" fmla="*/ 2147483646 h 154"/>
              <a:gd name="T18" fmla="*/ 2147483646 w 155"/>
              <a:gd name="T19" fmla="*/ 2147483646 h 154"/>
              <a:gd name="T20" fmla="*/ 2147483646 w 155"/>
              <a:gd name="T21" fmla="*/ 2147483646 h 154"/>
              <a:gd name="T22" fmla="*/ 2147483646 w 155"/>
              <a:gd name="T23" fmla="*/ 2147483646 h 154"/>
              <a:gd name="T24" fmla="*/ 2147483646 w 155"/>
              <a:gd name="T25" fmla="*/ 2147483646 h 154"/>
              <a:gd name="T26" fmla="*/ 2147483646 w 155"/>
              <a:gd name="T27" fmla="*/ 2147483646 h 154"/>
              <a:gd name="T28" fmla="*/ 2147483646 w 155"/>
              <a:gd name="T29" fmla="*/ 2147483646 h 154"/>
              <a:gd name="T30" fmla="*/ 2147483646 w 155"/>
              <a:gd name="T31" fmla="*/ 2147483646 h 154"/>
              <a:gd name="T32" fmla="*/ 2147483646 w 155"/>
              <a:gd name="T33" fmla="*/ 2147483646 h 154"/>
              <a:gd name="T34" fmla="*/ 2147483646 w 155"/>
              <a:gd name="T35" fmla="*/ 2147483646 h 154"/>
              <a:gd name="T36" fmla="*/ 2147483646 w 155"/>
              <a:gd name="T37" fmla="*/ 2147483646 h 154"/>
              <a:gd name="T38" fmla="*/ 2147483646 w 155"/>
              <a:gd name="T39" fmla="*/ 2147483646 h 154"/>
              <a:gd name="T40" fmla="*/ 2147483646 w 155"/>
              <a:gd name="T41" fmla="*/ 2147483646 h 154"/>
              <a:gd name="T42" fmla="*/ 2147483646 w 155"/>
              <a:gd name="T43" fmla="*/ 2147483646 h 154"/>
              <a:gd name="T44" fmla="*/ 2147483646 w 155"/>
              <a:gd name="T45" fmla="*/ 2147483646 h 154"/>
              <a:gd name="T46" fmla="*/ 2147483646 w 155"/>
              <a:gd name="T47" fmla="*/ 2147483646 h 154"/>
              <a:gd name="T48" fmla="*/ 2147483646 w 155"/>
              <a:gd name="T49" fmla="*/ 2147483646 h 154"/>
              <a:gd name="T50" fmla="*/ 2147483646 w 155"/>
              <a:gd name="T51" fmla="*/ 2147483646 h 154"/>
              <a:gd name="T52" fmla="*/ 2147483646 w 155"/>
              <a:gd name="T53" fmla="*/ 2147483646 h 154"/>
              <a:gd name="T54" fmla="*/ 2147483646 w 155"/>
              <a:gd name="T55" fmla="*/ 2147483646 h 154"/>
              <a:gd name="T56" fmla="*/ 2147483646 w 155"/>
              <a:gd name="T57" fmla="*/ 2147483646 h 154"/>
              <a:gd name="T58" fmla="*/ 2147483646 w 155"/>
              <a:gd name="T59" fmla="*/ 2147483646 h 154"/>
              <a:gd name="T60" fmla="*/ 2147483646 w 155"/>
              <a:gd name="T61" fmla="*/ 2147483646 h 154"/>
              <a:gd name="T62" fmla="*/ 2147483646 w 155"/>
              <a:gd name="T63" fmla="*/ 2147483646 h 154"/>
              <a:gd name="T64" fmla="*/ 2147483646 w 155"/>
              <a:gd name="T65" fmla="*/ 2147483646 h 154"/>
              <a:gd name="T66" fmla="*/ 2147483646 w 155"/>
              <a:gd name="T67" fmla="*/ 2147483646 h 154"/>
              <a:gd name="T68" fmla="*/ 2147483646 w 155"/>
              <a:gd name="T69" fmla="*/ 2147483646 h 154"/>
              <a:gd name="T70" fmla="*/ 2147483646 w 155"/>
              <a:gd name="T71" fmla="*/ 2147483646 h 154"/>
              <a:gd name="T72" fmla="*/ 2147483646 w 155"/>
              <a:gd name="T73" fmla="*/ 0 h 154"/>
              <a:gd name="T74" fmla="*/ 2147483646 w 155"/>
              <a:gd name="T75" fmla="*/ 0 h 154"/>
              <a:gd name="T76" fmla="*/ 0 w 155"/>
              <a:gd name="T77" fmla="*/ 2147483646 h 154"/>
              <a:gd name="T78" fmla="*/ 2147483646 w 155"/>
              <a:gd name="T79" fmla="*/ 2147483646 h 1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5" h="154">
                <a:moveTo>
                  <a:pt x="89" y="154"/>
                </a:moveTo>
                <a:cubicBezTo>
                  <a:pt x="126" y="148"/>
                  <a:pt x="155" y="116"/>
                  <a:pt x="155" y="77"/>
                </a:cubicBezTo>
                <a:cubicBezTo>
                  <a:pt x="155" y="38"/>
                  <a:pt x="126" y="6"/>
                  <a:pt x="89" y="0"/>
                </a:cubicBezTo>
                <a:cubicBezTo>
                  <a:pt x="89" y="14"/>
                  <a:pt x="89" y="14"/>
                  <a:pt x="89" y="14"/>
                </a:cubicBezTo>
                <a:cubicBezTo>
                  <a:pt x="100" y="16"/>
                  <a:pt x="110" y="20"/>
                  <a:pt x="118" y="27"/>
                </a:cubicBezTo>
                <a:cubicBezTo>
                  <a:pt x="89" y="56"/>
                  <a:pt x="89" y="56"/>
                  <a:pt x="89" y="56"/>
                </a:cubicBezTo>
                <a:cubicBezTo>
                  <a:pt x="89" y="74"/>
                  <a:pt x="89" y="74"/>
                  <a:pt x="89" y="74"/>
                </a:cubicBezTo>
                <a:cubicBezTo>
                  <a:pt x="101" y="62"/>
                  <a:pt x="101" y="62"/>
                  <a:pt x="101" y="62"/>
                </a:cubicBezTo>
                <a:cubicBezTo>
                  <a:pt x="103" y="60"/>
                  <a:pt x="103" y="60"/>
                  <a:pt x="103" y="60"/>
                </a:cubicBezTo>
                <a:cubicBezTo>
                  <a:pt x="105" y="58"/>
                  <a:pt x="105" y="58"/>
                  <a:pt x="105" y="58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36" y="47"/>
                  <a:pt x="142" y="62"/>
                  <a:pt x="142" y="77"/>
                </a:cubicBezTo>
                <a:cubicBezTo>
                  <a:pt x="142" y="77"/>
                  <a:pt x="142" y="77"/>
                  <a:pt x="142" y="77"/>
                </a:cubicBezTo>
                <a:cubicBezTo>
                  <a:pt x="142" y="109"/>
                  <a:pt x="119" y="135"/>
                  <a:pt x="89" y="140"/>
                </a:cubicBezTo>
                <a:lnTo>
                  <a:pt x="89" y="154"/>
                </a:lnTo>
                <a:close/>
                <a:moveTo>
                  <a:pt x="77" y="154"/>
                </a:moveTo>
                <a:cubicBezTo>
                  <a:pt x="81" y="154"/>
                  <a:pt x="85" y="154"/>
                  <a:pt x="89" y="154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85" y="141"/>
                  <a:pt x="81" y="142"/>
                  <a:pt x="77" y="142"/>
                </a:cubicBezTo>
                <a:cubicBezTo>
                  <a:pt x="62" y="142"/>
                  <a:pt x="47" y="136"/>
                  <a:pt x="36" y="127"/>
                </a:cubicBezTo>
                <a:cubicBezTo>
                  <a:pt x="67" y="96"/>
                  <a:pt x="67" y="96"/>
                  <a:pt x="67" y="96"/>
                </a:cubicBezTo>
                <a:cubicBezTo>
                  <a:pt x="69" y="94"/>
                  <a:pt x="69" y="94"/>
                  <a:pt x="69" y="94"/>
                </a:cubicBezTo>
                <a:cubicBezTo>
                  <a:pt x="71" y="92"/>
                  <a:pt x="71" y="92"/>
                  <a:pt x="71" y="92"/>
                </a:cubicBezTo>
                <a:cubicBezTo>
                  <a:pt x="89" y="74"/>
                  <a:pt x="89" y="74"/>
                  <a:pt x="89" y="74"/>
                </a:cubicBezTo>
                <a:cubicBezTo>
                  <a:pt x="89" y="56"/>
                  <a:pt x="89" y="56"/>
                  <a:pt x="89" y="56"/>
                </a:cubicBezTo>
                <a:cubicBezTo>
                  <a:pt x="87" y="58"/>
                  <a:pt x="87" y="58"/>
                  <a:pt x="87" y="58"/>
                </a:cubicBezTo>
                <a:cubicBezTo>
                  <a:pt x="85" y="60"/>
                  <a:pt x="85" y="60"/>
                  <a:pt x="85" y="60"/>
                </a:cubicBezTo>
                <a:cubicBezTo>
                  <a:pt x="83" y="62"/>
                  <a:pt x="83" y="62"/>
                  <a:pt x="83" y="62"/>
                </a:cubicBezTo>
                <a:cubicBezTo>
                  <a:pt x="53" y="92"/>
                  <a:pt x="53" y="92"/>
                  <a:pt x="53" y="92"/>
                </a:cubicBezTo>
                <a:cubicBezTo>
                  <a:pt x="51" y="94"/>
                  <a:pt x="51" y="94"/>
                  <a:pt x="51" y="94"/>
                </a:cubicBezTo>
                <a:cubicBezTo>
                  <a:pt x="49" y="96"/>
                  <a:pt x="49" y="96"/>
                  <a:pt x="49" y="96"/>
                </a:cubicBezTo>
                <a:cubicBezTo>
                  <a:pt x="27" y="118"/>
                  <a:pt x="27" y="118"/>
                  <a:pt x="27" y="118"/>
                </a:cubicBezTo>
                <a:cubicBezTo>
                  <a:pt x="18" y="107"/>
                  <a:pt x="13" y="92"/>
                  <a:pt x="13" y="77"/>
                </a:cubicBezTo>
                <a:cubicBezTo>
                  <a:pt x="13" y="41"/>
                  <a:pt x="41" y="12"/>
                  <a:pt x="77" y="12"/>
                </a:cubicBezTo>
                <a:cubicBezTo>
                  <a:pt x="77" y="12"/>
                  <a:pt x="77" y="12"/>
                  <a:pt x="77" y="12"/>
                </a:cubicBezTo>
                <a:cubicBezTo>
                  <a:pt x="81" y="12"/>
                  <a:pt x="85" y="13"/>
                  <a:pt x="89" y="14"/>
                </a:cubicBezTo>
                <a:cubicBezTo>
                  <a:pt x="89" y="0"/>
                  <a:pt x="89" y="0"/>
                  <a:pt x="89" y="0"/>
                </a:cubicBezTo>
                <a:cubicBezTo>
                  <a:pt x="85" y="0"/>
                  <a:pt x="81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20"/>
                  <a:pt x="34" y="154"/>
                  <a:pt x="77" y="1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3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091" y="365126"/>
            <a:ext cx="718818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ea"/>
              </a:rPr>
              <a:t>2.9</a:t>
            </a:r>
            <a:r>
              <a:rPr lang="zh-CN" altLang="en-US" dirty="0" smtClean="0">
                <a:latin typeface="+mn-ea"/>
              </a:rPr>
              <a:t>基本概念</a:t>
            </a:r>
            <a:r>
              <a:rPr lang="zh-CN" altLang="en-US" dirty="0" smtClean="0"/>
              <a:t>：期权风险特点</a:t>
            </a:r>
            <a:endParaRPr lang="zh-CN" altLang="en-US" dirty="0"/>
          </a:p>
        </p:txBody>
      </p:sp>
      <p:sp>
        <p:nvSpPr>
          <p:cNvPr id="316" name="矩形 315"/>
          <p:cNvSpPr/>
          <p:nvPr/>
        </p:nvSpPr>
        <p:spPr>
          <a:xfrm>
            <a:off x="7405394" y="1670716"/>
            <a:ext cx="3405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卖方收取权利金后，只有履约义务，而无要求期权买方履约的权利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</a:rPr>
              <a:t>卖方最大可能的风险没有限定。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17" name="Freeform 8"/>
          <p:cNvSpPr>
            <a:spLocks noChangeArrowheads="1"/>
          </p:cNvSpPr>
          <p:nvPr/>
        </p:nvSpPr>
        <p:spPr bwMode="auto">
          <a:xfrm>
            <a:off x="2886897" y="3737960"/>
            <a:ext cx="1633537" cy="2063750"/>
          </a:xfrm>
          <a:custGeom>
            <a:avLst/>
            <a:gdLst>
              <a:gd name="T0" fmla="*/ 2147483646 w 964"/>
              <a:gd name="T1" fmla="*/ 2147483646 h 1219"/>
              <a:gd name="T2" fmla="*/ 2147483646 w 964"/>
              <a:gd name="T3" fmla="*/ 2147483646 h 1219"/>
              <a:gd name="T4" fmla="*/ 2147483646 w 964"/>
              <a:gd name="T5" fmla="*/ 2147483646 h 1219"/>
              <a:gd name="T6" fmla="*/ 2147483646 w 964"/>
              <a:gd name="T7" fmla="*/ 2147483646 h 1219"/>
              <a:gd name="T8" fmla="*/ 2147483646 w 964"/>
              <a:gd name="T9" fmla="*/ 2147483646 h 1219"/>
              <a:gd name="T10" fmla="*/ 2147483646 w 964"/>
              <a:gd name="T11" fmla="*/ 2147483646 h 1219"/>
              <a:gd name="T12" fmla="*/ 2147483646 w 964"/>
              <a:gd name="T13" fmla="*/ 2147483646 h 1219"/>
              <a:gd name="T14" fmla="*/ 2147483646 w 964"/>
              <a:gd name="T15" fmla="*/ 2147483646 h 1219"/>
              <a:gd name="T16" fmla="*/ 2147483646 w 964"/>
              <a:gd name="T17" fmla="*/ 2147483646 h 1219"/>
              <a:gd name="T18" fmla="*/ 2147483646 w 964"/>
              <a:gd name="T19" fmla="*/ 2147483646 h 1219"/>
              <a:gd name="T20" fmla="*/ 2147483646 w 964"/>
              <a:gd name="T21" fmla="*/ 2147483646 h 1219"/>
              <a:gd name="T22" fmla="*/ 2147483646 w 964"/>
              <a:gd name="T23" fmla="*/ 2147483646 h 1219"/>
              <a:gd name="T24" fmla="*/ 2147483646 w 964"/>
              <a:gd name="T25" fmla="*/ 2147483646 h 1219"/>
              <a:gd name="T26" fmla="*/ 2147483646 w 964"/>
              <a:gd name="T27" fmla="*/ 2147483646 h 1219"/>
              <a:gd name="T28" fmla="*/ 2147483646 w 964"/>
              <a:gd name="T29" fmla="*/ 2147483646 h 1219"/>
              <a:gd name="T30" fmla="*/ 2147483646 w 964"/>
              <a:gd name="T31" fmla="*/ 2147483646 h 1219"/>
              <a:gd name="T32" fmla="*/ 2147483646 w 964"/>
              <a:gd name="T33" fmla="*/ 2147483646 h 1219"/>
              <a:gd name="T34" fmla="*/ 2147483646 w 964"/>
              <a:gd name="T35" fmla="*/ 2147483646 h 1219"/>
              <a:gd name="T36" fmla="*/ 2147483646 w 964"/>
              <a:gd name="T37" fmla="*/ 2147483646 h 12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64" h="1219">
                <a:moveTo>
                  <a:pt x="728" y="141"/>
                </a:moveTo>
                <a:cubicBezTo>
                  <a:pt x="796" y="195"/>
                  <a:pt x="858" y="292"/>
                  <a:pt x="869" y="347"/>
                </a:cubicBezTo>
                <a:cubicBezTo>
                  <a:pt x="881" y="402"/>
                  <a:pt x="879" y="441"/>
                  <a:pt x="871" y="494"/>
                </a:cubicBezTo>
                <a:cubicBezTo>
                  <a:pt x="864" y="547"/>
                  <a:pt x="875" y="596"/>
                  <a:pt x="909" y="638"/>
                </a:cubicBezTo>
                <a:cubicBezTo>
                  <a:pt x="942" y="679"/>
                  <a:pt x="964" y="702"/>
                  <a:pt x="930" y="726"/>
                </a:cubicBezTo>
                <a:cubicBezTo>
                  <a:pt x="897" y="750"/>
                  <a:pt x="868" y="753"/>
                  <a:pt x="877" y="773"/>
                </a:cubicBezTo>
                <a:cubicBezTo>
                  <a:pt x="887" y="793"/>
                  <a:pt x="891" y="801"/>
                  <a:pt x="884" y="813"/>
                </a:cubicBezTo>
                <a:cubicBezTo>
                  <a:pt x="877" y="826"/>
                  <a:pt x="872" y="831"/>
                  <a:pt x="872" y="831"/>
                </a:cubicBezTo>
                <a:cubicBezTo>
                  <a:pt x="872" y="831"/>
                  <a:pt x="891" y="857"/>
                  <a:pt x="881" y="871"/>
                </a:cubicBezTo>
                <a:cubicBezTo>
                  <a:pt x="870" y="885"/>
                  <a:pt x="849" y="871"/>
                  <a:pt x="846" y="900"/>
                </a:cubicBezTo>
                <a:cubicBezTo>
                  <a:pt x="842" y="930"/>
                  <a:pt x="858" y="966"/>
                  <a:pt x="821" y="987"/>
                </a:cubicBezTo>
                <a:cubicBezTo>
                  <a:pt x="785" y="1008"/>
                  <a:pt x="693" y="987"/>
                  <a:pt x="656" y="979"/>
                </a:cubicBezTo>
                <a:cubicBezTo>
                  <a:pt x="620" y="970"/>
                  <a:pt x="583" y="970"/>
                  <a:pt x="550" y="1057"/>
                </a:cubicBezTo>
                <a:cubicBezTo>
                  <a:pt x="529" y="1113"/>
                  <a:pt x="507" y="1168"/>
                  <a:pt x="502" y="1219"/>
                </a:cubicBezTo>
                <a:cubicBezTo>
                  <a:pt x="68" y="1219"/>
                  <a:pt x="68" y="1219"/>
                  <a:pt x="68" y="1219"/>
                </a:cubicBezTo>
                <a:cubicBezTo>
                  <a:pt x="109" y="1121"/>
                  <a:pt x="192" y="931"/>
                  <a:pt x="172" y="853"/>
                </a:cubicBezTo>
                <a:cubicBezTo>
                  <a:pt x="151" y="770"/>
                  <a:pt x="60" y="735"/>
                  <a:pt x="30" y="579"/>
                </a:cubicBezTo>
                <a:cubicBezTo>
                  <a:pt x="0" y="423"/>
                  <a:pt x="11" y="192"/>
                  <a:pt x="209" y="96"/>
                </a:cubicBezTo>
                <a:cubicBezTo>
                  <a:pt x="408" y="0"/>
                  <a:pt x="624" y="57"/>
                  <a:pt x="728" y="141"/>
                </a:cubicBezTo>
                <a:close/>
              </a:path>
            </a:pathLst>
          </a:cu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8" name="Freeform 6"/>
          <p:cNvSpPr>
            <a:spLocks noChangeArrowheads="1"/>
          </p:cNvSpPr>
          <p:nvPr/>
        </p:nvSpPr>
        <p:spPr bwMode="auto">
          <a:xfrm>
            <a:off x="331076" y="1422132"/>
            <a:ext cx="5927834" cy="2516188"/>
          </a:xfrm>
          <a:custGeom>
            <a:avLst/>
            <a:gdLst>
              <a:gd name="T0" fmla="*/ 2147483646 w 1766"/>
              <a:gd name="T1" fmla="*/ 0 h 1486"/>
              <a:gd name="T2" fmla="*/ 0 w 1766"/>
              <a:gd name="T3" fmla="*/ 2147483646 h 1486"/>
              <a:gd name="T4" fmla="*/ 2147483646 w 1766"/>
              <a:gd name="T5" fmla="*/ 2147483646 h 1486"/>
              <a:gd name="T6" fmla="*/ 2147483646 w 1766"/>
              <a:gd name="T7" fmla="*/ 2147483646 h 1486"/>
              <a:gd name="T8" fmla="*/ 2147483646 w 1766"/>
              <a:gd name="T9" fmla="*/ 2147483646 h 1486"/>
              <a:gd name="T10" fmla="*/ 2147483646 w 1766"/>
              <a:gd name="T11" fmla="*/ 2147483646 h 1486"/>
              <a:gd name="T12" fmla="*/ 2147483646 w 1766"/>
              <a:gd name="T13" fmla="*/ 2147483646 h 1486"/>
              <a:gd name="T14" fmla="*/ 2147483646 w 1766"/>
              <a:gd name="T15" fmla="*/ 0 h 14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66" h="1486">
                <a:moveTo>
                  <a:pt x="883" y="0"/>
                </a:moveTo>
                <a:cubicBezTo>
                  <a:pt x="395" y="0"/>
                  <a:pt x="0" y="279"/>
                  <a:pt x="0" y="624"/>
                </a:cubicBezTo>
                <a:cubicBezTo>
                  <a:pt x="0" y="969"/>
                  <a:pt x="395" y="1249"/>
                  <a:pt x="883" y="1249"/>
                </a:cubicBezTo>
                <a:cubicBezTo>
                  <a:pt x="968" y="1249"/>
                  <a:pt x="1051" y="1240"/>
                  <a:pt x="1129" y="1224"/>
                </a:cubicBezTo>
                <a:cubicBezTo>
                  <a:pt x="1117" y="1314"/>
                  <a:pt x="1092" y="1405"/>
                  <a:pt x="1051" y="1486"/>
                </a:cubicBezTo>
                <a:cubicBezTo>
                  <a:pt x="1149" y="1381"/>
                  <a:pt x="1219" y="1287"/>
                  <a:pt x="1268" y="1186"/>
                </a:cubicBezTo>
                <a:cubicBezTo>
                  <a:pt x="1562" y="1085"/>
                  <a:pt x="1766" y="871"/>
                  <a:pt x="1766" y="624"/>
                </a:cubicBezTo>
                <a:cubicBezTo>
                  <a:pt x="1766" y="279"/>
                  <a:pt x="1370" y="0"/>
                  <a:pt x="883" y="0"/>
                </a:cubicBezTo>
                <a:close/>
              </a:path>
            </a:pathLst>
          </a:custGeom>
          <a:solidFill>
            <a:srgbClr val="354B5E">
              <a:alpha val="7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9" name="矩形 318"/>
          <p:cNvSpPr/>
          <p:nvPr/>
        </p:nvSpPr>
        <p:spPr>
          <a:xfrm>
            <a:off x="1078287" y="1922867"/>
            <a:ext cx="457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买方支付权利金后，获得了权利，而没有义务。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</a:rPr>
              <a:t>期权买方最大可能的亏损为支付的权利金。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551277" y="5893567"/>
            <a:ext cx="279323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买方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331968" y="5935552"/>
            <a:ext cx="279323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卖方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4140" y="3944679"/>
            <a:ext cx="304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买卖双方风险不对称 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477436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54738" y="1718202"/>
            <a:ext cx="6035675" cy="1579726"/>
          </a:xfrm>
        </p:spPr>
        <p:txBody>
          <a:bodyPr/>
          <a:lstStyle/>
          <a:p>
            <a:r>
              <a:rPr lang="zh-CN" altLang="en-US" sz="2000" dirty="0" smtClean="0"/>
              <a:t>标的物价格↑，看涨期权↑  看跌期权↓ </a:t>
            </a:r>
            <a:endParaRPr lang="en-US" altLang="zh-CN" sz="2000" dirty="0" smtClean="0"/>
          </a:p>
          <a:p>
            <a:r>
              <a:rPr lang="zh-CN" altLang="en-US" sz="2000" dirty="0" smtClean="0"/>
              <a:t>标的物价格↓ ，看涨期权↓ 看跌期权↑ </a:t>
            </a:r>
          </a:p>
          <a:p>
            <a:endParaRPr lang="zh-CN" alt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91116" y="321544"/>
            <a:ext cx="1027911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309">
              <a:lnSpc>
                <a:spcPct val="90000"/>
              </a:lnSpc>
              <a:spcBef>
                <a:spcPct val="0"/>
              </a:spcBef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2.10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基本概念：</a:t>
            </a:r>
            <a:r>
              <a:rPr lang="zh-CN" altLang="en-US" sz="4400" dirty="0" smtClean="0"/>
              <a:t>期权价格影响因素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-1200196" y="1119352"/>
          <a:ext cx="8126942" cy="479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 flipH="1">
            <a:off x="4766004" y="1891862"/>
            <a:ext cx="7424409" cy="2033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000" dirty="0" smtClean="0">
                <a:latin typeface="+mn-ea"/>
              </a:rPr>
              <a:t>适用场景</a:t>
            </a:r>
            <a:r>
              <a:rPr lang="en-US" altLang="zh-CN" sz="2000" dirty="0" smtClean="0">
                <a:latin typeface="+mn-ea"/>
              </a:rPr>
              <a:t>:</a:t>
            </a:r>
            <a:r>
              <a:rPr lang="zh-CN" altLang="en-US" sz="2000" dirty="0" smtClean="0">
                <a:latin typeface="+mn-ea"/>
              </a:rPr>
              <a:t> 投资者预期标的物后市价格上涨且幅度较大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 smtClean="0">
                <a:latin typeface="+mn-ea"/>
              </a:rPr>
              <a:t>最大损失：支付的权利金</a:t>
            </a:r>
          </a:p>
          <a:p>
            <a:pPr>
              <a:lnSpc>
                <a:spcPct val="100000"/>
              </a:lnSpc>
            </a:pPr>
            <a:r>
              <a:rPr lang="zh-CN" altLang="en-US" sz="2000" dirty="0" smtClean="0">
                <a:latin typeface="+mn-ea"/>
              </a:rPr>
              <a:t>盈亏平衡点</a:t>
            </a:r>
            <a:r>
              <a:rPr lang="en-US" altLang="zh-CN" sz="2000" dirty="0" smtClean="0">
                <a:latin typeface="+mn-ea"/>
              </a:rPr>
              <a:t>: </a:t>
            </a:r>
            <a:r>
              <a:rPr lang="zh-CN" altLang="en-US" sz="2000" dirty="0" smtClean="0">
                <a:latin typeface="+mn-ea"/>
              </a:rPr>
              <a:t>行权价格</a:t>
            </a:r>
            <a:r>
              <a:rPr lang="en-US" altLang="zh-CN" sz="2000" dirty="0" smtClean="0">
                <a:latin typeface="+mn-ea"/>
              </a:rPr>
              <a:t>+</a:t>
            </a:r>
            <a:r>
              <a:rPr lang="zh-CN" altLang="en-US" sz="2000" dirty="0" smtClean="0">
                <a:latin typeface="+mn-ea"/>
              </a:rPr>
              <a:t>权利金</a:t>
            </a:r>
            <a:endParaRPr lang="zh-CN" altLang="en-US" sz="2000" dirty="0">
              <a:latin typeface="+mn-ea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236483"/>
            <a:ext cx="1027911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309">
              <a:lnSpc>
                <a:spcPct val="90000"/>
              </a:lnSpc>
              <a:spcBef>
                <a:spcPct val="0"/>
              </a:spcBef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3.1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基本策略：</a:t>
            </a:r>
            <a:r>
              <a:rPr lang="zh-CN" altLang="en-US" sz="4400" dirty="0" smtClean="0"/>
              <a:t>买入看涨期权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478" y="1128270"/>
            <a:ext cx="42672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8095" y="1962383"/>
            <a:ext cx="7712869" cy="17846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000" dirty="0" smtClean="0">
                <a:latin typeface="+mn-ea"/>
              </a:rPr>
              <a:t>适用场景：投资者预期标的物后市价格下跌且幅度较大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 smtClean="0">
                <a:latin typeface="+mn-ea"/>
              </a:rPr>
              <a:t>最大损失：支付的权利金</a:t>
            </a:r>
          </a:p>
          <a:p>
            <a:pPr>
              <a:lnSpc>
                <a:spcPct val="100000"/>
              </a:lnSpc>
            </a:pPr>
            <a:r>
              <a:rPr lang="zh-CN" altLang="en-US" sz="2000" dirty="0" smtClean="0">
                <a:latin typeface="+mn-ea"/>
              </a:rPr>
              <a:t>盈亏平衡点：行权价格</a:t>
            </a:r>
            <a:r>
              <a:rPr lang="en-US" altLang="zh-CN" sz="2000" dirty="0" smtClean="0">
                <a:latin typeface="+mn-ea"/>
              </a:rPr>
              <a:t>-</a:t>
            </a:r>
            <a:r>
              <a:rPr lang="zh-CN" altLang="en-US" sz="2000" dirty="0" smtClean="0">
                <a:latin typeface="+mn-ea"/>
              </a:rPr>
              <a:t>权利金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236483"/>
            <a:ext cx="1027911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309">
              <a:lnSpc>
                <a:spcPct val="90000"/>
              </a:lnSpc>
              <a:spcBef>
                <a:spcPct val="0"/>
              </a:spcBef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3.2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基本策略：</a:t>
            </a:r>
            <a:r>
              <a:rPr lang="zh-CN" altLang="en-US" sz="4400" dirty="0" smtClean="0"/>
              <a:t>买入看跌期权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29" t="2856"/>
          <a:stretch>
            <a:fillRect/>
          </a:stretch>
        </p:blipFill>
        <p:spPr bwMode="auto">
          <a:xfrm>
            <a:off x="595422" y="1286540"/>
            <a:ext cx="4061637" cy="327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5887" y="1552847"/>
            <a:ext cx="7604526" cy="20614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000" dirty="0" smtClean="0">
                <a:latin typeface="+mn-ea"/>
              </a:rPr>
              <a:t>适用场景：投资者预期标的物后市价格不涨（小幅下跌或盘整）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 smtClean="0">
                <a:latin typeface="+mn-ea"/>
              </a:rPr>
              <a:t>最大收益：收取的权利金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 smtClean="0">
                <a:latin typeface="+mn-ea"/>
              </a:rPr>
              <a:t>盈亏平衡点：行权价格</a:t>
            </a:r>
            <a:r>
              <a:rPr lang="en-US" altLang="zh-CN" sz="2000" dirty="0" smtClean="0">
                <a:latin typeface="+mn-ea"/>
              </a:rPr>
              <a:t>+</a:t>
            </a:r>
            <a:r>
              <a:rPr lang="zh-CN" altLang="en-US" sz="2000" dirty="0" smtClean="0">
                <a:latin typeface="+mn-ea"/>
              </a:rPr>
              <a:t>权利金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236483"/>
            <a:ext cx="1027911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309"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 smtClean="0">
                <a:latin typeface="+mn-ea"/>
                <a:cs typeface="+mj-cs"/>
              </a:rPr>
              <a:t>3.3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基本策略：</a:t>
            </a:r>
            <a:r>
              <a:rPr lang="zh-CN" altLang="en-US" sz="4400" dirty="0" smtClean="0"/>
              <a:t>卖出看涨期权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478" y="1454335"/>
            <a:ext cx="3944606" cy="322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0403" y="1512515"/>
            <a:ext cx="7627992" cy="18950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000" dirty="0" smtClean="0">
                <a:latin typeface="+mn-ea"/>
              </a:rPr>
              <a:t>适用场景：投资者预期标的物后市价格不跌（盘整或小幅上涨）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 smtClean="0">
                <a:latin typeface="+mn-ea"/>
              </a:rPr>
              <a:t>最大收益：收取的权利金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 smtClean="0">
                <a:latin typeface="+mn-ea"/>
              </a:rPr>
              <a:t>盈亏平衡点：行权价格</a:t>
            </a:r>
            <a:r>
              <a:rPr lang="en-US" altLang="zh-CN" sz="2000" dirty="0" smtClean="0">
                <a:latin typeface="+mn-ea"/>
              </a:rPr>
              <a:t>-</a:t>
            </a:r>
            <a:r>
              <a:rPr lang="zh-CN" altLang="en-US" sz="2000" dirty="0" smtClean="0">
                <a:latin typeface="+mn-ea"/>
              </a:rPr>
              <a:t>权利金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236483"/>
            <a:ext cx="1027911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309">
              <a:lnSpc>
                <a:spcPct val="90000"/>
              </a:lnSpc>
              <a:spcBef>
                <a:spcPct val="0"/>
              </a:spcBef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3.4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基本策略：</a:t>
            </a:r>
            <a:r>
              <a:rPr lang="zh-CN" altLang="en-US" sz="4400" dirty="0" smtClean="0"/>
              <a:t>卖出看跌期权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116" y="1436060"/>
            <a:ext cx="35528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要求：了解商品期权交易代码包含要素。</a:t>
            </a:r>
          </a:p>
          <a:p>
            <a:r>
              <a:rPr lang="zh-CN" altLang="en-US" dirty="0" smtClean="0"/>
              <a:t>知识点：商品期权的交易代码是由标的期货的交易代码、合约月份、看涨（跌）期权代码与行权价格组成。其中看涨期权用英文字母</a:t>
            </a:r>
            <a:r>
              <a:rPr lang="en-US" dirty="0" smtClean="0"/>
              <a:t>C</a:t>
            </a:r>
            <a:r>
              <a:rPr lang="zh-CN" altLang="en-US" dirty="0" smtClean="0"/>
              <a:t>表示，看跌期权用英文字母</a:t>
            </a:r>
            <a:r>
              <a:rPr lang="en-US" dirty="0" smtClean="0"/>
              <a:t>P</a:t>
            </a:r>
            <a:r>
              <a:rPr lang="zh-CN" altLang="en-US" dirty="0" smtClean="0"/>
              <a:t>表示。</a:t>
            </a:r>
          </a:p>
          <a:p>
            <a:endParaRPr lang="zh-CN" alt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027911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309">
              <a:lnSpc>
                <a:spcPct val="90000"/>
              </a:lnSpc>
              <a:spcBef>
                <a:spcPct val="0"/>
              </a:spcBef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合约规则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3944533"/>
              </p:ext>
            </p:extLst>
          </p:nvPr>
        </p:nvGraphicFramePr>
        <p:xfrm>
          <a:off x="0" y="603052"/>
          <a:ext cx="11945864" cy="5941141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8229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2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92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合约标的物</a:t>
                      </a:r>
                      <a:endParaRPr lang="zh-CN" altLang="en-US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白糖期货合约</a:t>
                      </a:r>
                      <a:endParaRPr lang="zh-CN" altLang="en-US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2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</a:rPr>
                        <a:t>合约类型</a:t>
                      </a:r>
                      <a:endParaRPr lang="zh-CN" altLang="en-US" sz="18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</a:rPr>
                        <a:t>看涨期权、看跌期权</a:t>
                      </a:r>
                      <a:endParaRPr lang="zh-CN" altLang="en-US" sz="18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2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交易单位</a:t>
                      </a:r>
                      <a:endParaRPr lang="zh-CN" altLang="en-US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一手（</a:t>
                      </a: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吨）白糖期货合约</a:t>
                      </a:r>
                      <a:endParaRPr lang="zh-CN" altLang="en-US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2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报价单位</a:t>
                      </a:r>
                      <a:endParaRPr lang="zh-CN" altLang="en-US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元（人民币）</a:t>
                      </a: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吨</a:t>
                      </a:r>
                      <a:endParaRPr lang="zh-CN" altLang="en-US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2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最小变动价位</a:t>
                      </a:r>
                      <a:endParaRPr lang="zh-CN" altLang="en-US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0.5</a:t>
                      </a: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元</a:t>
                      </a: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吨</a:t>
                      </a:r>
                      <a:endParaRPr lang="zh-CN" altLang="en-US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2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涨跌停板幅度</a:t>
                      </a:r>
                      <a:endParaRPr lang="zh-CN" altLang="en-US" sz="18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与白糖期货合约涨跌停板幅度相同</a:t>
                      </a:r>
                      <a:endParaRPr lang="zh-CN" altLang="en-US" sz="18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2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</a:rPr>
                        <a:t>合约月份</a:t>
                      </a:r>
                      <a:endParaRPr lang="zh-CN" altLang="en-US" sz="1800" kern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</a:t>
                      </a:r>
                      <a:r>
                        <a:rPr lang="zh-CN" altLang="en-US" sz="1800" kern="100" dirty="0">
                          <a:effectLst/>
                        </a:rPr>
                        <a:t>、</a:t>
                      </a:r>
                      <a:r>
                        <a:rPr lang="en-US" altLang="zh-CN" sz="1800" kern="100" dirty="0">
                          <a:effectLst/>
                        </a:rPr>
                        <a:t>3</a:t>
                      </a:r>
                      <a:r>
                        <a:rPr lang="zh-CN" altLang="en-US" sz="1800" kern="100" dirty="0">
                          <a:effectLst/>
                        </a:rPr>
                        <a:t>、</a:t>
                      </a:r>
                      <a:r>
                        <a:rPr lang="en-US" altLang="zh-CN" sz="1800" kern="100" dirty="0">
                          <a:effectLst/>
                        </a:rPr>
                        <a:t>5</a:t>
                      </a:r>
                      <a:r>
                        <a:rPr lang="zh-CN" altLang="en-US" sz="1800" kern="100" dirty="0">
                          <a:effectLst/>
                        </a:rPr>
                        <a:t>、</a:t>
                      </a:r>
                      <a:r>
                        <a:rPr lang="en-US" altLang="zh-CN" sz="1800" kern="100" dirty="0">
                          <a:effectLst/>
                        </a:rPr>
                        <a:t>7</a:t>
                      </a:r>
                      <a:r>
                        <a:rPr lang="zh-CN" altLang="en-US" sz="1800" kern="100" dirty="0">
                          <a:effectLst/>
                        </a:rPr>
                        <a:t>、</a:t>
                      </a:r>
                      <a:r>
                        <a:rPr lang="en-US" altLang="zh-CN" sz="1800" kern="100" dirty="0">
                          <a:effectLst/>
                        </a:rPr>
                        <a:t>9</a:t>
                      </a:r>
                      <a:r>
                        <a:rPr lang="zh-CN" altLang="en-US" sz="1800" kern="100" dirty="0">
                          <a:effectLst/>
                        </a:rPr>
                        <a:t>、</a:t>
                      </a:r>
                      <a:r>
                        <a:rPr lang="en-US" altLang="zh-CN" sz="1800" kern="100" dirty="0">
                          <a:effectLst/>
                        </a:rPr>
                        <a:t>11</a:t>
                      </a:r>
                      <a:r>
                        <a:rPr lang="zh-CN" altLang="en-US" sz="1800" kern="100" dirty="0">
                          <a:effectLst/>
                        </a:rPr>
                        <a:t>月</a:t>
                      </a:r>
                      <a:endParaRPr lang="zh-CN" altLang="en-US" sz="18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2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</a:rPr>
                        <a:t>交易时间</a:t>
                      </a:r>
                      <a:endParaRPr lang="zh-CN" altLang="en-US" sz="18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</a:rPr>
                        <a:t>每周一至周五上午</a:t>
                      </a:r>
                      <a:r>
                        <a:rPr lang="en-US" altLang="zh-CN" sz="1800" kern="100" dirty="0">
                          <a:effectLst/>
                        </a:rPr>
                        <a:t>9:00—11:30</a:t>
                      </a:r>
                      <a:r>
                        <a:rPr lang="zh-CN" altLang="en-US" sz="1800" kern="100" dirty="0">
                          <a:effectLst/>
                        </a:rPr>
                        <a:t>，下午</a:t>
                      </a:r>
                      <a:r>
                        <a:rPr lang="en-US" altLang="zh-CN" sz="1800" kern="100" dirty="0">
                          <a:effectLst/>
                        </a:rPr>
                        <a:t>13:30—15:00</a:t>
                      </a:r>
                      <a:r>
                        <a:rPr lang="zh-CN" altLang="en-US" sz="1800" kern="100" dirty="0">
                          <a:effectLst/>
                        </a:rPr>
                        <a:t>，以及交易所规定的其他时间</a:t>
                      </a:r>
                      <a:endParaRPr lang="zh-CN" altLang="en-US" sz="18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2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</a:rPr>
                        <a:t>最后交易日</a:t>
                      </a:r>
                      <a:endParaRPr lang="zh-CN" altLang="en-US" sz="18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标的期货合约交割月份前二个月的倒数第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个交易日，以及交易所规定的其他日期</a:t>
                      </a:r>
                      <a:endParaRPr lang="zh-CN" altLang="en-US" sz="18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92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</a:rPr>
                        <a:t>到期日</a:t>
                      </a:r>
                      <a:endParaRPr lang="zh-CN" altLang="en-US" sz="1800" kern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</a:rPr>
                        <a:t>同最后交易日</a:t>
                      </a:r>
                      <a:endParaRPr lang="zh-CN" altLang="en-US" sz="18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301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</a:rPr>
                        <a:t>行权价格</a:t>
                      </a:r>
                      <a:endParaRPr lang="zh-CN" altLang="en-US" sz="18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以白糖期货前一交易日结算价为基准，按行权价格间距挂出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个实值期权、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个平值期权和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个虚值期权。行权价格≤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吨，行权价格间距为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吨；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吨＜行权价格≤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吨，行权价格间距为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吨；行权价格＞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吨，行权价格间距为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吨</a:t>
                      </a:r>
                      <a:endParaRPr lang="zh-CN" altLang="en-US" sz="18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182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</a:rPr>
                        <a:t>行权方式</a:t>
                      </a:r>
                      <a:endParaRPr lang="zh-CN" altLang="en-US" sz="1800" kern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</a:rPr>
                        <a:t>美式。买方可在到期前的每一交易日闭市（</a:t>
                      </a:r>
                      <a:r>
                        <a:rPr lang="en-US" altLang="zh-CN" sz="1800" kern="100" dirty="0">
                          <a:effectLst/>
                        </a:rPr>
                        <a:t>15:00</a:t>
                      </a:r>
                      <a:r>
                        <a:rPr lang="zh-CN" altLang="en-US" sz="1800" kern="100" dirty="0">
                          <a:effectLst/>
                        </a:rPr>
                        <a:t>）前提交行权申请；买方可在到期日</a:t>
                      </a:r>
                      <a:r>
                        <a:rPr lang="en-US" altLang="zh-CN" sz="1800" kern="100" dirty="0">
                          <a:effectLst/>
                        </a:rPr>
                        <a:t>15:30</a:t>
                      </a:r>
                      <a:r>
                        <a:rPr lang="zh-CN" altLang="en-US" sz="1800" kern="100" dirty="0">
                          <a:effectLst/>
                        </a:rPr>
                        <a:t>之前提交行权申请、放弃申请</a:t>
                      </a:r>
                      <a:endParaRPr lang="zh-CN" altLang="en-US" sz="18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182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交易代码</a:t>
                      </a:r>
                      <a:endParaRPr lang="zh-CN" altLang="en-US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看涨期权：</a:t>
                      </a: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SR—</a:t>
                      </a: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合约月份</a:t>
                      </a: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—C—</a:t>
                      </a: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行权价格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看跌期权：</a:t>
                      </a: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SR—</a:t>
                      </a: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合约月份</a:t>
                      </a: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—P—</a:t>
                      </a: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行权价格</a:t>
                      </a:r>
                      <a:endParaRPr lang="zh-CN" altLang="en-US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97" marR="61397" marT="40932" marB="4093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>
            <a:grpSpLocks noChangeAspect="1"/>
          </p:cNvGrpSpPr>
          <p:nvPr/>
        </p:nvGrpSpPr>
        <p:grpSpPr bwMode="auto">
          <a:xfrm>
            <a:off x="1508680" y="1643063"/>
            <a:ext cx="1079359" cy="1079500"/>
            <a:chOff x="0" y="0"/>
            <a:chExt cx="1080000" cy="1080000"/>
          </a:xfrm>
          <a:solidFill>
            <a:srgbClr val="D74B4B"/>
          </a:solidFill>
        </p:grpSpPr>
        <p:sp>
          <p:nvSpPr>
            <p:cNvPr id="21534" name="圆角矩形 4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5" name="圆角矩形 5"/>
            <p:cNvSpPr>
              <a:spLocks noChangeAspect="1" noChangeArrowheads="1"/>
            </p:cNvSpPr>
            <p:nvPr/>
          </p:nvSpPr>
          <p:spPr bwMode="auto"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09" name="直接连接符 18"/>
          <p:cNvCxnSpPr>
            <a:cxnSpLocks noChangeShapeType="1"/>
          </p:cNvCxnSpPr>
          <p:nvPr/>
        </p:nvCxnSpPr>
        <p:spPr bwMode="auto">
          <a:xfrm>
            <a:off x="2048360" y="2813050"/>
            <a:ext cx="0" cy="539750"/>
          </a:xfrm>
          <a:prstGeom prst="line">
            <a:avLst/>
          </a:prstGeom>
          <a:noFill/>
          <a:ln w="19050">
            <a:solidFill>
              <a:srgbClr val="D74B4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0" name="文本框 22"/>
          <p:cNvSpPr txBox="1">
            <a:spLocks noChangeArrowheads="1"/>
          </p:cNvSpPr>
          <p:nvPr/>
        </p:nvSpPr>
        <p:spPr bwMode="auto">
          <a:xfrm>
            <a:off x="1474677" y="3292092"/>
            <a:ext cx="1415772" cy="9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完善大纲</a:t>
            </a:r>
            <a:endParaRPr lang="en-US" altLang="zh-CN" sz="2400" dirty="0" smtClean="0">
              <a:latin typeface="+mn-ea"/>
              <a:ea typeface="+mn-ea"/>
            </a:endParaRPr>
          </a:p>
          <a:p>
            <a:pPr algn="ctr">
              <a:lnSpc>
                <a:spcPct val="100000"/>
              </a:lnSpc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优化题库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21511" name="文本框 23"/>
          <p:cNvSpPr txBox="1">
            <a:spLocks noChangeArrowheads="1"/>
          </p:cNvSpPr>
          <p:nvPr/>
        </p:nvSpPr>
        <p:spPr bwMode="auto">
          <a:xfrm>
            <a:off x="788048" y="4421079"/>
            <a:ext cx="3121800" cy="138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题库重新审核</a:t>
            </a:r>
            <a:endParaRPr lang="en-US" altLang="zh-CN" sz="1800" dirty="0" smtClean="0">
              <a:ea typeface="微软雅黑 Light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调整知识点</a:t>
            </a:r>
            <a:endParaRPr lang="en-US" altLang="zh-CN" sz="1800" dirty="0" smtClean="0">
              <a:ea typeface="微软雅黑 Light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公布大纲、知识点与样题</a:t>
            </a:r>
            <a:endParaRPr lang="en-US" altLang="zh-CN" sz="1800" dirty="0" smtClean="0">
              <a:ea typeface="微软雅黑 Light"/>
            </a:endParaRPr>
          </a:p>
        </p:txBody>
      </p:sp>
      <p:grpSp>
        <p:nvGrpSpPr>
          <p:cNvPr id="3" name="组合 7"/>
          <p:cNvGrpSpPr>
            <a:grpSpLocks noChangeAspect="1"/>
          </p:cNvGrpSpPr>
          <p:nvPr/>
        </p:nvGrpSpPr>
        <p:grpSpPr bwMode="auto">
          <a:xfrm>
            <a:off x="5081580" y="1580000"/>
            <a:ext cx="1079359" cy="1079500"/>
            <a:chOff x="0" y="0"/>
            <a:chExt cx="1080001" cy="1080000"/>
          </a:xfrm>
        </p:grpSpPr>
        <p:sp>
          <p:nvSpPr>
            <p:cNvPr id="21532" name="圆角矩形 8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D74B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3" name="圆角矩形 9"/>
            <p:cNvSpPr>
              <a:spLocks noChangeAspect="1" noChangeArrowheads="1"/>
            </p:cNvSpPr>
            <p:nvPr/>
          </p:nvSpPr>
          <p:spPr bwMode="auto">
            <a:xfrm rot="2700000">
              <a:off x="1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354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13" name="直接连接符 19"/>
          <p:cNvCxnSpPr>
            <a:cxnSpLocks noChangeShapeType="1"/>
          </p:cNvCxnSpPr>
          <p:nvPr/>
        </p:nvCxnSpPr>
        <p:spPr bwMode="auto">
          <a:xfrm>
            <a:off x="5558200" y="2828816"/>
            <a:ext cx="0" cy="539750"/>
          </a:xfrm>
          <a:prstGeom prst="line">
            <a:avLst/>
          </a:prstGeom>
          <a:noFill/>
          <a:ln w="19050">
            <a:solidFill>
              <a:srgbClr val="354B5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4" name="文本框 24"/>
          <p:cNvSpPr txBox="1">
            <a:spLocks noChangeArrowheads="1"/>
          </p:cNvSpPr>
          <p:nvPr/>
        </p:nvSpPr>
        <p:spPr bwMode="auto">
          <a:xfrm>
            <a:off x="4858391" y="3292093"/>
            <a:ext cx="2031325" cy="9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调整试题结构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提高容错率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  <p:sp>
        <p:nvSpPr>
          <p:cNvPr id="21515" name="文本框 27"/>
          <p:cNvSpPr txBox="1">
            <a:spLocks noChangeArrowheads="1"/>
          </p:cNvSpPr>
          <p:nvPr/>
        </p:nvSpPr>
        <p:spPr bwMode="auto">
          <a:xfrm>
            <a:off x="4755089" y="4326486"/>
            <a:ext cx="2520622" cy="40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题型调整</a:t>
            </a:r>
            <a:endParaRPr lang="en-US" altLang="zh-CN" sz="1800" dirty="0">
              <a:ea typeface="微软雅黑 Light"/>
            </a:endParaRPr>
          </a:p>
        </p:txBody>
      </p:sp>
      <p:grpSp>
        <p:nvGrpSpPr>
          <p:cNvPr id="5" name="组合 10"/>
          <p:cNvGrpSpPr>
            <a:grpSpLocks noChangeAspect="1"/>
          </p:cNvGrpSpPr>
          <p:nvPr/>
        </p:nvGrpSpPr>
        <p:grpSpPr bwMode="auto">
          <a:xfrm>
            <a:off x="8827904" y="1548470"/>
            <a:ext cx="1080947" cy="1079500"/>
            <a:chOff x="0" y="0"/>
            <a:chExt cx="1080000" cy="1080000"/>
          </a:xfrm>
          <a:solidFill>
            <a:srgbClr val="D74B4B"/>
          </a:solidFill>
        </p:grpSpPr>
        <p:sp>
          <p:nvSpPr>
            <p:cNvPr id="21530" name="圆角矩形 11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1" name="圆角矩形 12"/>
            <p:cNvSpPr>
              <a:spLocks noChangeAspect="1" noChangeArrowheads="1"/>
            </p:cNvSpPr>
            <p:nvPr/>
          </p:nvSpPr>
          <p:spPr bwMode="auto"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17" name="直接连接符 20"/>
          <p:cNvCxnSpPr>
            <a:cxnSpLocks noChangeShapeType="1"/>
          </p:cNvCxnSpPr>
          <p:nvPr/>
        </p:nvCxnSpPr>
        <p:spPr bwMode="auto">
          <a:xfrm>
            <a:off x="9367584" y="2718457"/>
            <a:ext cx="0" cy="539750"/>
          </a:xfrm>
          <a:prstGeom prst="line">
            <a:avLst/>
          </a:prstGeom>
          <a:noFill/>
          <a:ln w="19050">
            <a:solidFill>
              <a:srgbClr val="D74B4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8" name="文本框 25"/>
          <p:cNvSpPr txBox="1">
            <a:spLocks noChangeArrowheads="1"/>
          </p:cNvSpPr>
          <p:nvPr/>
        </p:nvSpPr>
        <p:spPr bwMode="auto">
          <a:xfrm>
            <a:off x="8763163" y="3370920"/>
            <a:ext cx="1415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加强培训</a:t>
            </a:r>
          </a:p>
        </p:txBody>
      </p:sp>
      <p:sp>
        <p:nvSpPr>
          <p:cNvPr id="21519" name="文本框 28"/>
          <p:cNvSpPr txBox="1">
            <a:spLocks noChangeArrowheads="1"/>
          </p:cNvSpPr>
          <p:nvPr/>
        </p:nvSpPr>
        <p:spPr bwMode="auto">
          <a:xfrm>
            <a:off x="8628023" y="4116034"/>
            <a:ext cx="2942768" cy="170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适当性考试大纲培训</a:t>
            </a:r>
            <a:endParaRPr lang="en-US" altLang="zh-CN" sz="1800" dirty="0" smtClean="0">
              <a:ea typeface="微软雅黑 Light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为期货公司培养人才</a:t>
            </a:r>
            <a:endParaRPr lang="en-US" altLang="zh-CN" sz="1800" dirty="0" smtClean="0">
              <a:ea typeface="微软雅黑 Light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加强投资者培训，便利投资者学习期权知识</a:t>
            </a:r>
            <a:endParaRPr lang="en-US" altLang="zh-CN" sz="1800" dirty="0" smtClean="0">
              <a:ea typeface="微软雅黑 Light"/>
            </a:endParaRPr>
          </a:p>
        </p:txBody>
      </p:sp>
      <p:sp>
        <p:nvSpPr>
          <p:cNvPr id="21524" name="KSO_Shape"/>
          <p:cNvSpPr>
            <a:spLocks noChangeAspect="1" noChangeArrowheads="1"/>
          </p:cNvSpPr>
          <p:nvPr/>
        </p:nvSpPr>
        <p:spPr bwMode="auto">
          <a:xfrm>
            <a:off x="1688045" y="1862139"/>
            <a:ext cx="720631" cy="714375"/>
          </a:xfrm>
          <a:custGeom>
            <a:avLst/>
            <a:gdLst>
              <a:gd name="T0" fmla="*/ 14639 w 2262188"/>
              <a:gd name="T1" fmla="*/ 22235 h 2241550"/>
              <a:gd name="T2" fmla="*/ 0 w 2262188"/>
              <a:gd name="T3" fmla="*/ 19621 h 2241550"/>
              <a:gd name="T4" fmla="*/ 9961 w 2262188"/>
              <a:gd name="T5" fmla="*/ 20660 h 2241550"/>
              <a:gd name="T6" fmla="*/ 4776 w 2262188"/>
              <a:gd name="T7" fmla="*/ 18561 h 2241550"/>
              <a:gd name="T8" fmla="*/ 19791 w 2262188"/>
              <a:gd name="T9" fmla="*/ 17764 h 2241550"/>
              <a:gd name="T10" fmla="*/ 19791 w 2262188"/>
              <a:gd name="T11" fmla="*/ 16950 h 2241550"/>
              <a:gd name="T12" fmla="*/ 19791 w 2262188"/>
              <a:gd name="T13" fmla="*/ 15689 h 2241550"/>
              <a:gd name="T14" fmla="*/ 14809 w 2262188"/>
              <a:gd name="T15" fmla="*/ 18378 h 2241550"/>
              <a:gd name="T16" fmla="*/ 0 w 2262188"/>
              <a:gd name="T17" fmla="*/ 15167 h 2241550"/>
              <a:gd name="T18" fmla="*/ 13444 w 2262188"/>
              <a:gd name="T19" fmla="*/ 17114 h 2241550"/>
              <a:gd name="T20" fmla="*/ 13743 w 2262188"/>
              <a:gd name="T21" fmla="*/ 17001 h 2241550"/>
              <a:gd name="T22" fmla="*/ 14380 w 2262188"/>
              <a:gd name="T23" fmla="*/ 16929 h 2241550"/>
              <a:gd name="T24" fmla="*/ 14922 w 2262188"/>
              <a:gd name="T25" fmla="*/ 16980 h 2241550"/>
              <a:gd name="T26" fmla="*/ 17288 w 2262188"/>
              <a:gd name="T27" fmla="*/ 15546 h 2241550"/>
              <a:gd name="T28" fmla="*/ 17072 w 2262188"/>
              <a:gd name="T29" fmla="*/ 15392 h 2241550"/>
              <a:gd name="T30" fmla="*/ 17044 w 2262188"/>
              <a:gd name="T31" fmla="*/ 15259 h 2241550"/>
              <a:gd name="T32" fmla="*/ 17142 w 2262188"/>
              <a:gd name="T33" fmla="*/ 15125 h 2241550"/>
              <a:gd name="T34" fmla="*/ 10260 w 2262188"/>
              <a:gd name="T35" fmla="*/ 12987 h 2241550"/>
              <a:gd name="T36" fmla="*/ 5046 w 2262188"/>
              <a:gd name="T37" fmla="*/ 11660 h 2241550"/>
              <a:gd name="T38" fmla="*/ 6120 w 2262188"/>
              <a:gd name="T39" fmla="*/ 12517 h 2241550"/>
              <a:gd name="T40" fmla="*/ 5723 w 2262188"/>
              <a:gd name="T41" fmla="*/ 12611 h 2241550"/>
              <a:gd name="T42" fmla="*/ 5013 w 2262188"/>
              <a:gd name="T43" fmla="*/ 12618 h 2241550"/>
              <a:gd name="T44" fmla="*/ 2175 w 2262188"/>
              <a:gd name="T45" fmla="*/ 13944 h 2241550"/>
              <a:gd name="T46" fmla="*/ 2588 w 2262188"/>
              <a:gd name="T47" fmla="*/ 14122 h 2241550"/>
              <a:gd name="T48" fmla="*/ 2670 w 2262188"/>
              <a:gd name="T49" fmla="*/ 14251 h 2241550"/>
              <a:gd name="T50" fmla="*/ 2628 w 2262188"/>
              <a:gd name="T51" fmla="*/ 14387 h 2241550"/>
              <a:gd name="T52" fmla="*/ 2478 w 2262188"/>
              <a:gd name="T53" fmla="*/ 14499 h 2241550"/>
              <a:gd name="T54" fmla="*/ 8346 w 2262188"/>
              <a:gd name="T55" fmla="*/ 10533 h 2241550"/>
              <a:gd name="T56" fmla="*/ 3516 w 2262188"/>
              <a:gd name="T57" fmla="*/ 7957 h 2241550"/>
              <a:gd name="T58" fmla="*/ 23307 w 2262188"/>
              <a:gd name="T59" fmla="*/ 7091 h 2241550"/>
              <a:gd name="T60" fmla="*/ 8561 w 2262188"/>
              <a:gd name="T61" fmla="*/ 10137 h 2241550"/>
              <a:gd name="T62" fmla="*/ 18515 w 2262188"/>
              <a:gd name="T63" fmla="*/ 7763 h 2241550"/>
              <a:gd name="T64" fmla="*/ 13347 w 2262188"/>
              <a:gd name="T65" fmla="*/ 6810 h 2241550"/>
              <a:gd name="T66" fmla="*/ 23307 w 2262188"/>
              <a:gd name="T67" fmla="*/ 4772 h 2241550"/>
              <a:gd name="T68" fmla="*/ 8498 w 2262188"/>
              <a:gd name="T69" fmla="*/ 6717 h 2241550"/>
              <a:gd name="T70" fmla="*/ 3516 w 2262188"/>
              <a:gd name="T71" fmla="*/ 4029 h 2241550"/>
              <a:gd name="T72" fmla="*/ 8106 w 2262188"/>
              <a:gd name="T73" fmla="*/ 2407 h 2241550"/>
              <a:gd name="T74" fmla="*/ 6186 w 2262188"/>
              <a:gd name="T75" fmla="*/ 3473 h 2241550"/>
              <a:gd name="T76" fmla="*/ 6266 w 2262188"/>
              <a:gd name="T77" fmla="*/ 3607 h 2241550"/>
              <a:gd name="T78" fmla="*/ 6216 w 2262188"/>
              <a:gd name="T79" fmla="*/ 3741 h 2241550"/>
              <a:gd name="T80" fmla="*/ 5941 w 2262188"/>
              <a:gd name="T81" fmla="*/ 3906 h 2241550"/>
              <a:gd name="T82" fmla="*/ 8451 w 2262188"/>
              <a:gd name="T83" fmla="*/ 5305 h 2241550"/>
              <a:gd name="T84" fmla="*/ 9054 w 2262188"/>
              <a:gd name="T85" fmla="*/ 5270 h 2241550"/>
              <a:gd name="T86" fmla="*/ 9610 w 2262188"/>
              <a:gd name="T87" fmla="*/ 5354 h 2241550"/>
              <a:gd name="T88" fmla="*/ 12534 w 2262188"/>
              <a:gd name="T89" fmla="*/ 4809 h 2241550"/>
              <a:gd name="T90" fmla="*/ 18024 w 2262188"/>
              <a:gd name="T91" fmla="*/ 9119 h 2241550"/>
              <a:gd name="T92" fmla="*/ 18528 w 2262188"/>
              <a:gd name="T93" fmla="*/ 3865 h 2241550"/>
              <a:gd name="T94" fmla="*/ 20738 w 2262188"/>
              <a:gd name="T95" fmla="*/ 2781 h 2241550"/>
              <a:gd name="T96" fmla="*/ 20640 w 2262188"/>
              <a:gd name="T97" fmla="*/ 2647 h 2241550"/>
              <a:gd name="T98" fmla="*/ 20670 w 2262188"/>
              <a:gd name="T99" fmla="*/ 2516 h 2241550"/>
              <a:gd name="T100" fmla="*/ 20885 w 2262188"/>
              <a:gd name="T101" fmla="*/ 2362 h 2241550"/>
              <a:gd name="T102" fmla="*/ 18523 w 2262188"/>
              <a:gd name="T103" fmla="*/ 925 h 2241550"/>
              <a:gd name="T104" fmla="*/ 17979 w 2262188"/>
              <a:gd name="T105" fmla="*/ 974 h 2241550"/>
              <a:gd name="T106" fmla="*/ 17346 w 2262188"/>
              <a:gd name="T107" fmla="*/ 906 h 2241550"/>
              <a:gd name="T108" fmla="*/ 17017 w 2262188"/>
              <a:gd name="T109" fmla="*/ 775 h 22415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525" name="KSO_Shape"/>
          <p:cNvSpPr>
            <a:spLocks noChangeAspect="1" noChangeArrowheads="1"/>
          </p:cNvSpPr>
          <p:nvPr/>
        </p:nvSpPr>
        <p:spPr bwMode="auto">
          <a:xfrm flipV="1">
            <a:off x="11494225" y="2427890"/>
            <a:ext cx="696188" cy="1048268"/>
          </a:xfrm>
          <a:custGeom>
            <a:avLst/>
            <a:gdLst>
              <a:gd name="T0" fmla="*/ 32080 w 1122363"/>
              <a:gd name="T1" fmla="*/ 51981 h 1531938"/>
              <a:gd name="T2" fmla="*/ 31981 w 1122363"/>
              <a:gd name="T3" fmla="*/ 54144 h 1531938"/>
              <a:gd name="T4" fmla="*/ 29808 w 1122363"/>
              <a:gd name="T5" fmla="*/ 55463 h 1531938"/>
              <a:gd name="T6" fmla="*/ 24132 w 1122363"/>
              <a:gd name="T7" fmla="*/ 42145 h 1531938"/>
              <a:gd name="T8" fmla="*/ 23247 w 1122363"/>
              <a:gd name="T9" fmla="*/ 40193 h 1531938"/>
              <a:gd name="T10" fmla="*/ 24099 w 1122363"/>
              <a:gd name="T11" fmla="*/ 38837 h 1531938"/>
              <a:gd name="T12" fmla="*/ 24957 w 1122363"/>
              <a:gd name="T13" fmla="*/ 33923 h 1531938"/>
              <a:gd name="T14" fmla="*/ 20823 w 1122363"/>
              <a:gd name="T15" fmla="*/ 35468 h 1531938"/>
              <a:gd name="T16" fmla="*/ 18453 w 1122363"/>
              <a:gd name="T17" fmla="*/ 37790 h 1531938"/>
              <a:gd name="T18" fmla="*/ 17483 w 1122363"/>
              <a:gd name="T19" fmla="*/ 42113 h 1531938"/>
              <a:gd name="T20" fmla="*/ 18894 w 1122363"/>
              <a:gd name="T21" fmla="*/ 45525 h 1531938"/>
              <a:gd name="T22" fmla="*/ 22003 w 1122363"/>
              <a:gd name="T23" fmla="*/ 47803 h 1531938"/>
              <a:gd name="T24" fmla="*/ 25067 w 1122363"/>
              <a:gd name="T25" fmla="*/ 55437 h 1531938"/>
              <a:gd name="T26" fmla="*/ 20404 w 1122363"/>
              <a:gd name="T27" fmla="*/ 53593 h 1531938"/>
              <a:gd name="T28" fmla="*/ 21992 w 1122363"/>
              <a:gd name="T29" fmla="*/ 59215 h 1531938"/>
              <a:gd name="T30" fmla="*/ 29984 w 1122363"/>
              <a:gd name="T31" fmla="*/ 60127 h 1531938"/>
              <a:gd name="T32" fmla="*/ 34106 w 1122363"/>
              <a:gd name="T33" fmla="*/ 58837 h 1531938"/>
              <a:gd name="T34" fmla="*/ 36752 w 1122363"/>
              <a:gd name="T35" fmla="*/ 56615 h 1531938"/>
              <a:gd name="T36" fmla="*/ 38108 w 1122363"/>
              <a:gd name="T37" fmla="*/ 53293 h 1531938"/>
              <a:gd name="T38" fmla="*/ 37402 w 1122363"/>
              <a:gd name="T39" fmla="*/ 49047 h 1531938"/>
              <a:gd name="T40" fmla="*/ 33698 w 1122363"/>
              <a:gd name="T41" fmla="*/ 45669 h 1531938"/>
              <a:gd name="T42" fmla="*/ 30369 w 1122363"/>
              <a:gd name="T43" fmla="*/ 38802 h 1531938"/>
              <a:gd name="T44" fmla="*/ 36763 w 1122363"/>
              <a:gd name="T45" fmla="*/ 42080 h 1531938"/>
              <a:gd name="T46" fmla="*/ 31758 w 1122363"/>
              <a:gd name="T47" fmla="*/ 34234 h 1531938"/>
              <a:gd name="T48" fmla="*/ 30027 w 1122363"/>
              <a:gd name="T49" fmla="*/ 18310 h 1531938"/>
              <a:gd name="T50" fmla="*/ 37358 w 1122363"/>
              <a:gd name="T51" fmla="*/ 20310 h 1531938"/>
              <a:gd name="T52" fmla="*/ 43234 w 1122363"/>
              <a:gd name="T53" fmla="*/ 24922 h 1531938"/>
              <a:gd name="T54" fmla="*/ 47963 w 1122363"/>
              <a:gd name="T55" fmla="*/ 32312 h 1531938"/>
              <a:gd name="T56" fmla="*/ 51843 w 1122363"/>
              <a:gd name="T57" fmla="*/ 42624 h 1531938"/>
              <a:gd name="T58" fmla="*/ 54566 w 1122363"/>
              <a:gd name="T59" fmla="*/ 54915 h 1531938"/>
              <a:gd name="T60" fmla="*/ 52945 w 1122363"/>
              <a:gd name="T61" fmla="*/ 62949 h 1531938"/>
              <a:gd name="T62" fmla="*/ 48007 w 1122363"/>
              <a:gd name="T63" fmla="*/ 68950 h 1531938"/>
              <a:gd name="T64" fmla="*/ 40665 w 1122363"/>
              <a:gd name="T65" fmla="*/ 72906 h 1531938"/>
              <a:gd name="T66" fmla="*/ 31791 w 1122363"/>
              <a:gd name="T67" fmla="*/ 74828 h 1531938"/>
              <a:gd name="T68" fmla="*/ 22322 w 1122363"/>
              <a:gd name="T69" fmla="*/ 74717 h 1531938"/>
              <a:gd name="T70" fmla="*/ 13360 w 1122363"/>
              <a:gd name="T71" fmla="*/ 72406 h 1531938"/>
              <a:gd name="T72" fmla="*/ 5975 w 1122363"/>
              <a:gd name="T73" fmla="*/ 67983 h 1531938"/>
              <a:gd name="T74" fmla="*/ 1224 w 1122363"/>
              <a:gd name="T75" fmla="*/ 61582 h 1531938"/>
              <a:gd name="T76" fmla="*/ 143 w 1122363"/>
              <a:gd name="T77" fmla="*/ 53293 h 1531938"/>
              <a:gd name="T78" fmla="*/ 4949 w 1122363"/>
              <a:gd name="T79" fmla="*/ 37746 h 1531938"/>
              <a:gd name="T80" fmla="*/ 9017 w 1122363"/>
              <a:gd name="T81" fmla="*/ 29278 h 1531938"/>
              <a:gd name="T82" fmla="*/ 14154 w 1122363"/>
              <a:gd name="T83" fmla="*/ 22933 h 1531938"/>
              <a:gd name="T84" fmla="*/ 20878 w 1122363"/>
              <a:gd name="T85" fmla="*/ 19132 h 1531938"/>
              <a:gd name="T86" fmla="*/ 23301 w 1122363"/>
              <a:gd name="T87" fmla="*/ 78 h 1531938"/>
              <a:gd name="T88" fmla="*/ 26837 w 1122363"/>
              <a:gd name="T89" fmla="*/ 1469 h 1531938"/>
              <a:gd name="T90" fmla="*/ 30406 w 1122363"/>
              <a:gd name="T91" fmla="*/ 1269 h 1531938"/>
              <a:gd name="T92" fmla="*/ 34493 w 1122363"/>
              <a:gd name="T93" fmla="*/ 11 h 1531938"/>
              <a:gd name="T94" fmla="*/ 36894 w 1122363"/>
              <a:gd name="T95" fmla="*/ 1347 h 1531938"/>
              <a:gd name="T96" fmla="*/ 38745 w 1122363"/>
              <a:gd name="T97" fmla="*/ 6201 h 1531938"/>
              <a:gd name="T98" fmla="*/ 40970 w 1122363"/>
              <a:gd name="T99" fmla="*/ 6501 h 1531938"/>
              <a:gd name="T100" fmla="*/ 42689 w 1122363"/>
              <a:gd name="T101" fmla="*/ 6290 h 1531938"/>
              <a:gd name="T102" fmla="*/ 41543 w 1122363"/>
              <a:gd name="T103" fmla="*/ 10308 h 1531938"/>
              <a:gd name="T104" fmla="*/ 38238 w 1122363"/>
              <a:gd name="T105" fmla="*/ 13715 h 1531938"/>
              <a:gd name="T106" fmla="*/ 32675 w 1122363"/>
              <a:gd name="T107" fmla="*/ 16632 h 1531938"/>
              <a:gd name="T108" fmla="*/ 25691 w 1122363"/>
              <a:gd name="T109" fmla="*/ 15942 h 1531938"/>
              <a:gd name="T110" fmla="*/ 21670 w 1122363"/>
              <a:gd name="T111" fmla="*/ 16520 h 1531938"/>
              <a:gd name="T112" fmla="*/ 12240 w 1122363"/>
              <a:gd name="T113" fmla="*/ 8650 h 1531938"/>
              <a:gd name="T114" fmla="*/ 16030 w 1122363"/>
              <a:gd name="T115" fmla="*/ 6713 h 1531938"/>
              <a:gd name="T116" fmla="*/ 18960 w 1122363"/>
              <a:gd name="T117" fmla="*/ 6268 h 1531938"/>
              <a:gd name="T118" fmla="*/ 20282 w 1122363"/>
              <a:gd name="T119" fmla="*/ 2149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526" name="KSO_Shape"/>
          <p:cNvSpPr>
            <a:spLocks noChangeAspect="1" noChangeArrowheads="1"/>
          </p:cNvSpPr>
          <p:nvPr/>
        </p:nvSpPr>
        <p:spPr bwMode="auto">
          <a:xfrm>
            <a:off x="9100919" y="1678646"/>
            <a:ext cx="534918" cy="719137"/>
          </a:xfrm>
          <a:custGeom>
            <a:avLst/>
            <a:gdLst>
              <a:gd name="T0" fmla="*/ 56896 w 1125538"/>
              <a:gd name="T1" fmla="*/ 73228 h 1516063"/>
              <a:gd name="T2" fmla="*/ 57405 w 1125538"/>
              <a:gd name="T3" fmla="*/ 73691 h 1516063"/>
              <a:gd name="T4" fmla="*/ 57370 w 1125538"/>
              <a:gd name="T5" fmla="*/ 76279 h 1516063"/>
              <a:gd name="T6" fmla="*/ 56791 w 1125538"/>
              <a:gd name="T7" fmla="*/ 76695 h 1516063"/>
              <a:gd name="T8" fmla="*/ 764 w 1125538"/>
              <a:gd name="T9" fmla="*/ 76718 h 1516063"/>
              <a:gd name="T10" fmla="*/ 139 w 1125538"/>
              <a:gd name="T11" fmla="*/ 76349 h 1516063"/>
              <a:gd name="T12" fmla="*/ 23 w 1125538"/>
              <a:gd name="T13" fmla="*/ 73760 h 1516063"/>
              <a:gd name="T14" fmla="*/ 474 w 1125538"/>
              <a:gd name="T15" fmla="*/ 73263 h 1516063"/>
              <a:gd name="T16" fmla="*/ 10343 w 1125538"/>
              <a:gd name="T17" fmla="*/ 54422 h 1516063"/>
              <a:gd name="T18" fmla="*/ 11149 w 1125538"/>
              <a:gd name="T19" fmla="*/ 54720 h 1516063"/>
              <a:gd name="T20" fmla="*/ 11425 w 1125538"/>
              <a:gd name="T21" fmla="*/ 69737 h 1516063"/>
              <a:gd name="T22" fmla="*/ 11068 w 1125538"/>
              <a:gd name="T23" fmla="*/ 70323 h 1516063"/>
              <a:gd name="T24" fmla="*/ 10216 w 1125538"/>
              <a:gd name="T25" fmla="*/ 70565 h 1516063"/>
              <a:gd name="T26" fmla="*/ 438 w 1125538"/>
              <a:gd name="T27" fmla="*/ 70380 h 1516063"/>
              <a:gd name="T28" fmla="*/ 11 w 1125538"/>
              <a:gd name="T29" fmla="*/ 69817 h 1516063"/>
              <a:gd name="T30" fmla="*/ 219 w 1125538"/>
              <a:gd name="T31" fmla="*/ 54778 h 1516063"/>
              <a:gd name="T32" fmla="*/ 967 w 1125538"/>
              <a:gd name="T33" fmla="*/ 54433 h 1516063"/>
              <a:gd name="T34" fmla="*/ 25244 w 1125538"/>
              <a:gd name="T35" fmla="*/ 45868 h 1516063"/>
              <a:gd name="T36" fmla="*/ 25952 w 1125538"/>
              <a:gd name="T37" fmla="*/ 46486 h 1516063"/>
              <a:gd name="T38" fmla="*/ 26069 w 1125538"/>
              <a:gd name="T39" fmla="*/ 69545 h 1516063"/>
              <a:gd name="T40" fmla="*/ 25569 w 1125538"/>
              <a:gd name="T41" fmla="*/ 70347 h 1516063"/>
              <a:gd name="T42" fmla="*/ 15678 w 1125538"/>
              <a:gd name="T43" fmla="*/ 70553 h 1516063"/>
              <a:gd name="T44" fmla="*/ 14865 w 1125538"/>
              <a:gd name="T45" fmla="*/ 70095 h 1516063"/>
              <a:gd name="T46" fmla="*/ 14586 w 1125538"/>
              <a:gd name="T47" fmla="*/ 47093 h 1516063"/>
              <a:gd name="T48" fmla="*/ 14934 w 1125538"/>
              <a:gd name="T49" fmla="*/ 46189 h 1516063"/>
              <a:gd name="T50" fmla="*/ 31344 w 1125538"/>
              <a:gd name="T51" fmla="*/ 38176 h 1516063"/>
              <a:gd name="T52" fmla="*/ 41222 w 1125538"/>
              <a:gd name="T53" fmla="*/ 38405 h 1516063"/>
              <a:gd name="T54" fmla="*/ 41569 w 1125538"/>
              <a:gd name="T55" fmla="*/ 39335 h 1516063"/>
              <a:gd name="T56" fmla="*/ 41292 w 1125538"/>
              <a:gd name="T57" fmla="*/ 70266 h 1516063"/>
              <a:gd name="T58" fmla="*/ 40368 w 1125538"/>
              <a:gd name="T59" fmla="*/ 70565 h 1516063"/>
              <a:gd name="T60" fmla="*/ 30501 w 1125538"/>
              <a:gd name="T61" fmla="*/ 70335 h 1516063"/>
              <a:gd name="T62" fmla="*/ 30143 w 1125538"/>
              <a:gd name="T63" fmla="*/ 69405 h 1516063"/>
              <a:gd name="T64" fmla="*/ 30420 w 1125538"/>
              <a:gd name="T65" fmla="*/ 38474 h 1516063"/>
              <a:gd name="T66" fmla="*/ 31344 w 1125538"/>
              <a:gd name="T67" fmla="*/ 38176 h 1516063"/>
              <a:gd name="T68" fmla="*/ 57024 w 1125538"/>
              <a:gd name="T69" fmla="*/ 18944 h 1516063"/>
              <a:gd name="T70" fmla="*/ 57451 w 1125538"/>
              <a:gd name="T71" fmla="*/ 20024 h 1516063"/>
              <a:gd name="T72" fmla="*/ 57254 w 1125538"/>
              <a:gd name="T73" fmla="*/ 70047 h 1516063"/>
              <a:gd name="T74" fmla="*/ 56504 w 1125538"/>
              <a:gd name="T75" fmla="*/ 70404 h 1516063"/>
              <a:gd name="T76" fmla="*/ 46464 w 1125538"/>
              <a:gd name="T77" fmla="*/ 70289 h 1516063"/>
              <a:gd name="T78" fmla="*/ 46037 w 1125538"/>
              <a:gd name="T79" fmla="*/ 69198 h 1516063"/>
              <a:gd name="T80" fmla="*/ 46222 w 1125538"/>
              <a:gd name="T81" fmla="*/ 19163 h 1516063"/>
              <a:gd name="T82" fmla="*/ 46983 w 1125538"/>
              <a:gd name="T83" fmla="*/ 18818 h 1516063"/>
              <a:gd name="T84" fmla="*/ 44503 w 1125538"/>
              <a:gd name="T85" fmla="*/ 12660 h 1516063"/>
              <a:gd name="T86" fmla="*/ 42579 w 1125538"/>
              <a:gd name="T87" fmla="*/ 18686 h 1516063"/>
              <a:gd name="T88" fmla="*/ 40076 w 1125538"/>
              <a:gd name="T89" fmla="*/ 23852 h 1516063"/>
              <a:gd name="T90" fmla="*/ 37087 w 1125538"/>
              <a:gd name="T91" fmla="*/ 28202 h 1516063"/>
              <a:gd name="T92" fmla="*/ 33716 w 1125538"/>
              <a:gd name="T93" fmla="*/ 31841 h 1516063"/>
              <a:gd name="T94" fmla="*/ 30078 w 1125538"/>
              <a:gd name="T95" fmla="*/ 34802 h 1516063"/>
              <a:gd name="T96" fmla="*/ 26254 w 1125538"/>
              <a:gd name="T97" fmla="*/ 37155 h 1516063"/>
              <a:gd name="T98" fmla="*/ 21388 w 1125538"/>
              <a:gd name="T99" fmla="*/ 39359 h 1516063"/>
              <a:gd name="T100" fmla="*/ 13845 w 1125538"/>
              <a:gd name="T101" fmla="*/ 41482 h 1516063"/>
              <a:gd name="T102" fmla="*/ 7322 w 1125538"/>
              <a:gd name="T103" fmla="*/ 42321 h 1516063"/>
              <a:gd name="T104" fmla="*/ 1506 w 1125538"/>
              <a:gd name="T105" fmla="*/ 42366 h 1516063"/>
              <a:gd name="T106" fmla="*/ 4993 w 1125538"/>
              <a:gd name="T107" fmla="*/ 41701 h 1516063"/>
              <a:gd name="T108" fmla="*/ 10416 w 1125538"/>
              <a:gd name="T109" fmla="*/ 40553 h 1516063"/>
              <a:gd name="T110" fmla="*/ 15293 w 1125538"/>
              <a:gd name="T111" fmla="*/ 39026 h 1516063"/>
              <a:gd name="T112" fmla="*/ 20658 w 1125538"/>
              <a:gd name="T113" fmla="*/ 36696 h 1516063"/>
              <a:gd name="T114" fmla="*/ 27702 w 1125538"/>
              <a:gd name="T115" fmla="*/ 32196 h 1516063"/>
              <a:gd name="T116" fmla="*/ 33066 w 1125538"/>
              <a:gd name="T117" fmla="*/ 27100 h 1516063"/>
              <a:gd name="T118" fmla="*/ 36960 w 1125538"/>
              <a:gd name="T119" fmla="*/ 21855 h 1516063"/>
              <a:gd name="T120" fmla="*/ 39625 w 1125538"/>
              <a:gd name="T121" fmla="*/ 16873 h 1516063"/>
              <a:gd name="T122" fmla="*/ 41559 w 1125538"/>
              <a:gd name="T123" fmla="*/ 11616 h 15160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527" name="KSO_Shape"/>
          <p:cNvSpPr>
            <a:spLocks noChangeAspect="1" noChangeArrowheads="1"/>
          </p:cNvSpPr>
          <p:nvPr/>
        </p:nvSpPr>
        <p:spPr bwMode="auto">
          <a:xfrm>
            <a:off x="5299676" y="1633265"/>
            <a:ext cx="715870" cy="720725"/>
          </a:xfrm>
          <a:custGeom>
            <a:avLst/>
            <a:gdLst>
              <a:gd name="T0" fmla="*/ 17175 w 2109787"/>
              <a:gd name="T1" fmla="*/ 25514 h 2125662"/>
              <a:gd name="T2" fmla="*/ 18279 w 2109787"/>
              <a:gd name="T3" fmla="*/ 22259 h 2125662"/>
              <a:gd name="T4" fmla="*/ 18051 w 2109787"/>
              <a:gd name="T5" fmla="*/ 20419 h 2125662"/>
              <a:gd name="T6" fmla="*/ 20780 w 2109787"/>
              <a:gd name="T7" fmla="*/ 20713 h 2125662"/>
              <a:gd name="T8" fmla="*/ 20270 w 2109787"/>
              <a:gd name="T9" fmla="*/ 26976 h 2125662"/>
              <a:gd name="T10" fmla="*/ 21895 w 2109787"/>
              <a:gd name="T11" fmla="*/ 24380 h 2125662"/>
              <a:gd name="T12" fmla="*/ 25214 w 2109787"/>
              <a:gd name="T13" fmla="*/ 19176 h 2125662"/>
              <a:gd name="T14" fmla="*/ 27694 w 2109787"/>
              <a:gd name="T15" fmla="*/ 20823 h 2125662"/>
              <a:gd name="T16" fmla="*/ 27555 w 2109787"/>
              <a:gd name="T17" fmla="*/ 26577 h 2125662"/>
              <a:gd name="T18" fmla="*/ 23281 w 2109787"/>
              <a:gd name="T19" fmla="*/ 27879 h 2125662"/>
              <a:gd name="T20" fmla="*/ 14801 w 2109787"/>
              <a:gd name="T21" fmla="*/ 27782 h 2125662"/>
              <a:gd name="T22" fmla="*/ 10931 w 2109787"/>
              <a:gd name="T23" fmla="*/ 26392 h 2125662"/>
              <a:gd name="T24" fmla="*/ 11171 w 2109787"/>
              <a:gd name="T25" fmla="*/ 20453 h 2125662"/>
              <a:gd name="T26" fmla="*/ 14316 w 2109787"/>
              <a:gd name="T27" fmla="*/ 19113 h 2125662"/>
              <a:gd name="T28" fmla="*/ 15342 w 2109787"/>
              <a:gd name="T29" fmla="*/ 11818 h 2125662"/>
              <a:gd name="T30" fmla="*/ 15666 w 2109787"/>
              <a:gd name="T31" fmla="*/ 14849 h 2125662"/>
              <a:gd name="T32" fmla="*/ 18618 w 2109787"/>
              <a:gd name="T33" fmla="*/ 17854 h 2125662"/>
              <a:gd name="T34" fmla="*/ 20629 w 2109787"/>
              <a:gd name="T35" fmla="*/ 17585 h 2125662"/>
              <a:gd name="T36" fmla="*/ 23165 w 2109787"/>
              <a:gd name="T37" fmla="*/ 14383 h 2125662"/>
              <a:gd name="T38" fmla="*/ 21676 w 2109787"/>
              <a:gd name="T39" fmla="*/ 12418 h 2125662"/>
              <a:gd name="T40" fmla="*/ 17626 w 2109787"/>
              <a:gd name="T41" fmla="*/ 11025 h 2125662"/>
              <a:gd name="T42" fmla="*/ 19729 w 2109787"/>
              <a:gd name="T43" fmla="*/ 6630 h 2125662"/>
              <a:gd name="T44" fmla="*/ 22357 w 2109787"/>
              <a:gd name="T45" fmla="*/ 7772 h 2125662"/>
              <a:gd name="T46" fmla="*/ 24107 w 2109787"/>
              <a:gd name="T47" fmla="*/ 10303 h 2125662"/>
              <a:gd name="T48" fmla="*/ 24515 w 2109787"/>
              <a:gd name="T49" fmla="*/ 13703 h 2125662"/>
              <a:gd name="T50" fmla="*/ 23194 w 2109787"/>
              <a:gd name="T51" fmla="*/ 16804 h 2125662"/>
              <a:gd name="T52" fmla="*/ 20906 w 2109787"/>
              <a:gd name="T53" fmla="*/ 18731 h 2125662"/>
              <a:gd name="T54" fmla="*/ 18614 w 2109787"/>
              <a:gd name="T55" fmla="*/ 19059 h 2125662"/>
              <a:gd name="T56" fmla="*/ 16234 w 2109787"/>
              <a:gd name="T57" fmla="*/ 17661 h 2125662"/>
              <a:gd name="T58" fmla="*/ 14442 w 2109787"/>
              <a:gd name="T59" fmla="*/ 14937 h 2125662"/>
              <a:gd name="T60" fmla="*/ 14219 w 2109787"/>
              <a:gd name="T61" fmla="*/ 11470 h 2125662"/>
              <a:gd name="T62" fmla="*/ 15536 w 2109787"/>
              <a:gd name="T63" fmla="*/ 8556 h 2125662"/>
              <a:gd name="T64" fmla="*/ 17891 w 2109787"/>
              <a:gd name="T65" fmla="*/ 6852 h 2125662"/>
              <a:gd name="T66" fmla="*/ 11868 w 2109787"/>
              <a:gd name="T67" fmla="*/ 5151 h 2125662"/>
              <a:gd name="T68" fmla="*/ 10395 w 2109787"/>
              <a:gd name="T69" fmla="*/ 6102 h 2125662"/>
              <a:gd name="T70" fmla="*/ 8571 w 2109787"/>
              <a:gd name="T71" fmla="*/ 6861 h 2125662"/>
              <a:gd name="T72" fmla="*/ 8617 w 2109787"/>
              <a:gd name="T73" fmla="*/ 8344 h 2125662"/>
              <a:gd name="T74" fmla="*/ 11405 w 2109787"/>
              <a:gd name="T75" fmla="*/ 9937 h 2125662"/>
              <a:gd name="T76" fmla="*/ 13116 w 2109787"/>
              <a:gd name="T77" fmla="*/ 12091 h 2125662"/>
              <a:gd name="T78" fmla="*/ 12288 w 2109787"/>
              <a:gd name="T79" fmla="*/ 14673 h 2125662"/>
              <a:gd name="T80" fmla="*/ 8449 w 2109787"/>
              <a:gd name="T81" fmla="*/ 15490 h 2125662"/>
              <a:gd name="T82" fmla="*/ 8596 w 2109787"/>
              <a:gd name="T83" fmla="*/ 14300 h 2125662"/>
              <a:gd name="T84" fmla="*/ 11106 w 2109787"/>
              <a:gd name="T85" fmla="*/ 13952 h 2125662"/>
              <a:gd name="T86" fmla="*/ 11598 w 2109787"/>
              <a:gd name="T87" fmla="*/ 12259 h 2125662"/>
              <a:gd name="T88" fmla="*/ 9735 w 2109787"/>
              <a:gd name="T89" fmla="*/ 10720 h 2125662"/>
              <a:gd name="T90" fmla="*/ 7103 w 2109787"/>
              <a:gd name="T91" fmla="*/ 8759 h 2125662"/>
              <a:gd name="T92" fmla="*/ 7452 w 2109787"/>
              <a:gd name="T93" fmla="*/ 6144 h 2125662"/>
              <a:gd name="T94" fmla="*/ 11044 w 2109787"/>
              <a:gd name="T95" fmla="*/ 21 h 2125662"/>
              <a:gd name="T96" fmla="*/ 17252 w 2109787"/>
              <a:gd name="T97" fmla="*/ 2560 h 2125662"/>
              <a:gd name="T98" fmla="*/ 15021 w 2109787"/>
              <a:gd name="T99" fmla="*/ 3185 h 2125662"/>
              <a:gd name="T100" fmla="*/ 9752 w 2109787"/>
              <a:gd name="T101" fmla="*/ 1868 h 2125662"/>
              <a:gd name="T102" fmla="*/ 5454 w 2109787"/>
              <a:gd name="T103" fmla="*/ 3420 h 2125662"/>
              <a:gd name="T104" fmla="*/ 2605 w 2109787"/>
              <a:gd name="T105" fmla="*/ 6875 h 2125662"/>
              <a:gd name="T106" fmla="*/ 1898 w 2109787"/>
              <a:gd name="T107" fmla="*/ 11344 h 2125662"/>
              <a:gd name="T108" fmla="*/ 3287 w 2109787"/>
              <a:gd name="T109" fmla="*/ 15138 h 2125662"/>
              <a:gd name="T110" fmla="*/ 6221 w 2109787"/>
              <a:gd name="T111" fmla="*/ 17841 h 2125662"/>
              <a:gd name="T112" fmla="*/ 7197 w 2109787"/>
              <a:gd name="T113" fmla="*/ 20263 h 2125662"/>
              <a:gd name="T114" fmla="*/ 3013 w 2109787"/>
              <a:gd name="T115" fmla="*/ 17699 h 2125662"/>
              <a:gd name="T116" fmla="*/ 492 w 2109787"/>
              <a:gd name="T117" fmla="*/ 13552 h 2125662"/>
              <a:gd name="T118" fmla="*/ 210 w 2109787"/>
              <a:gd name="T119" fmla="*/ 8293 h 2125662"/>
              <a:gd name="T120" fmla="*/ 2706 w 2109787"/>
              <a:gd name="T121" fmla="*/ 3404 h 2125662"/>
              <a:gd name="T122" fmla="*/ 7315 w 2109787"/>
              <a:gd name="T123" fmla="*/ 470 h 21256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商品期权适当性工作介绍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76127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2" y="1825626"/>
            <a:ext cx="10187872" cy="736821"/>
          </a:xfrm>
        </p:spPr>
        <p:txBody>
          <a:bodyPr/>
          <a:lstStyle/>
          <a:p>
            <a:r>
              <a:rPr lang="zh-CN" altLang="en-US" dirty="0" smtClean="0"/>
              <a:t>商品期权合约实行涨跌停板制度，涨跌停板幅度与期货相同</a:t>
            </a:r>
            <a:endParaRPr lang="zh-CN" alt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236483"/>
            <a:ext cx="1027911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309">
              <a:lnSpc>
                <a:spcPct val="90000"/>
              </a:lnSpc>
              <a:spcBef>
                <a:spcPct val="0"/>
              </a:spcBef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4.5 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合约规则：</a:t>
            </a:r>
            <a:r>
              <a:rPr lang="zh-CN" altLang="en-US" sz="4400" dirty="0" smtClean="0"/>
              <a:t>涨跌停板幅度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99995" y="2944814"/>
          <a:ext cx="9474555" cy="1215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69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796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70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白糖</a:t>
                      </a:r>
                      <a:endParaRPr lang="en-US" sz="2000" dirty="0">
                        <a:latin typeface="+mn-ea"/>
                        <a:ea typeface="+mn-ea"/>
                      </a:endParaRPr>
                    </a:p>
                  </a:txBody>
                  <a:tcPr marL="91446" marR="91446" marT="45768" marB="457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昨结算价</a:t>
                      </a:r>
                      <a:endParaRPr lang="en-US" sz="2000" dirty="0">
                        <a:latin typeface="+mn-ea"/>
                        <a:ea typeface="+mn-ea"/>
                      </a:endParaRPr>
                    </a:p>
                  </a:txBody>
                  <a:tcPr marL="91446" marR="91446" marT="45768" marB="457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涨跌停板（</a:t>
                      </a:r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4%</a:t>
                      </a:r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）</a:t>
                      </a:r>
                      <a:endParaRPr lang="en-US" sz="2000" dirty="0">
                        <a:latin typeface="+mn-ea"/>
                        <a:ea typeface="+mn-ea"/>
                      </a:endParaRPr>
                    </a:p>
                  </a:txBody>
                  <a:tcPr marL="91446" marR="91446" marT="45768" marB="457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价格范围</a:t>
                      </a:r>
                      <a:endParaRPr lang="en-US" sz="2000" dirty="0">
                        <a:latin typeface="+mn-ea"/>
                        <a:ea typeface="+mn-ea"/>
                      </a:endParaRPr>
                    </a:p>
                  </a:txBody>
                  <a:tcPr marL="91446" marR="91446" marT="45768" marB="4576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77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期货</a:t>
                      </a:r>
                      <a:endParaRPr lang="en-US" sz="2000" dirty="0">
                        <a:latin typeface="+mn-ea"/>
                        <a:ea typeface="+mn-ea"/>
                      </a:endParaRPr>
                    </a:p>
                  </a:txBody>
                  <a:tcPr marL="91446" marR="91446" marT="45768" marB="45768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5000</a:t>
                      </a:r>
                      <a:endParaRPr lang="en-US" sz="2000" dirty="0">
                        <a:latin typeface="+mn-ea"/>
                        <a:ea typeface="+mn-ea"/>
                      </a:endParaRPr>
                    </a:p>
                  </a:txBody>
                  <a:tcPr marL="91446" marR="91446" marT="45768" marB="45768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±200</a:t>
                      </a:r>
                      <a:endParaRPr lang="en-US" sz="2000" dirty="0">
                        <a:latin typeface="+mn-ea"/>
                        <a:ea typeface="+mn-ea"/>
                      </a:endParaRPr>
                    </a:p>
                  </a:txBody>
                  <a:tcPr marL="91446" marR="91446" marT="45768" marB="45768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4800 – 5200</a:t>
                      </a:r>
                      <a:endParaRPr lang="en-US" sz="2000" dirty="0">
                        <a:latin typeface="+mn-ea"/>
                        <a:ea typeface="+mn-ea"/>
                      </a:endParaRPr>
                    </a:p>
                  </a:txBody>
                  <a:tcPr marL="91446" marR="91446" marT="45768" marB="4576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970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期权</a:t>
                      </a:r>
                      <a:endParaRPr lang="en-US" sz="2000" dirty="0">
                        <a:latin typeface="+mn-ea"/>
                        <a:ea typeface="+mn-ea"/>
                      </a:endParaRPr>
                    </a:p>
                  </a:txBody>
                  <a:tcPr marL="91446" marR="91446" marT="45768" marB="45768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200</a:t>
                      </a:r>
                      <a:endParaRPr lang="en-US" sz="2000" dirty="0">
                        <a:latin typeface="+mn-ea"/>
                        <a:ea typeface="+mn-ea"/>
                      </a:endParaRPr>
                    </a:p>
                  </a:txBody>
                  <a:tcPr marL="91446" marR="91446" marT="45768" marB="4576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±200</a:t>
                      </a:r>
                      <a:endParaRPr lang="en-US" sz="2000" dirty="0" smtClean="0">
                        <a:latin typeface="+mn-ea"/>
                        <a:ea typeface="+mn-ea"/>
                      </a:endParaRPr>
                    </a:p>
                  </a:txBody>
                  <a:tcPr marL="91446" marR="91446" marT="45768" marB="45768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0.5(</a:t>
                      </a:r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最小变动价位</a:t>
                      </a:r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) – 400</a:t>
                      </a:r>
                      <a:endParaRPr lang="en-US" sz="2000" dirty="0">
                        <a:latin typeface="+mn-ea"/>
                        <a:ea typeface="+mn-ea"/>
                      </a:endParaRPr>
                    </a:p>
                  </a:txBody>
                  <a:tcPr marL="91446" marR="91446" marT="45768" marB="4576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013" y="1166408"/>
            <a:ext cx="9262838" cy="1108960"/>
          </a:xfrm>
        </p:spPr>
        <p:txBody>
          <a:bodyPr/>
          <a:lstStyle/>
          <a:p>
            <a:r>
              <a:rPr lang="zh-CN" altLang="en-US" sz="2000" dirty="0" smtClean="0"/>
              <a:t>最后交易日是指期权合约可以进行交易的最后一个交易日</a:t>
            </a:r>
            <a:endParaRPr lang="zh-CN" altLang="en-US" sz="2000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236483"/>
            <a:ext cx="1027911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309">
              <a:lnSpc>
                <a:spcPct val="90000"/>
              </a:lnSpc>
              <a:spcBef>
                <a:spcPct val="0"/>
              </a:spcBef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4.6 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合约规则：</a:t>
            </a:r>
            <a:r>
              <a:rPr lang="zh-CN" altLang="en-US" sz="4400" dirty="0" smtClean="0"/>
              <a:t>最后交易日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251019527"/>
              </p:ext>
            </p:extLst>
          </p:nvPr>
        </p:nvGraphicFramePr>
        <p:xfrm>
          <a:off x="525507" y="2340662"/>
          <a:ext cx="10394130" cy="173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1479" y="3349255"/>
            <a:ext cx="9875813" cy="1995622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zh-CN" altLang="en-US" sz="2000" dirty="0" smtClean="0">
                <a:latin typeface="+mn-ea"/>
              </a:rPr>
              <a:t>行权价格是由期权合约规定的，买方有权在将来某一时间买入或卖出期权标的物的价格。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sz="2000" dirty="0" smtClean="0">
                <a:latin typeface="+mn-ea"/>
              </a:rPr>
              <a:t>行权价格为商品期权行权后转为期货持仓的开仓价。</a:t>
            </a:r>
          </a:p>
          <a:p>
            <a:endParaRPr lang="zh-CN" alt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236483"/>
            <a:ext cx="1027911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309">
              <a:lnSpc>
                <a:spcPct val="90000"/>
              </a:lnSpc>
              <a:spcBef>
                <a:spcPct val="0"/>
              </a:spcBef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4.7 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合约规则：</a:t>
            </a:r>
            <a:r>
              <a:rPr lang="zh-CN" altLang="en-US" sz="4400" dirty="0" smtClean="0"/>
              <a:t>行权价格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grpSp>
        <p:nvGrpSpPr>
          <p:cNvPr id="6" name="组合 46"/>
          <p:cNvGrpSpPr/>
          <p:nvPr/>
        </p:nvGrpSpPr>
        <p:grpSpPr>
          <a:xfrm>
            <a:off x="2338141" y="1649090"/>
            <a:ext cx="1107996" cy="1061011"/>
            <a:chOff x="2338141" y="1649090"/>
            <a:chExt cx="1107996" cy="1061011"/>
          </a:xfrm>
        </p:grpSpPr>
        <p:grpSp>
          <p:nvGrpSpPr>
            <p:cNvPr id="7" name="组合 95"/>
            <p:cNvGrpSpPr>
              <a:grpSpLocks noChangeAspect="1"/>
            </p:cNvGrpSpPr>
            <p:nvPr/>
          </p:nvGrpSpPr>
          <p:grpSpPr>
            <a:xfrm>
              <a:off x="2620059" y="1649090"/>
              <a:ext cx="509381" cy="649050"/>
              <a:chOff x="7580676" y="2461682"/>
              <a:chExt cx="491300" cy="626012"/>
            </a:xfrm>
          </p:grpSpPr>
          <p:sp>
            <p:nvSpPr>
              <p:cNvPr id="9" name="Freeform 27"/>
              <p:cNvSpPr/>
              <p:nvPr/>
            </p:nvSpPr>
            <p:spPr bwMode="auto">
              <a:xfrm>
                <a:off x="7694256" y="2461682"/>
                <a:ext cx="264140" cy="269423"/>
              </a:xfrm>
              <a:custGeom>
                <a:avLst/>
                <a:gdLst>
                  <a:gd name="T0" fmla="*/ 21 w 42"/>
                  <a:gd name="T1" fmla="*/ 0 h 43"/>
                  <a:gd name="T2" fmla="*/ 0 w 42"/>
                  <a:gd name="T3" fmla="*/ 22 h 43"/>
                  <a:gd name="T4" fmla="*/ 21 w 42"/>
                  <a:gd name="T5" fmla="*/ 43 h 43"/>
                  <a:gd name="T6" fmla="*/ 21 w 42"/>
                  <a:gd name="T7" fmla="*/ 43 h 43"/>
                  <a:gd name="T8" fmla="*/ 42 w 42"/>
                  <a:gd name="T9" fmla="*/ 22 h 43"/>
                  <a:gd name="T10" fmla="*/ 21 w 42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3">
                    <a:moveTo>
                      <a:pt x="21" y="0"/>
                    </a:moveTo>
                    <a:cubicBezTo>
                      <a:pt x="9" y="0"/>
                      <a:pt x="0" y="10"/>
                      <a:pt x="0" y="22"/>
                    </a:cubicBezTo>
                    <a:cubicBezTo>
                      <a:pt x="0" y="33"/>
                      <a:pt x="9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33" y="43"/>
                      <a:pt x="42" y="33"/>
                      <a:pt x="42" y="22"/>
                    </a:cubicBezTo>
                    <a:cubicBezTo>
                      <a:pt x="42" y="10"/>
                      <a:pt x="33" y="0"/>
                      <a:pt x="21" y="0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8"/>
              <p:cNvSpPr/>
              <p:nvPr/>
            </p:nvSpPr>
            <p:spPr bwMode="auto">
              <a:xfrm>
                <a:off x="7580676" y="2744312"/>
                <a:ext cx="491300" cy="343382"/>
              </a:xfrm>
              <a:custGeom>
                <a:avLst/>
                <a:gdLst>
                  <a:gd name="T0" fmla="*/ 55 w 78"/>
                  <a:gd name="T1" fmla="*/ 0 h 55"/>
                  <a:gd name="T2" fmla="*/ 39 w 78"/>
                  <a:gd name="T3" fmla="*/ 45 h 55"/>
                  <a:gd name="T4" fmla="*/ 23 w 78"/>
                  <a:gd name="T5" fmla="*/ 0 h 55"/>
                  <a:gd name="T6" fmla="*/ 0 w 78"/>
                  <a:gd name="T7" fmla="*/ 33 h 55"/>
                  <a:gd name="T8" fmla="*/ 0 w 78"/>
                  <a:gd name="T9" fmla="*/ 34 h 55"/>
                  <a:gd name="T10" fmla="*/ 0 w 78"/>
                  <a:gd name="T11" fmla="*/ 35 h 55"/>
                  <a:gd name="T12" fmla="*/ 39 w 78"/>
                  <a:gd name="T13" fmla="*/ 55 h 55"/>
                  <a:gd name="T14" fmla="*/ 78 w 78"/>
                  <a:gd name="T15" fmla="*/ 35 h 55"/>
                  <a:gd name="T16" fmla="*/ 78 w 78"/>
                  <a:gd name="T17" fmla="*/ 34 h 55"/>
                  <a:gd name="T18" fmla="*/ 78 w 78"/>
                  <a:gd name="T19" fmla="*/ 33 h 55"/>
                  <a:gd name="T20" fmla="*/ 55 w 78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55">
                    <a:moveTo>
                      <a:pt x="55" y="0"/>
                    </a:moveTo>
                    <a:cubicBezTo>
                      <a:pt x="39" y="45"/>
                      <a:pt x="39" y="45"/>
                      <a:pt x="39" y="4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6"/>
                      <a:pt x="1" y="19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44"/>
                      <a:pt x="18" y="55"/>
                      <a:pt x="39" y="55"/>
                    </a:cubicBezTo>
                    <a:cubicBezTo>
                      <a:pt x="60" y="55"/>
                      <a:pt x="77" y="44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7" y="19"/>
                      <a:pt x="68" y="6"/>
                      <a:pt x="55" y="0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2"/>
              <p:cNvSpPr/>
              <p:nvPr/>
            </p:nvSpPr>
            <p:spPr bwMode="auto">
              <a:xfrm>
                <a:off x="7786705" y="2786575"/>
                <a:ext cx="76601" cy="182257"/>
              </a:xfrm>
              <a:custGeom>
                <a:avLst/>
                <a:gdLst>
                  <a:gd name="T0" fmla="*/ 15 w 29"/>
                  <a:gd name="T1" fmla="*/ 0 h 69"/>
                  <a:gd name="T2" fmla="*/ 7 w 29"/>
                  <a:gd name="T3" fmla="*/ 5 h 69"/>
                  <a:gd name="T4" fmla="*/ 0 w 29"/>
                  <a:gd name="T5" fmla="*/ 36 h 69"/>
                  <a:gd name="T6" fmla="*/ 15 w 29"/>
                  <a:gd name="T7" fmla="*/ 69 h 69"/>
                  <a:gd name="T8" fmla="*/ 29 w 29"/>
                  <a:gd name="T9" fmla="*/ 36 h 69"/>
                  <a:gd name="T10" fmla="*/ 22 w 29"/>
                  <a:gd name="T11" fmla="*/ 5 h 69"/>
                  <a:gd name="T12" fmla="*/ 15 w 29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15" y="0"/>
                    </a:moveTo>
                    <a:lnTo>
                      <a:pt x="7" y="5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9" y="36"/>
                    </a:lnTo>
                    <a:lnTo>
                      <a:pt x="22" y="5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2338141" y="2340769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期权持仓</a:t>
              </a:r>
              <a:endParaRPr lang="zh-CN" altLang="en-US" dirty="0"/>
            </a:p>
          </p:txBody>
        </p:sp>
      </p:grpSp>
      <p:grpSp>
        <p:nvGrpSpPr>
          <p:cNvPr id="12" name="组合 45"/>
          <p:cNvGrpSpPr/>
          <p:nvPr/>
        </p:nvGrpSpPr>
        <p:grpSpPr>
          <a:xfrm>
            <a:off x="5619313" y="1670355"/>
            <a:ext cx="1107996" cy="1007264"/>
            <a:chOff x="8830346" y="1712590"/>
            <a:chExt cx="1107996" cy="1007264"/>
          </a:xfrm>
        </p:grpSpPr>
        <p:sp>
          <p:nvSpPr>
            <p:cNvPr id="13" name="Freeform 13"/>
            <p:cNvSpPr>
              <a:spLocks noChangeAspect="1"/>
            </p:cNvSpPr>
            <p:nvPr/>
          </p:nvSpPr>
          <p:spPr bwMode="auto">
            <a:xfrm>
              <a:off x="9150842" y="1712590"/>
              <a:ext cx="452627" cy="602407"/>
            </a:xfrm>
            <a:custGeom>
              <a:avLst/>
              <a:gdLst>
                <a:gd name="T0" fmla="*/ 104 w 154"/>
                <a:gd name="T1" fmla="*/ 85 h 205"/>
                <a:gd name="T2" fmla="*/ 124 w 154"/>
                <a:gd name="T3" fmla="*/ 47 h 205"/>
                <a:gd name="T4" fmla="*/ 77 w 154"/>
                <a:gd name="T5" fmla="*/ 0 h 205"/>
                <a:gd name="T6" fmla="*/ 30 w 154"/>
                <a:gd name="T7" fmla="*/ 47 h 205"/>
                <a:gd name="T8" fmla="*/ 50 w 154"/>
                <a:gd name="T9" fmla="*/ 85 h 205"/>
                <a:gd name="T10" fmla="*/ 0 w 154"/>
                <a:gd name="T11" fmla="*/ 157 h 205"/>
                <a:gd name="T12" fmla="*/ 6 w 154"/>
                <a:gd name="T13" fmla="*/ 186 h 205"/>
                <a:gd name="T14" fmla="*/ 77 w 154"/>
                <a:gd name="T15" fmla="*/ 205 h 205"/>
                <a:gd name="T16" fmla="*/ 148 w 154"/>
                <a:gd name="T17" fmla="*/ 186 h 205"/>
                <a:gd name="T18" fmla="*/ 154 w 154"/>
                <a:gd name="T19" fmla="*/ 157 h 205"/>
                <a:gd name="T20" fmla="*/ 104 w 154"/>
                <a:gd name="T21" fmla="*/ 8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205">
                  <a:moveTo>
                    <a:pt x="104" y="85"/>
                  </a:moveTo>
                  <a:cubicBezTo>
                    <a:pt x="116" y="77"/>
                    <a:pt x="124" y="63"/>
                    <a:pt x="124" y="47"/>
                  </a:cubicBezTo>
                  <a:cubicBezTo>
                    <a:pt x="124" y="21"/>
                    <a:pt x="103" y="0"/>
                    <a:pt x="77" y="0"/>
                  </a:cubicBezTo>
                  <a:cubicBezTo>
                    <a:pt x="51" y="0"/>
                    <a:pt x="30" y="21"/>
                    <a:pt x="30" y="47"/>
                  </a:cubicBezTo>
                  <a:cubicBezTo>
                    <a:pt x="30" y="63"/>
                    <a:pt x="38" y="77"/>
                    <a:pt x="50" y="85"/>
                  </a:cubicBezTo>
                  <a:cubicBezTo>
                    <a:pt x="21" y="96"/>
                    <a:pt x="0" y="124"/>
                    <a:pt x="0" y="157"/>
                  </a:cubicBezTo>
                  <a:cubicBezTo>
                    <a:pt x="0" y="167"/>
                    <a:pt x="2" y="177"/>
                    <a:pt x="6" y="186"/>
                  </a:cubicBezTo>
                  <a:cubicBezTo>
                    <a:pt x="27" y="198"/>
                    <a:pt x="51" y="205"/>
                    <a:pt x="77" y="205"/>
                  </a:cubicBezTo>
                  <a:cubicBezTo>
                    <a:pt x="103" y="205"/>
                    <a:pt x="127" y="198"/>
                    <a:pt x="148" y="186"/>
                  </a:cubicBezTo>
                  <a:cubicBezTo>
                    <a:pt x="152" y="177"/>
                    <a:pt x="154" y="167"/>
                    <a:pt x="154" y="157"/>
                  </a:cubicBezTo>
                  <a:cubicBezTo>
                    <a:pt x="154" y="124"/>
                    <a:pt x="133" y="96"/>
                    <a:pt x="104" y="8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8830346" y="2350522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期货持仓</a:t>
              </a:r>
              <a:endParaRPr lang="zh-CN" altLang="en-US" dirty="0"/>
            </a:p>
          </p:txBody>
        </p:sp>
      </p:grpSp>
      <p:cxnSp>
        <p:nvCxnSpPr>
          <p:cNvPr id="22" name="直接箭头连接符 21"/>
          <p:cNvCxnSpPr/>
          <p:nvPr/>
        </p:nvCxnSpPr>
        <p:spPr>
          <a:xfrm>
            <a:off x="3749879" y="2046914"/>
            <a:ext cx="1728132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06530" y="1665019"/>
            <a:ext cx="124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</a:rPr>
              <a:t>买方行权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7" descr="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072" y="1038669"/>
            <a:ext cx="500949" cy="43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4"/>
          <p:cNvSpPr>
            <a:spLocks noChangeArrowheads="1"/>
          </p:cNvSpPr>
          <p:nvPr/>
        </p:nvSpPr>
        <p:spPr bwMode="auto">
          <a:xfrm>
            <a:off x="1295232" y="942977"/>
            <a:ext cx="7824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5F5F5F"/>
                </a:solidFill>
                <a:ea typeface="微软雅黑" pitchFamily="34" charset="-122"/>
              </a:rPr>
              <a:t>行权</a:t>
            </a:r>
            <a:r>
              <a:rPr lang="zh-CN" altLang="en-US" sz="2400" b="1" dirty="0" smtClean="0">
                <a:solidFill>
                  <a:srgbClr val="5F5F5F"/>
                </a:solidFill>
                <a:ea typeface="微软雅黑" pitchFamily="34" charset="-122"/>
              </a:rPr>
              <a:t>后</a:t>
            </a:r>
            <a:r>
              <a:rPr lang="zh-CN" altLang="en-US" sz="2400" b="1" dirty="0" smtClean="0">
                <a:solidFill>
                  <a:srgbClr val="5F5F5F"/>
                </a:solidFill>
                <a:ea typeface="微软雅黑" pitchFamily="34" charset="-122"/>
              </a:rPr>
              <a:t>期权</a:t>
            </a:r>
            <a:r>
              <a:rPr lang="zh-CN" altLang="en-US" sz="2400" b="1" dirty="0" smtClean="0">
                <a:solidFill>
                  <a:srgbClr val="5F5F5F"/>
                </a:solidFill>
                <a:ea typeface="微软雅黑" pitchFamily="34" charset="-122"/>
              </a:rPr>
              <a:t>持</a:t>
            </a:r>
            <a:r>
              <a:rPr lang="zh-CN" altLang="en-US" sz="2400" b="1" dirty="0" smtClean="0">
                <a:solidFill>
                  <a:srgbClr val="5F5F5F"/>
                </a:solidFill>
                <a:ea typeface="微软雅黑" pitchFamily="34" charset="-122"/>
              </a:rPr>
              <a:t>仓</a:t>
            </a:r>
            <a:r>
              <a:rPr lang="zh-CN" altLang="en-US" sz="2400" b="1" smtClean="0">
                <a:solidFill>
                  <a:srgbClr val="5F5F5F"/>
                </a:solidFill>
                <a:ea typeface="微软雅黑" pitchFamily="34" charset="-122"/>
              </a:rPr>
              <a:t>转化</a:t>
            </a:r>
            <a:r>
              <a:rPr lang="zh-CN" altLang="en-US" sz="2400" b="1" smtClean="0">
                <a:solidFill>
                  <a:srgbClr val="5F5F5F"/>
                </a:solidFill>
                <a:ea typeface="微软雅黑" pitchFamily="34" charset="-122"/>
              </a:rPr>
              <a:t>为期货持</a:t>
            </a:r>
            <a:r>
              <a:rPr lang="zh-CN" altLang="en-US" sz="2400" b="1" dirty="0" smtClean="0">
                <a:solidFill>
                  <a:srgbClr val="5F5F5F"/>
                </a:solidFill>
                <a:ea typeface="微软雅黑" pitchFamily="34" charset="-122"/>
              </a:rPr>
              <a:t>仓</a:t>
            </a:r>
            <a:endParaRPr lang="zh-CN" altLang="en-US" sz="2400" b="1" dirty="0">
              <a:solidFill>
                <a:srgbClr val="5F5F5F"/>
              </a:solidFill>
              <a:ea typeface="微软雅黑" pitchFamily="34" charset="-122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="" xmlns:p14="http://schemas.microsoft.com/office/powerpoint/2010/main" val="3498567137"/>
              </p:ext>
            </p:extLst>
          </p:nvPr>
        </p:nvGraphicFramePr>
        <p:xfrm>
          <a:off x="726475" y="1316639"/>
          <a:ext cx="5062660" cy="403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5811855"/>
              </p:ext>
            </p:extLst>
          </p:nvPr>
        </p:nvGraphicFramePr>
        <p:xfrm>
          <a:off x="3334437" y="4087907"/>
          <a:ext cx="5189329" cy="2035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0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44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847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5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19" marR="7619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看涨期权（买权）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19" marR="7619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看跌</a:t>
                      </a:r>
                      <a:r>
                        <a:rPr lang="zh-CN" altLang="en-US" sz="200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期权（卖权）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19" marR="7619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3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买方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19" marR="7619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获得多头期货部位</a:t>
                      </a:r>
                      <a:endParaRPr lang="zh-CN" alt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19" marR="7619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rgbClr val="FF5B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获得空头期货部位</a:t>
                      </a:r>
                      <a:endParaRPr lang="zh-CN" altLang="en-US" sz="2000" b="1" i="0" u="none" strike="noStrike" dirty="0">
                        <a:solidFill>
                          <a:srgbClr val="FF5B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19" marR="7619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109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卖方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19" marR="7619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rgbClr val="FF5B5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获得空头期货部位</a:t>
                      </a:r>
                      <a:endParaRPr lang="zh-CN" altLang="en-US" sz="2000" b="1" i="0" u="none" strike="noStrike" dirty="0">
                        <a:solidFill>
                          <a:srgbClr val="FF5B5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19" marR="7619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获得多头期货部位</a:t>
                      </a:r>
                    </a:p>
                  </a:txBody>
                  <a:tcPr marL="7619" marR="7619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图示 9"/>
          <p:cNvGraphicFramePr/>
          <p:nvPr>
            <p:extLst>
              <p:ext uri="{D42A27DB-BD31-4B8C-83A1-F6EECF244321}">
                <p14:modId xmlns="" xmlns:p14="http://schemas.microsoft.com/office/powerpoint/2010/main" val="2552406185"/>
              </p:ext>
            </p:extLst>
          </p:nvPr>
        </p:nvGraphicFramePr>
        <p:xfrm>
          <a:off x="4628489" y="1162229"/>
          <a:ext cx="7264211" cy="434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55330660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Freeform 5"/>
          <p:cNvSpPr>
            <a:spLocks noChangeArrowheads="1"/>
          </p:cNvSpPr>
          <p:nvPr/>
        </p:nvSpPr>
        <p:spPr bwMode="auto">
          <a:xfrm>
            <a:off x="6731876" y="1481957"/>
            <a:ext cx="4840014" cy="2490953"/>
          </a:xfrm>
          <a:custGeom>
            <a:avLst/>
            <a:gdLst>
              <a:gd name="T0" fmla="*/ 2147483646 w 1766"/>
              <a:gd name="T1" fmla="*/ 0 h 1486"/>
              <a:gd name="T2" fmla="*/ 2147483646 w 1766"/>
              <a:gd name="T3" fmla="*/ 2147483646 h 1486"/>
              <a:gd name="T4" fmla="*/ 2147483646 w 1766"/>
              <a:gd name="T5" fmla="*/ 2147483646 h 1486"/>
              <a:gd name="T6" fmla="*/ 2147483646 w 1766"/>
              <a:gd name="T7" fmla="*/ 2147483646 h 1486"/>
              <a:gd name="T8" fmla="*/ 2147483646 w 1766"/>
              <a:gd name="T9" fmla="*/ 2147483646 h 1486"/>
              <a:gd name="T10" fmla="*/ 2147483646 w 1766"/>
              <a:gd name="T11" fmla="*/ 2147483646 h 1486"/>
              <a:gd name="T12" fmla="*/ 0 w 1766"/>
              <a:gd name="T13" fmla="*/ 2147483646 h 1486"/>
              <a:gd name="T14" fmla="*/ 2147483646 w 1766"/>
              <a:gd name="T15" fmla="*/ 0 h 14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66" h="1486">
                <a:moveTo>
                  <a:pt x="883" y="0"/>
                </a:moveTo>
                <a:cubicBezTo>
                  <a:pt x="1371" y="0"/>
                  <a:pt x="1766" y="279"/>
                  <a:pt x="1766" y="624"/>
                </a:cubicBezTo>
                <a:cubicBezTo>
                  <a:pt x="1766" y="969"/>
                  <a:pt x="1371" y="1249"/>
                  <a:pt x="883" y="1249"/>
                </a:cubicBezTo>
                <a:cubicBezTo>
                  <a:pt x="798" y="1249"/>
                  <a:pt x="715" y="1240"/>
                  <a:pt x="637" y="1224"/>
                </a:cubicBezTo>
                <a:cubicBezTo>
                  <a:pt x="649" y="1314"/>
                  <a:pt x="674" y="1405"/>
                  <a:pt x="714" y="1486"/>
                </a:cubicBezTo>
                <a:cubicBezTo>
                  <a:pt x="617" y="1381"/>
                  <a:pt x="547" y="1287"/>
                  <a:pt x="498" y="1186"/>
                </a:cubicBezTo>
                <a:cubicBezTo>
                  <a:pt x="203" y="1085"/>
                  <a:pt x="0" y="871"/>
                  <a:pt x="0" y="624"/>
                </a:cubicBezTo>
                <a:cubicBezTo>
                  <a:pt x="0" y="279"/>
                  <a:pt x="395" y="0"/>
                  <a:pt x="883" y="0"/>
                </a:cubicBezTo>
                <a:close/>
              </a:path>
            </a:pathLst>
          </a:custGeom>
          <a:solidFill>
            <a:srgbClr val="D74B4B">
              <a:alpha val="70195"/>
            </a:srgbClr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702" name="Freeform 7"/>
          <p:cNvSpPr>
            <a:spLocks noChangeArrowheads="1"/>
          </p:cNvSpPr>
          <p:nvPr/>
        </p:nvSpPr>
        <p:spPr bwMode="auto">
          <a:xfrm>
            <a:off x="7971221" y="3935304"/>
            <a:ext cx="1793641" cy="2024062"/>
          </a:xfrm>
          <a:custGeom>
            <a:avLst/>
            <a:gdLst>
              <a:gd name="T0" fmla="*/ 2147483646 w 1060"/>
              <a:gd name="T1" fmla="*/ 2147483646 h 1196"/>
              <a:gd name="T2" fmla="*/ 2147483646 w 1060"/>
              <a:gd name="T3" fmla="*/ 2147483646 h 1196"/>
              <a:gd name="T4" fmla="*/ 2147483646 w 1060"/>
              <a:gd name="T5" fmla="*/ 2147483646 h 1196"/>
              <a:gd name="T6" fmla="*/ 2147483646 w 1060"/>
              <a:gd name="T7" fmla="*/ 2147483646 h 1196"/>
              <a:gd name="T8" fmla="*/ 2147483646 w 1060"/>
              <a:gd name="T9" fmla="*/ 2147483646 h 1196"/>
              <a:gd name="T10" fmla="*/ 2147483646 w 1060"/>
              <a:gd name="T11" fmla="*/ 2147483646 h 1196"/>
              <a:gd name="T12" fmla="*/ 2147483646 w 1060"/>
              <a:gd name="T13" fmla="*/ 2147483646 h 1196"/>
              <a:gd name="T14" fmla="*/ 2147483646 w 1060"/>
              <a:gd name="T15" fmla="*/ 2147483646 h 1196"/>
              <a:gd name="T16" fmla="*/ 2147483646 w 1060"/>
              <a:gd name="T17" fmla="*/ 2147483646 h 1196"/>
              <a:gd name="T18" fmla="*/ 2147483646 w 1060"/>
              <a:gd name="T19" fmla="*/ 2147483646 h 1196"/>
              <a:gd name="T20" fmla="*/ 2147483646 w 1060"/>
              <a:gd name="T21" fmla="*/ 2147483646 h 1196"/>
              <a:gd name="T22" fmla="*/ 2147483646 w 1060"/>
              <a:gd name="T23" fmla="*/ 2147483646 h 1196"/>
              <a:gd name="T24" fmla="*/ 2147483646 w 1060"/>
              <a:gd name="T25" fmla="*/ 2147483646 h 1196"/>
              <a:gd name="T26" fmla="*/ 2147483646 w 1060"/>
              <a:gd name="T27" fmla="*/ 2147483646 h 1196"/>
              <a:gd name="T28" fmla="*/ 2147483646 w 1060"/>
              <a:gd name="T29" fmla="*/ 2147483646 h 1196"/>
              <a:gd name="T30" fmla="*/ 2147483646 w 1060"/>
              <a:gd name="T31" fmla="*/ 2147483646 h 1196"/>
              <a:gd name="T32" fmla="*/ 2147483646 w 1060"/>
              <a:gd name="T33" fmla="*/ 2147483646 h 1196"/>
              <a:gd name="T34" fmla="*/ 2147483646 w 1060"/>
              <a:gd name="T35" fmla="*/ 2147483646 h 1196"/>
              <a:gd name="T36" fmla="*/ 2147483646 w 1060"/>
              <a:gd name="T37" fmla="*/ 2147483646 h 1196"/>
              <a:gd name="T38" fmla="*/ 2147483646 w 1060"/>
              <a:gd name="T39" fmla="*/ 2147483646 h 1196"/>
              <a:gd name="T40" fmla="*/ 2147483646 w 1060"/>
              <a:gd name="T41" fmla="*/ 2147483646 h 11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60" h="1196">
                <a:moveTo>
                  <a:pt x="206" y="214"/>
                </a:moveTo>
                <a:cubicBezTo>
                  <a:pt x="186" y="246"/>
                  <a:pt x="127" y="400"/>
                  <a:pt x="131" y="433"/>
                </a:cubicBezTo>
                <a:cubicBezTo>
                  <a:pt x="133" y="456"/>
                  <a:pt x="141" y="482"/>
                  <a:pt x="115" y="502"/>
                </a:cubicBezTo>
                <a:cubicBezTo>
                  <a:pt x="89" y="521"/>
                  <a:pt x="67" y="551"/>
                  <a:pt x="46" y="575"/>
                </a:cubicBezTo>
                <a:cubicBezTo>
                  <a:pt x="26" y="599"/>
                  <a:pt x="0" y="623"/>
                  <a:pt x="25" y="650"/>
                </a:cubicBezTo>
                <a:cubicBezTo>
                  <a:pt x="50" y="677"/>
                  <a:pt x="81" y="669"/>
                  <a:pt x="77" y="693"/>
                </a:cubicBezTo>
                <a:cubicBezTo>
                  <a:pt x="73" y="717"/>
                  <a:pt x="50" y="718"/>
                  <a:pt x="60" y="745"/>
                </a:cubicBezTo>
                <a:cubicBezTo>
                  <a:pt x="70" y="773"/>
                  <a:pt x="87" y="774"/>
                  <a:pt x="87" y="774"/>
                </a:cubicBezTo>
                <a:cubicBezTo>
                  <a:pt x="87" y="774"/>
                  <a:pt x="65" y="802"/>
                  <a:pt x="76" y="815"/>
                </a:cubicBezTo>
                <a:cubicBezTo>
                  <a:pt x="88" y="829"/>
                  <a:pt x="102" y="833"/>
                  <a:pt x="95" y="850"/>
                </a:cubicBezTo>
                <a:cubicBezTo>
                  <a:pt x="89" y="868"/>
                  <a:pt x="53" y="921"/>
                  <a:pt x="89" y="965"/>
                </a:cubicBezTo>
                <a:cubicBezTo>
                  <a:pt x="124" y="1010"/>
                  <a:pt x="231" y="1001"/>
                  <a:pt x="257" y="994"/>
                </a:cubicBezTo>
                <a:cubicBezTo>
                  <a:pt x="283" y="988"/>
                  <a:pt x="298" y="976"/>
                  <a:pt x="304" y="1021"/>
                </a:cubicBezTo>
                <a:cubicBezTo>
                  <a:pt x="309" y="1066"/>
                  <a:pt x="339" y="1093"/>
                  <a:pt x="342" y="1115"/>
                </a:cubicBezTo>
                <a:cubicBezTo>
                  <a:pt x="344" y="1138"/>
                  <a:pt x="340" y="1160"/>
                  <a:pt x="352" y="1196"/>
                </a:cubicBezTo>
                <a:cubicBezTo>
                  <a:pt x="892" y="1196"/>
                  <a:pt x="892" y="1196"/>
                  <a:pt x="892" y="1196"/>
                </a:cubicBezTo>
                <a:cubicBezTo>
                  <a:pt x="848" y="1114"/>
                  <a:pt x="783" y="1019"/>
                  <a:pt x="791" y="932"/>
                </a:cubicBezTo>
                <a:cubicBezTo>
                  <a:pt x="799" y="833"/>
                  <a:pt x="833" y="784"/>
                  <a:pt x="897" y="712"/>
                </a:cubicBezTo>
                <a:cubicBezTo>
                  <a:pt x="961" y="640"/>
                  <a:pt x="1060" y="453"/>
                  <a:pt x="964" y="254"/>
                </a:cubicBezTo>
                <a:cubicBezTo>
                  <a:pt x="869" y="56"/>
                  <a:pt x="607" y="0"/>
                  <a:pt x="458" y="27"/>
                </a:cubicBezTo>
                <a:cubicBezTo>
                  <a:pt x="309" y="54"/>
                  <a:pt x="233" y="137"/>
                  <a:pt x="206" y="214"/>
                </a:cubicBez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724" name="Freeform 29"/>
          <p:cNvSpPr>
            <a:spLocks noChangeArrowheads="1"/>
          </p:cNvSpPr>
          <p:nvPr/>
        </p:nvSpPr>
        <p:spPr bwMode="auto">
          <a:xfrm>
            <a:off x="5515846" y="3940067"/>
            <a:ext cx="90475" cy="80963"/>
          </a:xfrm>
          <a:custGeom>
            <a:avLst/>
            <a:gdLst>
              <a:gd name="T0" fmla="*/ 2147483646 w 53"/>
              <a:gd name="T1" fmla="*/ 2147483646 h 48"/>
              <a:gd name="T2" fmla="*/ 0 w 53"/>
              <a:gd name="T3" fmla="*/ 2147483646 h 48"/>
              <a:gd name="T4" fmla="*/ 0 w 53"/>
              <a:gd name="T5" fmla="*/ 2147483646 h 48"/>
              <a:gd name="T6" fmla="*/ 0 w 53"/>
              <a:gd name="T7" fmla="*/ 2147483646 h 48"/>
              <a:gd name="T8" fmla="*/ 0 w 53"/>
              <a:gd name="T9" fmla="*/ 2147483646 h 48"/>
              <a:gd name="T10" fmla="*/ 0 w 53"/>
              <a:gd name="T11" fmla="*/ 2147483646 h 48"/>
              <a:gd name="T12" fmla="*/ 2147483646 w 53"/>
              <a:gd name="T13" fmla="*/ 2147483646 h 48"/>
              <a:gd name="T14" fmla="*/ 2147483646 w 53"/>
              <a:gd name="T15" fmla="*/ 2147483646 h 48"/>
              <a:gd name="T16" fmla="*/ 2147483646 w 53"/>
              <a:gd name="T17" fmla="*/ 2147483646 h 48"/>
              <a:gd name="T18" fmla="*/ 2147483646 w 53"/>
              <a:gd name="T19" fmla="*/ 2147483646 h 48"/>
              <a:gd name="T20" fmla="*/ 2147483646 w 53"/>
              <a:gd name="T21" fmla="*/ 2147483646 h 48"/>
              <a:gd name="T22" fmla="*/ 2147483646 w 53"/>
              <a:gd name="T23" fmla="*/ 2147483646 h 48"/>
              <a:gd name="T24" fmla="*/ 2147483646 w 53"/>
              <a:gd name="T25" fmla="*/ 2147483646 h 48"/>
              <a:gd name="T26" fmla="*/ 2147483646 w 53"/>
              <a:gd name="T27" fmla="*/ 2147483646 h 48"/>
              <a:gd name="T28" fmla="*/ 2147483646 w 53"/>
              <a:gd name="T29" fmla="*/ 2147483646 h 48"/>
              <a:gd name="T30" fmla="*/ 2147483646 w 53"/>
              <a:gd name="T31" fmla="*/ 2147483646 h 48"/>
              <a:gd name="T32" fmla="*/ 2147483646 w 53"/>
              <a:gd name="T33" fmla="*/ 2147483646 h 48"/>
              <a:gd name="T34" fmla="*/ 2147483646 w 53"/>
              <a:gd name="T35" fmla="*/ 2147483646 h 48"/>
              <a:gd name="T36" fmla="*/ 2147483646 w 53"/>
              <a:gd name="T37" fmla="*/ 2147483646 h 48"/>
              <a:gd name="T38" fmla="*/ 2147483646 w 53"/>
              <a:gd name="T39" fmla="*/ 2147483646 h 48"/>
              <a:gd name="T40" fmla="*/ 2147483646 w 53"/>
              <a:gd name="T41" fmla="*/ 2147483646 h 48"/>
              <a:gd name="T42" fmla="*/ 2147483646 w 53"/>
              <a:gd name="T43" fmla="*/ 2147483646 h 48"/>
              <a:gd name="T44" fmla="*/ 2147483646 w 53"/>
              <a:gd name="T45" fmla="*/ 2147483646 h 48"/>
              <a:gd name="T46" fmla="*/ 2147483646 w 53"/>
              <a:gd name="T47" fmla="*/ 2147483646 h 48"/>
              <a:gd name="T48" fmla="*/ 2147483646 w 53"/>
              <a:gd name="T49" fmla="*/ 2147483646 h 48"/>
              <a:gd name="T50" fmla="*/ 2147483646 w 53"/>
              <a:gd name="T51" fmla="*/ 2147483646 h 48"/>
              <a:gd name="T52" fmla="*/ 2147483646 w 53"/>
              <a:gd name="T53" fmla="*/ 2147483646 h 48"/>
              <a:gd name="T54" fmla="*/ 2147483646 w 53"/>
              <a:gd name="T55" fmla="*/ 2147483646 h 48"/>
              <a:gd name="T56" fmla="*/ 2147483646 w 53"/>
              <a:gd name="T57" fmla="*/ 2147483646 h 48"/>
              <a:gd name="T58" fmla="*/ 2147483646 w 53"/>
              <a:gd name="T59" fmla="*/ 2147483646 h 48"/>
              <a:gd name="T60" fmla="*/ 2147483646 w 53"/>
              <a:gd name="T61" fmla="*/ 2147483646 h 48"/>
              <a:gd name="T62" fmla="*/ 2147483646 w 53"/>
              <a:gd name="T63" fmla="*/ 2147483646 h 48"/>
              <a:gd name="T64" fmla="*/ 2147483646 w 53"/>
              <a:gd name="T65" fmla="*/ 2147483646 h 48"/>
              <a:gd name="T66" fmla="*/ 2147483646 w 53"/>
              <a:gd name="T67" fmla="*/ 0 h 48"/>
              <a:gd name="T68" fmla="*/ 2147483646 w 53"/>
              <a:gd name="T69" fmla="*/ 2147483646 h 48"/>
              <a:gd name="T70" fmla="*/ 2147483646 w 53"/>
              <a:gd name="T71" fmla="*/ 2147483646 h 48"/>
              <a:gd name="T72" fmla="*/ 2147483646 w 53"/>
              <a:gd name="T73" fmla="*/ 2147483646 h 48"/>
              <a:gd name="T74" fmla="*/ 2147483646 w 53"/>
              <a:gd name="T75" fmla="*/ 0 h 48"/>
              <a:gd name="T76" fmla="*/ 2147483646 w 53"/>
              <a:gd name="T77" fmla="*/ 2147483646 h 48"/>
              <a:gd name="T78" fmla="*/ 2147483646 w 53"/>
              <a:gd name="T79" fmla="*/ 2147483646 h 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48">
                <a:moveTo>
                  <a:pt x="5" y="5"/>
                </a:moveTo>
                <a:cubicBezTo>
                  <a:pt x="2" y="7"/>
                  <a:pt x="1" y="11"/>
                  <a:pt x="0" y="15"/>
                </a:cubicBezTo>
                <a:cubicBezTo>
                  <a:pt x="0" y="15"/>
                  <a:pt x="0" y="16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0" y="26"/>
                  <a:pt x="1" y="28"/>
                  <a:pt x="2" y="31"/>
                </a:cubicBezTo>
                <a:cubicBezTo>
                  <a:pt x="3" y="35"/>
                  <a:pt x="5" y="39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4"/>
                  <a:pt x="10" y="45"/>
                  <a:pt x="11" y="46"/>
                </a:cubicBezTo>
                <a:cubicBezTo>
                  <a:pt x="12" y="46"/>
                  <a:pt x="12" y="47"/>
                  <a:pt x="12" y="47"/>
                </a:cubicBezTo>
                <a:cubicBezTo>
                  <a:pt x="14" y="48"/>
                  <a:pt x="16" y="48"/>
                  <a:pt x="18" y="48"/>
                </a:cubicBezTo>
                <a:cubicBezTo>
                  <a:pt x="18" y="48"/>
                  <a:pt x="18" y="48"/>
                  <a:pt x="19" y="48"/>
                </a:cubicBezTo>
                <a:cubicBezTo>
                  <a:pt x="19" y="47"/>
                  <a:pt x="20" y="47"/>
                  <a:pt x="21" y="47"/>
                </a:cubicBezTo>
                <a:cubicBezTo>
                  <a:pt x="22" y="46"/>
                  <a:pt x="23" y="46"/>
                  <a:pt x="23" y="46"/>
                </a:cubicBezTo>
                <a:cubicBezTo>
                  <a:pt x="24" y="46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8" y="46"/>
                  <a:pt x="29" y="46"/>
                  <a:pt x="30" y="46"/>
                </a:cubicBezTo>
                <a:cubicBezTo>
                  <a:pt x="31" y="46"/>
                  <a:pt x="31" y="46"/>
                  <a:pt x="32" y="47"/>
                </a:cubicBezTo>
                <a:cubicBezTo>
                  <a:pt x="33" y="47"/>
                  <a:pt x="34" y="47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7" y="48"/>
                  <a:pt x="39" y="48"/>
                  <a:pt x="41" y="47"/>
                </a:cubicBezTo>
                <a:cubicBezTo>
                  <a:pt x="41" y="47"/>
                  <a:pt x="41" y="46"/>
                  <a:pt x="42" y="46"/>
                </a:cubicBezTo>
                <a:cubicBezTo>
                  <a:pt x="43" y="45"/>
                  <a:pt x="44" y="44"/>
                  <a:pt x="45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8" y="39"/>
                  <a:pt x="50" y="35"/>
                  <a:pt x="51" y="31"/>
                </a:cubicBezTo>
                <a:cubicBezTo>
                  <a:pt x="52" y="28"/>
                  <a:pt x="53" y="26"/>
                  <a:pt x="53" y="22"/>
                </a:cubicBezTo>
                <a:cubicBezTo>
                  <a:pt x="53" y="22"/>
                  <a:pt x="53" y="21"/>
                  <a:pt x="53" y="21"/>
                </a:cubicBezTo>
                <a:cubicBezTo>
                  <a:pt x="53" y="20"/>
                  <a:pt x="53" y="19"/>
                  <a:pt x="53" y="18"/>
                </a:cubicBezTo>
                <a:cubicBezTo>
                  <a:pt x="53" y="18"/>
                  <a:pt x="53" y="18"/>
                  <a:pt x="53" y="17"/>
                </a:cubicBezTo>
                <a:cubicBezTo>
                  <a:pt x="53" y="16"/>
                  <a:pt x="53" y="15"/>
                  <a:pt x="53" y="15"/>
                </a:cubicBezTo>
                <a:cubicBezTo>
                  <a:pt x="52" y="11"/>
                  <a:pt x="51" y="7"/>
                  <a:pt x="48" y="5"/>
                </a:cubicBezTo>
                <a:cubicBezTo>
                  <a:pt x="48" y="4"/>
                  <a:pt x="47" y="4"/>
                  <a:pt x="47" y="4"/>
                </a:cubicBezTo>
                <a:cubicBezTo>
                  <a:pt x="45" y="2"/>
                  <a:pt x="42" y="1"/>
                  <a:pt x="39" y="0"/>
                </a:cubicBezTo>
                <a:cubicBezTo>
                  <a:pt x="36" y="0"/>
                  <a:pt x="34" y="0"/>
                  <a:pt x="31" y="1"/>
                </a:cubicBezTo>
                <a:cubicBezTo>
                  <a:pt x="30" y="2"/>
                  <a:pt x="27" y="3"/>
                  <a:pt x="27" y="3"/>
                </a:cubicBezTo>
                <a:cubicBezTo>
                  <a:pt x="26" y="3"/>
                  <a:pt x="24" y="2"/>
                  <a:pt x="22" y="1"/>
                </a:cubicBezTo>
                <a:cubicBezTo>
                  <a:pt x="20" y="0"/>
                  <a:pt x="17" y="0"/>
                  <a:pt x="14" y="0"/>
                </a:cubicBezTo>
                <a:cubicBezTo>
                  <a:pt x="11" y="1"/>
                  <a:pt x="8" y="2"/>
                  <a:pt x="6" y="4"/>
                </a:cubicBezTo>
                <a:cubicBezTo>
                  <a:pt x="6" y="4"/>
                  <a:pt x="5" y="4"/>
                  <a:pt x="5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779" name="Freeform 84"/>
          <p:cNvSpPr>
            <a:spLocks noEditPoints="1" noChangeArrowheads="1"/>
          </p:cNvSpPr>
          <p:nvPr/>
        </p:nvSpPr>
        <p:spPr bwMode="auto">
          <a:xfrm>
            <a:off x="2193474" y="2690375"/>
            <a:ext cx="263491" cy="260350"/>
          </a:xfrm>
          <a:custGeom>
            <a:avLst/>
            <a:gdLst>
              <a:gd name="T0" fmla="*/ 2147483646 w 155"/>
              <a:gd name="T1" fmla="*/ 2147483646 h 154"/>
              <a:gd name="T2" fmla="*/ 2147483646 w 155"/>
              <a:gd name="T3" fmla="*/ 2147483646 h 154"/>
              <a:gd name="T4" fmla="*/ 2147483646 w 155"/>
              <a:gd name="T5" fmla="*/ 0 h 154"/>
              <a:gd name="T6" fmla="*/ 2147483646 w 155"/>
              <a:gd name="T7" fmla="*/ 2147483646 h 154"/>
              <a:gd name="T8" fmla="*/ 2147483646 w 155"/>
              <a:gd name="T9" fmla="*/ 2147483646 h 154"/>
              <a:gd name="T10" fmla="*/ 2147483646 w 155"/>
              <a:gd name="T11" fmla="*/ 2147483646 h 154"/>
              <a:gd name="T12" fmla="*/ 2147483646 w 155"/>
              <a:gd name="T13" fmla="*/ 2147483646 h 154"/>
              <a:gd name="T14" fmla="*/ 2147483646 w 155"/>
              <a:gd name="T15" fmla="*/ 2147483646 h 154"/>
              <a:gd name="T16" fmla="*/ 2147483646 w 155"/>
              <a:gd name="T17" fmla="*/ 2147483646 h 154"/>
              <a:gd name="T18" fmla="*/ 2147483646 w 155"/>
              <a:gd name="T19" fmla="*/ 2147483646 h 154"/>
              <a:gd name="T20" fmla="*/ 2147483646 w 155"/>
              <a:gd name="T21" fmla="*/ 2147483646 h 154"/>
              <a:gd name="T22" fmla="*/ 2147483646 w 155"/>
              <a:gd name="T23" fmla="*/ 2147483646 h 154"/>
              <a:gd name="T24" fmla="*/ 2147483646 w 155"/>
              <a:gd name="T25" fmla="*/ 2147483646 h 154"/>
              <a:gd name="T26" fmla="*/ 2147483646 w 155"/>
              <a:gd name="T27" fmla="*/ 2147483646 h 154"/>
              <a:gd name="T28" fmla="*/ 2147483646 w 155"/>
              <a:gd name="T29" fmla="*/ 2147483646 h 154"/>
              <a:gd name="T30" fmla="*/ 2147483646 w 155"/>
              <a:gd name="T31" fmla="*/ 2147483646 h 154"/>
              <a:gd name="T32" fmla="*/ 2147483646 w 155"/>
              <a:gd name="T33" fmla="*/ 2147483646 h 154"/>
              <a:gd name="T34" fmla="*/ 2147483646 w 155"/>
              <a:gd name="T35" fmla="*/ 2147483646 h 154"/>
              <a:gd name="T36" fmla="*/ 2147483646 w 155"/>
              <a:gd name="T37" fmla="*/ 2147483646 h 154"/>
              <a:gd name="T38" fmla="*/ 2147483646 w 155"/>
              <a:gd name="T39" fmla="*/ 2147483646 h 154"/>
              <a:gd name="T40" fmla="*/ 2147483646 w 155"/>
              <a:gd name="T41" fmla="*/ 2147483646 h 154"/>
              <a:gd name="T42" fmla="*/ 2147483646 w 155"/>
              <a:gd name="T43" fmla="*/ 2147483646 h 154"/>
              <a:gd name="T44" fmla="*/ 2147483646 w 155"/>
              <a:gd name="T45" fmla="*/ 2147483646 h 154"/>
              <a:gd name="T46" fmla="*/ 2147483646 w 155"/>
              <a:gd name="T47" fmla="*/ 2147483646 h 154"/>
              <a:gd name="T48" fmla="*/ 2147483646 w 155"/>
              <a:gd name="T49" fmla="*/ 2147483646 h 154"/>
              <a:gd name="T50" fmla="*/ 2147483646 w 155"/>
              <a:gd name="T51" fmla="*/ 2147483646 h 154"/>
              <a:gd name="T52" fmla="*/ 2147483646 w 155"/>
              <a:gd name="T53" fmla="*/ 2147483646 h 154"/>
              <a:gd name="T54" fmla="*/ 2147483646 w 155"/>
              <a:gd name="T55" fmla="*/ 2147483646 h 154"/>
              <a:gd name="T56" fmla="*/ 2147483646 w 155"/>
              <a:gd name="T57" fmla="*/ 2147483646 h 154"/>
              <a:gd name="T58" fmla="*/ 2147483646 w 155"/>
              <a:gd name="T59" fmla="*/ 2147483646 h 154"/>
              <a:gd name="T60" fmla="*/ 2147483646 w 155"/>
              <a:gd name="T61" fmla="*/ 2147483646 h 154"/>
              <a:gd name="T62" fmla="*/ 2147483646 w 155"/>
              <a:gd name="T63" fmla="*/ 2147483646 h 154"/>
              <a:gd name="T64" fmla="*/ 2147483646 w 155"/>
              <a:gd name="T65" fmla="*/ 2147483646 h 154"/>
              <a:gd name="T66" fmla="*/ 2147483646 w 155"/>
              <a:gd name="T67" fmla="*/ 2147483646 h 154"/>
              <a:gd name="T68" fmla="*/ 2147483646 w 155"/>
              <a:gd name="T69" fmla="*/ 2147483646 h 154"/>
              <a:gd name="T70" fmla="*/ 2147483646 w 155"/>
              <a:gd name="T71" fmla="*/ 2147483646 h 154"/>
              <a:gd name="T72" fmla="*/ 2147483646 w 155"/>
              <a:gd name="T73" fmla="*/ 0 h 154"/>
              <a:gd name="T74" fmla="*/ 2147483646 w 155"/>
              <a:gd name="T75" fmla="*/ 0 h 154"/>
              <a:gd name="T76" fmla="*/ 0 w 155"/>
              <a:gd name="T77" fmla="*/ 2147483646 h 154"/>
              <a:gd name="T78" fmla="*/ 2147483646 w 155"/>
              <a:gd name="T79" fmla="*/ 2147483646 h 1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5" h="154">
                <a:moveTo>
                  <a:pt x="89" y="154"/>
                </a:moveTo>
                <a:cubicBezTo>
                  <a:pt x="126" y="148"/>
                  <a:pt x="155" y="116"/>
                  <a:pt x="155" y="77"/>
                </a:cubicBezTo>
                <a:cubicBezTo>
                  <a:pt x="155" y="38"/>
                  <a:pt x="126" y="6"/>
                  <a:pt x="89" y="0"/>
                </a:cubicBezTo>
                <a:cubicBezTo>
                  <a:pt x="89" y="14"/>
                  <a:pt x="89" y="14"/>
                  <a:pt x="89" y="14"/>
                </a:cubicBezTo>
                <a:cubicBezTo>
                  <a:pt x="100" y="16"/>
                  <a:pt x="110" y="20"/>
                  <a:pt x="118" y="27"/>
                </a:cubicBezTo>
                <a:cubicBezTo>
                  <a:pt x="89" y="56"/>
                  <a:pt x="89" y="56"/>
                  <a:pt x="89" y="56"/>
                </a:cubicBezTo>
                <a:cubicBezTo>
                  <a:pt x="89" y="74"/>
                  <a:pt x="89" y="74"/>
                  <a:pt x="89" y="74"/>
                </a:cubicBezTo>
                <a:cubicBezTo>
                  <a:pt x="101" y="62"/>
                  <a:pt x="101" y="62"/>
                  <a:pt x="101" y="62"/>
                </a:cubicBezTo>
                <a:cubicBezTo>
                  <a:pt x="103" y="60"/>
                  <a:pt x="103" y="60"/>
                  <a:pt x="103" y="60"/>
                </a:cubicBezTo>
                <a:cubicBezTo>
                  <a:pt x="105" y="58"/>
                  <a:pt x="105" y="58"/>
                  <a:pt x="105" y="58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36" y="47"/>
                  <a:pt x="142" y="62"/>
                  <a:pt x="142" y="77"/>
                </a:cubicBezTo>
                <a:cubicBezTo>
                  <a:pt x="142" y="77"/>
                  <a:pt x="142" y="77"/>
                  <a:pt x="142" y="77"/>
                </a:cubicBezTo>
                <a:cubicBezTo>
                  <a:pt x="142" y="109"/>
                  <a:pt x="119" y="135"/>
                  <a:pt x="89" y="140"/>
                </a:cubicBezTo>
                <a:lnTo>
                  <a:pt x="89" y="154"/>
                </a:lnTo>
                <a:close/>
                <a:moveTo>
                  <a:pt x="77" y="154"/>
                </a:moveTo>
                <a:cubicBezTo>
                  <a:pt x="81" y="154"/>
                  <a:pt x="85" y="154"/>
                  <a:pt x="89" y="154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85" y="141"/>
                  <a:pt x="81" y="142"/>
                  <a:pt x="77" y="142"/>
                </a:cubicBezTo>
                <a:cubicBezTo>
                  <a:pt x="62" y="142"/>
                  <a:pt x="47" y="136"/>
                  <a:pt x="36" y="127"/>
                </a:cubicBezTo>
                <a:cubicBezTo>
                  <a:pt x="67" y="96"/>
                  <a:pt x="67" y="96"/>
                  <a:pt x="67" y="96"/>
                </a:cubicBezTo>
                <a:cubicBezTo>
                  <a:pt x="69" y="94"/>
                  <a:pt x="69" y="94"/>
                  <a:pt x="69" y="94"/>
                </a:cubicBezTo>
                <a:cubicBezTo>
                  <a:pt x="71" y="92"/>
                  <a:pt x="71" y="92"/>
                  <a:pt x="71" y="92"/>
                </a:cubicBezTo>
                <a:cubicBezTo>
                  <a:pt x="89" y="74"/>
                  <a:pt x="89" y="74"/>
                  <a:pt x="89" y="74"/>
                </a:cubicBezTo>
                <a:cubicBezTo>
                  <a:pt x="89" y="56"/>
                  <a:pt x="89" y="56"/>
                  <a:pt x="89" y="56"/>
                </a:cubicBezTo>
                <a:cubicBezTo>
                  <a:pt x="87" y="58"/>
                  <a:pt x="87" y="58"/>
                  <a:pt x="87" y="58"/>
                </a:cubicBezTo>
                <a:cubicBezTo>
                  <a:pt x="85" y="60"/>
                  <a:pt x="85" y="60"/>
                  <a:pt x="85" y="60"/>
                </a:cubicBezTo>
                <a:cubicBezTo>
                  <a:pt x="83" y="62"/>
                  <a:pt x="83" y="62"/>
                  <a:pt x="83" y="62"/>
                </a:cubicBezTo>
                <a:cubicBezTo>
                  <a:pt x="53" y="92"/>
                  <a:pt x="53" y="92"/>
                  <a:pt x="53" y="92"/>
                </a:cubicBezTo>
                <a:cubicBezTo>
                  <a:pt x="51" y="94"/>
                  <a:pt x="51" y="94"/>
                  <a:pt x="51" y="94"/>
                </a:cubicBezTo>
                <a:cubicBezTo>
                  <a:pt x="49" y="96"/>
                  <a:pt x="49" y="96"/>
                  <a:pt x="49" y="96"/>
                </a:cubicBezTo>
                <a:cubicBezTo>
                  <a:pt x="27" y="118"/>
                  <a:pt x="27" y="118"/>
                  <a:pt x="27" y="118"/>
                </a:cubicBezTo>
                <a:cubicBezTo>
                  <a:pt x="18" y="107"/>
                  <a:pt x="13" y="92"/>
                  <a:pt x="13" y="77"/>
                </a:cubicBezTo>
                <a:cubicBezTo>
                  <a:pt x="13" y="41"/>
                  <a:pt x="41" y="12"/>
                  <a:pt x="77" y="12"/>
                </a:cubicBezTo>
                <a:cubicBezTo>
                  <a:pt x="77" y="12"/>
                  <a:pt x="77" y="12"/>
                  <a:pt x="77" y="12"/>
                </a:cubicBezTo>
                <a:cubicBezTo>
                  <a:pt x="81" y="12"/>
                  <a:pt x="85" y="13"/>
                  <a:pt x="89" y="14"/>
                </a:cubicBezTo>
                <a:cubicBezTo>
                  <a:pt x="89" y="0"/>
                  <a:pt x="89" y="0"/>
                  <a:pt x="89" y="0"/>
                </a:cubicBezTo>
                <a:cubicBezTo>
                  <a:pt x="85" y="0"/>
                  <a:pt x="81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20"/>
                  <a:pt x="34" y="154"/>
                  <a:pt x="77" y="1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3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091" y="365126"/>
            <a:ext cx="7354899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ea"/>
              </a:rPr>
              <a:t>4.8 </a:t>
            </a:r>
            <a:r>
              <a:rPr lang="zh-CN" altLang="en-US" dirty="0" smtClean="0">
                <a:latin typeface="+mn-ea"/>
              </a:rPr>
              <a:t>合约规则</a:t>
            </a:r>
            <a:r>
              <a:rPr lang="zh-CN" altLang="en-US" dirty="0" smtClean="0"/>
              <a:t>：行权申请时间</a:t>
            </a:r>
            <a:endParaRPr lang="zh-CN" altLang="en-US" dirty="0"/>
          </a:p>
        </p:txBody>
      </p:sp>
      <p:sp>
        <p:nvSpPr>
          <p:cNvPr id="316" name="矩形 315"/>
          <p:cNvSpPr/>
          <p:nvPr/>
        </p:nvSpPr>
        <p:spPr>
          <a:xfrm>
            <a:off x="7330966" y="1872734"/>
            <a:ext cx="3405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欧式期权买方只能在到期日当天提出行权申请，卖方有可能在到期日被配对而进行履约。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17" name="Freeform 8"/>
          <p:cNvSpPr>
            <a:spLocks noChangeArrowheads="1"/>
          </p:cNvSpPr>
          <p:nvPr/>
        </p:nvSpPr>
        <p:spPr bwMode="auto">
          <a:xfrm>
            <a:off x="2886897" y="3737960"/>
            <a:ext cx="1633537" cy="2063750"/>
          </a:xfrm>
          <a:custGeom>
            <a:avLst/>
            <a:gdLst>
              <a:gd name="T0" fmla="*/ 2147483646 w 964"/>
              <a:gd name="T1" fmla="*/ 2147483646 h 1219"/>
              <a:gd name="T2" fmla="*/ 2147483646 w 964"/>
              <a:gd name="T3" fmla="*/ 2147483646 h 1219"/>
              <a:gd name="T4" fmla="*/ 2147483646 w 964"/>
              <a:gd name="T5" fmla="*/ 2147483646 h 1219"/>
              <a:gd name="T6" fmla="*/ 2147483646 w 964"/>
              <a:gd name="T7" fmla="*/ 2147483646 h 1219"/>
              <a:gd name="T8" fmla="*/ 2147483646 w 964"/>
              <a:gd name="T9" fmla="*/ 2147483646 h 1219"/>
              <a:gd name="T10" fmla="*/ 2147483646 w 964"/>
              <a:gd name="T11" fmla="*/ 2147483646 h 1219"/>
              <a:gd name="T12" fmla="*/ 2147483646 w 964"/>
              <a:gd name="T13" fmla="*/ 2147483646 h 1219"/>
              <a:gd name="T14" fmla="*/ 2147483646 w 964"/>
              <a:gd name="T15" fmla="*/ 2147483646 h 1219"/>
              <a:gd name="T16" fmla="*/ 2147483646 w 964"/>
              <a:gd name="T17" fmla="*/ 2147483646 h 1219"/>
              <a:gd name="T18" fmla="*/ 2147483646 w 964"/>
              <a:gd name="T19" fmla="*/ 2147483646 h 1219"/>
              <a:gd name="T20" fmla="*/ 2147483646 w 964"/>
              <a:gd name="T21" fmla="*/ 2147483646 h 1219"/>
              <a:gd name="T22" fmla="*/ 2147483646 w 964"/>
              <a:gd name="T23" fmla="*/ 2147483646 h 1219"/>
              <a:gd name="T24" fmla="*/ 2147483646 w 964"/>
              <a:gd name="T25" fmla="*/ 2147483646 h 1219"/>
              <a:gd name="T26" fmla="*/ 2147483646 w 964"/>
              <a:gd name="T27" fmla="*/ 2147483646 h 1219"/>
              <a:gd name="T28" fmla="*/ 2147483646 w 964"/>
              <a:gd name="T29" fmla="*/ 2147483646 h 1219"/>
              <a:gd name="T30" fmla="*/ 2147483646 w 964"/>
              <a:gd name="T31" fmla="*/ 2147483646 h 1219"/>
              <a:gd name="T32" fmla="*/ 2147483646 w 964"/>
              <a:gd name="T33" fmla="*/ 2147483646 h 1219"/>
              <a:gd name="T34" fmla="*/ 2147483646 w 964"/>
              <a:gd name="T35" fmla="*/ 2147483646 h 1219"/>
              <a:gd name="T36" fmla="*/ 2147483646 w 964"/>
              <a:gd name="T37" fmla="*/ 2147483646 h 12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64" h="1219">
                <a:moveTo>
                  <a:pt x="728" y="141"/>
                </a:moveTo>
                <a:cubicBezTo>
                  <a:pt x="796" y="195"/>
                  <a:pt x="858" y="292"/>
                  <a:pt x="869" y="347"/>
                </a:cubicBezTo>
                <a:cubicBezTo>
                  <a:pt x="881" y="402"/>
                  <a:pt x="879" y="441"/>
                  <a:pt x="871" y="494"/>
                </a:cubicBezTo>
                <a:cubicBezTo>
                  <a:pt x="864" y="547"/>
                  <a:pt x="875" y="596"/>
                  <a:pt x="909" y="638"/>
                </a:cubicBezTo>
                <a:cubicBezTo>
                  <a:pt x="942" y="679"/>
                  <a:pt x="964" y="702"/>
                  <a:pt x="930" y="726"/>
                </a:cubicBezTo>
                <a:cubicBezTo>
                  <a:pt x="897" y="750"/>
                  <a:pt x="868" y="753"/>
                  <a:pt x="877" y="773"/>
                </a:cubicBezTo>
                <a:cubicBezTo>
                  <a:pt x="887" y="793"/>
                  <a:pt x="891" y="801"/>
                  <a:pt x="884" y="813"/>
                </a:cubicBezTo>
                <a:cubicBezTo>
                  <a:pt x="877" y="826"/>
                  <a:pt x="872" y="831"/>
                  <a:pt x="872" y="831"/>
                </a:cubicBezTo>
                <a:cubicBezTo>
                  <a:pt x="872" y="831"/>
                  <a:pt x="891" y="857"/>
                  <a:pt x="881" y="871"/>
                </a:cubicBezTo>
                <a:cubicBezTo>
                  <a:pt x="870" y="885"/>
                  <a:pt x="849" y="871"/>
                  <a:pt x="846" y="900"/>
                </a:cubicBezTo>
                <a:cubicBezTo>
                  <a:pt x="842" y="930"/>
                  <a:pt x="858" y="966"/>
                  <a:pt x="821" y="987"/>
                </a:cubicBezTo>
                <a:cubicBezTo>
                  <a:pt x="785" y="1008"/>
                  <a:pt x="693" y="987"/>
                  <a:pt x="656" y="979"/>
                </a:cubicBezTo>
                <a:cubicBezTo>
                  <a:pt x="620" y="970"/>
                  <a:pt x="583" y="970"/>
                  <a:pt x="550" y="1057"/>
                </a:cubicBezTo>
                <a:cubicBezTo>
                  <a:pt x="529" y="1113"/>
                  <a:pt x="507" y="1168"/>
                  <a:pt x="502" y="1219"/>
                </a:cubicBezTo>
                <a:cubicBezTo>
                  <a:pt x="68" y="1219"/>
                  <a:pt x="68" y="1219"/>
                  <a:pt x="68" y="1219"/>
                </a:cubicBezTo>
                <a:cubicBezTo>
                  <a:pt x="109" y="1121"/>
                  <a:pt x="192" y="931"/>
                  <a:pt x="172" y="853"/>
                </a:cubicBezTo>
                <a:cubicBezTo>
                  <a:pt x="151" y="770"/>
                  <a:pt x="60" y="735"/>
                  <a:pt x="30" y="579"/>
                </a:cubicBezTo>
                <a:cubicBezTo>
                  <a:pt x="0" y="423"/>
                  <a:pt x="11" y="192"/>
                  <a:pt x="209" y="96"/>
                </a:cubicBezTo>
                <a:cubicBezTo>
                  <a:pt x="408" y="0"/>
                  <a:pt x="624" y="57"/>
                  <a:pt x="728" y="141"/>
                </a:cubicBezTo>
                <a:close/>
              </a:path>
            </a:pathLst>
          </a:cu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8" name="Freeform 6"/>
          <p:cNvSpPr>
            <a:spLocks noChangeArrowheads="1"/>
          </p:cNvSpPr>
          <p:nvPr/>
        </p:nvSpPr>
        <p:spPr bwMode="auto">
          <a:xfrm>
            <a:off x="331076" y="1422132"/>
            <a:ext cx="5927834" cy="2516188"/>
          </a:xfrm>
          <a:custGeom>
            <a:avLst/>
            <a:gdLst>
              <a:gd name="T0" fmla="*/ 2147483646 w 1766"/>
              <a:gd name="T1" fmla="*/ 0 h 1486"/>
              <a:gd name="T2" fmla="*/ 0 w 1766"/>
              <a:gd name="T3" fmla="*/ 2147483646 h 1486"/>
              <a:gd name="T4" fmla="*/ 2147483646 w 1766"/>
              <a:gd name="T5" fmla="*/ 2147483646 h 1486"/>
              <a:gd name="T6" fmla="*/ 2147483646 w 1766"/>
              <a:gd name="T7" fmla="*/ 2147483646 h 1486"/>
              <a:gd name="T8" fmla="*/ 2147483646 w 1766"/>
              <a:gd name="T9" fmla="*/ 2147483646 h 1486"/>
              <a:gd name="T10" fmla="*/ 2147483646 w 1766"/>
              <a:gd name="T11" fmla="*/ 2147483646 h 1486"/>
              <a:gd name="T12" fmla="*/ 2147483646 w 1766"/>
              <a:gd name="T13" fmla="*/ 2147483646 h 1486"/>
              <a:gd name="T14" fmla="*/ 2147483646 w 1766"/>
              <a:gd name="T15" fmla="*/ 0 h 14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66" h="1486">
                <a:moveTo>
                  <a:pt x="883" y="0"/>
                </a:moveTo>
                <a:cubicBezTo>
                  <a:pt x="395" y="0"/>
                  <a:pt x="0" y="279"/>
                  <a:pt x="0" y="624"/>
                </a:cubicBezTo>
                <a:cubicBezTo>
                  <a:pt x="0" y="969"/>
                  <a:pt x="395" y="1249"/>
                  <a:pt x="883" y="1249"/>
                </a:cubicBezTo>
                <a:cubicBezTo>
                  <a:pt x="968" y="1249"/>
                  <a:pt x="1051" y="1240"/>
                  <a:pt x="1129" y="1224"/>
                </a:cubicBezTo>
                <a:cubicBezTo>
                  <a:pt x="1117" y="1314"/>
                  <a:pt x="1092" y="1405"/>
                  <a:pt x="1051" y="1486"/>
                </a:cubicBezTo>
                <a:cubicBezTo>
                  <a:pt x="1149" y="1381"/>
                  <a:pt x="1219" y="1287"/>
                  <a:pt x="1268" y="1186"/>
                </a:cubicBezTo>
                <a:cubicBezTo>
                  <a:pt x="1562" y="1085"/>
                  <a:pt x="1766" y="871"/>
                  <a:pt x="1766" y="624"/>
                </a:cubicBezTo>
                <a:cubicBezTo>
                  <a:pt x="1766" y="279"/>
                  <a:pt x="1370" y="0"/>
                  <a:pt x="883" y="0"/>
                </a:cubicBezTo>
                <a:close/>
              </a:path>
            </a:pathLst>
          </a:custGeom>
          <a:solidFill>
            <a:srgbClr val="354B5E">
              <a:alpha val="7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9" name="矩形 318"/>
          <p:cNvSpPr/>
          <p:nvPr/>
        </p:nvSpPr>
        <p:spPr>
          <a:xfrm>
            <a:off x="993227" y="1788311"/>
            <a:ext cx="457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美式期权买方可以在到期日及之前任一交易日提出行权申请，交易所按照一定原则进行行权配对，被配对的卖方需要履约。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50525" y="4371386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白糖与豆粕期权为美式期权。</a:t>
            </a:r>
          </a:p>
        </p:txBody>
      </p:sp>
    </p:spTree>
    <p:extLst>
      <p:ext uri="{BB962C8B-B14F-4D97-AF65-F5344CB8AC3E}">
        <p14:creationId xmlns="" xmlns:p14="http://schemas.microsoft.com/office/powerpoint/2010/main" val="1477436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25039" y="5282571"/>
            <a:ext cx="5755976" cy="746089"/>
          </a:xfrm>
        </p:spPr>
        <p:txBody>
          <a:bodyPr/>
          <a:lstStyle/>
          <a:p>
            <a:r>
              <a:rPr lang="zh-CN" altLang="en-US" dirty="0" smtClean="0"/>
              <a:t>客户可以向做市商询价。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76446" y="247116"/>
            <a:ext cx="1027911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309">
              <a:lnSpc>
                <a:spcPct val="90000"/>
              </a:lnSpc>
              <a:spcBef>
                <a:spcPct val="0"/>
              </a:spcBef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4.9 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合约规则：</a:t>
            </a:r>
            <a:r>
              <a:rPr lang="zh-CN" altLang="en-US" sz="4400" dirty="0" smtClean="0"/>
              <a:t>做市商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59746" y="1733038"/>
            <a:ext cx="3400760" cy="4205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双边报价</a:t>
            </a: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="" xmlns:p14="http://schemas.microsoft.com/office/powerpoint/2010/main" val="600185042"/>
              </p:ext>
            </p:extLst>
          </p:nvPr>
        </p:nvGraphicFramePr>
        <p:xfrm>
          <a:off x="3183377" y="2647509"/>
          <a:ext cx="5138446" cy="252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91"/>
          <p:cNvSpPr txBox="1">
            <a:spLocks noChangeArrowheads="1"/>
          </p:cNvSpPr>
          <p:nvPr/>
        </p:nvSpPr>
        <p:spPr bwMode="auto">
          <a:xfrm>
            <a:off x="2646018" y="6947987"/>
            <a:ext cx="569520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7488217" y="1639929"/>
            <a:ext cx="1932708" cy="1733551"/>
            <a:chOff x="3995935" y="1867951"/>
            <a:chExt cx="1933696" cy="1734409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4205426" y="1867951"/>
              <a:ext cx="1724205" cy="400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2"/>
                  </a:solidFill>
                  <a:latin typeface="+mn-ea"/>
                  <a:ea typeface="+mn-ea"/>
                </a:rPr>
                <a:t>卖方：保证金</a:t>
              </a: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95935" y="238316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9"/>
          <p:cNvGrpSpPr>
            <a:grpSpLocks/>
          </p:cNvGrpSpPr>
          <p:nvPr/>
        </p:nvGrpSpPr>
        <p:grpSpPr bwMode="auto">
          <a:xfrm>
            <a:off x="1763484" y="1612402"/>
            <a:ext cx="2239670" cy="1689101"/>
            <a:chOff x="681325" y="1844824"/>
            <a:chExt cx="2240816" cy="1689620"/>
          </a:xfrm>
        </p:grpSpPr>
        <p:sp>
          <p:nvSpPr>
            <p:cNvPr id="23" name="TextBox 15"/>
            <p:cNvSpPr txBox="1">
              <a:spLocks noChangeArrowheads="1"/>
            </p:cNvSpPr>
            <p:nvPr/>
          </p:nvSpPr>
          <p:spPr bwMode="auto">
            <a:xfrm>
              <a:off x="890816" y="1844824"/>
              <a:ext cx="2031325" cy="400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2"/>
                  </a:solidFill>
                  <a:latin typeface="+mn-ea"/>
                  <a:ea typeface="+mn-ea"/>
                </a:rPr>
                <a:t>买方：权利金</a:t>
              </a: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1325" y="2315244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肘形连接符 10"/>
          <p:cNvCxnSpPr/>
          <p:nvPr/>
        </p:nvCxnSpPr>
        <p:spPr>
          <a:xfrm>
            <a:off x="3277762" y="2663323"/>
            <a:ext cx="1546024" cy="914400"/>
          </a:xfrm>
          <a:prstGeom prst="bentConnector3">
            <a:avLst>
              <a:gd name="adj1" fmla="val 17058"/>
            </a:avLst>
          </a:prstGeom>
          <a:ln w="19050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11"/>
          <p:cNvGrpSpPr>
            <a:grpSpLocks/>
          </p:cNvGrpSpPr>
          <p:nvPr/>
        </p:nvGrpSpPr>
        <p:grpSpPr bwMode="auto">
          <a:xfrm>
            <a:off x="4880928" y="3272923"/>
            <a:ext cx="1219041" cy="1619526"/>
            <a:chOff x="3764764" y="3226577"/>
            <a:chExt cx="1219200" cy="1619239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64764" y="3226577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3820366" y="4445777"/>
              <a:ext cx="954107" cy="40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2"/>
                  </a:solidFill>
                  <a:latin typeface="+mn-ea"/>
                  <a:ea typeface="+mn-ea"/>
                </a:rPr>
                <a:t>交易所</a:t>
              </a:r>
            </a:p>
          </p:txBody>
        </p:sp>
      </p:grp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566649" y="3118937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划转</a:t>
            </a:r>
            <a:endParaRPr lang="en-US" altLang="zh-CN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</a:rPr>
              <a:t>权利金</a:t>
            </a:r>
          </a:p>
        </p:txBody>
      </p:sp>
      <p:cxnSp>
        <p:nvCxnSpPr>
          <p:cNvPr id="14" name="肘形连接符 13"/>
          <p:cNvCxnSpPr/>
          <p:nvPr/>
        </p:nvCxnSpPr>
        <p:spPr>
          <a:xfrm flipV="1">
            <a:off x="6099969" y="2707773"/>
            <a:ext cx="1446024" cy="1174750"/>
          </a:xfrm>
          <a:prstGeom prst="bentConnector3">
            <a:avLst>
              <a:gd name="adj1" fmla="val 12967"/>
            </a:avLst>
          </a:prstGeom>
          <a:ln w="19050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6088857" y="2295024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收取</a:t>
            </a:r>
            <a:endParaRPr lang="en-US" altLang="zh-CN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权利</a:t>
            </a: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</a:rPr>
              <a:t>金</a:t>
            </a:r>
          </a:p>
        </p:txBody>
      </p:sp>
      <p:cxnSp>
        <p:nvCxnSpPr>
          <p:cNvPr id="16" name="肘形连接符 15"/>
          <p:cNvCxnSpPr/>
          <p:nvPr/>
        </p:nvCxnSpPr>
        <p:spPr>
          <a:xfrm rot="10800000" flipV="1">
            <a:off x="6099969" y="3118937"/>
            <a:ext cx="1446024" cy="1076325"/>
          </a:xfrm>
          <a:prstGeom prst="bentConnector3">
            <a:avLst/>
          </a:prstGeom>
          <a:ln w="19050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6876155" y="3382461"/>
            <a:ext cx="133808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>
                <a:solidFill>
                  <a:schemeClr val="tx2"/>
                </a:solidFill>
                <a:latin typeface="+mn-ea"/>
                <a:ea typeface="+mn-ea"/>
              </a:rPr>
              <a:t>交纳保证金</a:t>
            </a: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148856" y="310911"/>
            <a:ext cx="1027911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309">
              <a:lnSpc>
                <a:spcPct val="90000"/>
              </a:lnSpc>
              <a:spcBef>
                <a:spcPct val="0"/>
              </a:spcBef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5.1 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业务风控：</a:t>
            </a:r>
            <a:r>
              <a:rPr lang="zh-CN" altLang="en-US" sz="4400" dirty="0" smtClean="0"/>
              <a:t>权利金和保证金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48381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6"/>
          <p:cNvGrpSpPr/>
          <p:nvPr/>
        </p:nvGrpSpPr>
        <p:grpSpPr>
          <a:xfrm>
            <a:off x="2338141" y="1649090"/>
            <a:ext cx="1107996" cy="1061011"/>
            <a:chOff x="2338141" y="1649090"/>
            <a:chExt cx="1107996" cy="1061011"/>
          </a:xfrm>
        </p:grpSpPr>
        <p:grpSp>
          <p:nvGrpSpPr>
            <p:cNvPr id="3" name="组合 95"/>
            <p:cNvGrpSpPr>
              <a:grpSpLocks noChangeAspect="1"/>
            </p:cNvGrpSpPr>
            <p:nvPr/>
          </p:nvGrpSpPr>
          <p:grpSpPr>
            <a:xfrm>
              <a:off x="2620059" y="1649090"/>
              <a:ext cx="509381" cy="649050"/>
              <a:chOff x="7580676" y="2461682"/>
              <a:chExt cx="491300" cy="626012"/>
            </a:xfrm>
          </p:grpSpPr>
          <p:sp>
            <p:nvSpPr>
              <p:cNvPr id="26" name="Freeform 27"/>
              <p:cNvSpPr/>
              <p:nvPr/>
            </p:nvSpPr>
            <p:spPr bwMode="auto">
              <a:xfrm>
                <a:off x="7694256" y="2461682"/>
                <a:ext cx="264140" cy="269423"/>
              </a:xfrm>
              <a:custGeom>
                <a:avLst/>
                <a:gdLst>
                  <a:gd name="T0" fmla="*/ 21 w 42"/>
                  <a:gd name="T1" fmla="*/ 0 h 43"/>
                  <a:gd name="T2" fmla="*/ 0 w 42"/>
                  <a:gd name="T3" fmla="*/ 22 h 43"/>
                  <a:gd name="T4" fmla="*/ 21 w 42"/>
                  <a:gd name="T5" fmla="*/ 43 h 43"/>
                  <a:gd name="T6" fmla="*/ 21 w 42"/>
                  <a:gd name="T7" fmla="*/ 43 h 43"/>
                  <a:gd name="T8" fmla="*/ 42 w 42"/>
                  <a:gd name="T9" fmla="*/ 22 h 43"/>
                  <a:gd name="T10" fmla="*/ 21 w 42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3">
                    <a:moveTo>
                      <a:pt x="21" y="0"/>
                    </a:moveTo>
                    <a:cubicBezTo>
                      <a:pt x="9" y="0"/>
                      <a:pt x="0" y="10"/>
                      <a:pt x="0" y="22"/>
                    </a:cubicBezTo>
                    <a:cubicBezTo>
                      <a:pt x="0" y="33"/>
                      <a:pt x="9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33" y="43"/>
                      <a:pt x="42" y="33"/>
                      <a:pt x="42" y="22"/>
                    </a:cubicBezTo>
                    <a:cubicBezTo>
                      <a:pt x="42" y="10"/>
                      <a:pt x="33" y="0"/>
                      <a:pt x="21" y="0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580676" y="2744312"/>
                <a:ext cx="491300" cy="343382"/>
              </a:xfrm>
              <a:custGeom>
                <a:avLst/>
                <a:gdLst>
                  <a:gd name="T0" fmla="*/ 55 w 78"/>
                  <a:gd name="T1" fmla="*/ 0 h 55"/>
                  <a:gd name="T2" fmla="*/ 39 w 78"/>
                  <a:gd name="T3" fmla="*/ 45 h 55"/>
                  <a:gd name="T4" fmla="*/ 23 w 78"/>
                  <a:gd name="T5" fmla="*/ 0 h 55"/>
                  <a:gd name="T6" fmla="*/ 0 w 78"/>
                  <a:gd name="T7" fmla="*/ 33 h 55"/>
                  <a:gd name="T8" fmla="*/ 0 w 78"/>
                  <a:gd name="T9" fmla="*/ 34 h 55"/>
                  <a:gd name="T10" fmla="*/ 0 w 78"/>
                  <a:gd name="T11" fmla="*/ 35 h 55"/>
                  <a:gd name="T12" fmla="*/ 39 w 78"/>
                  <a:gd name="T13" fmla="*/ 55 h 55"/>
                  <a:gd name="T14" fmla="*/ 78 w 78"/>
                  <a:gd name="T15" fmla="*/ 35 h 55"/>
                  <a:gd name="T16" fmla="*/ 78 w 78"/>
                  <a:gd name="T17" fmla="*/ 34 h 55"/>
                  <a:gd name="T18" fmla="*/ 78 w 78"/>
                  <a:gd name="T19" fmla="*/ 33 h 55"/>
                  <a:gd name="T20" fmla="*/ 55 w 78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55">
                    <a:moveTo>
                      <a:pt x="55" y="0"/>
                    </a:moveTo>
                    <a:cubicBezTo>
                      <a:pt x="39" y="45"/>
                      <a:pt x="39" y="45"/>
                      <a:pt x="39" y="4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6"/>
                      <a:pt x="1" y="19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44"/>
                      <a:pt x="18" y="55"/>
                      <a:pt x="39" y="55"/>
                    </a:cubicBezTo>
                    <a:cubicBezTo>
                      <a:pt x="60" y="55"/>
                      <a:pt x="77" y="44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7" y="19"/>
                      <a:pt x="68" y="6"/>
                      <a:pt x="55" y="0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7786705" y="2786575"/>
                <a:ext cx="76601" cy="182257"/>
              </a:xfrm>
              <a:custGeom>
                <a:avLst/>
                <a:gdLst>
                  <a:gd name="T0" fmla="*/ 15 w 29"/>
                  <a:gd name="T1" fmla="*/ 0 h 69"/>
                  <a:gd name="T2" fmla="*/ 7 w 29"/>
                  <a:gd name="T3" fmla="*/ 5 h 69"/>
                  <a:gd name="T4" fmla="*/ 0 w 29"/>
                  <a:gd name="T5" fmla="*/ 36 h 69"/>
                  <a:gd name="T6" fmla="*/ 15 w 29"/>
                  <a:gd name="T7" fmla="*/ 69 h 69"/>
                  <a:gd name="T8" fmla="*/ 29 w 29"/>
                  <a:gd name="T9" fmla="*/ 36 h 69"/>
                  <a:gd name="T10" fmla="*/ 22 w 29"/>
                  <a:gd name="T11" fmla="*/ 5 h 69"/>
                  <a:gd name="T12" fmla="*/ 15 w 29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15" y="0"/>
                    </a:moveTo>
                    <a:lnTo>
                      <a:pt x="7" y="5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9" y="36"/>
                    </a:lnTo>
                    <a:lnTo>
                      <a:pt x="22" y="5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2338141" y="2340769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期权买方</a:t>
              </a:r>
              <a:endParaRPr lang="zh-CN" altLang="en-US" dirty="0"/>
            </a:p>
          </p:txBody>
        </p:sp>
      </p:grpSp>
      <p:grpSp>
        <p:nvGrpSpPr>
          <p:cNvPr id="4" name="组合 45"/>
          <p:cNvGrpSpPr/>
          <p:nvPr/>
        </p:nvGrpSpPr>
        <p:grpSpPr>
          <a:xfrm>
            <a:off x="8830346" y="1649090"/>
            <a:ext cx="1107996" cy="1007264"/>
            <a:chOff x="8830346" y="1712590"/>
            <a:chExt cx="1107996" cy="1007264"/>
          </a:xfrm>
        </p:grpSpPr>
        <p:sp>
          <p:nvSpPr>
            <p:cNvPr id="34" name="Freeform 13"/>
            <p:cNvSpPr>
              <a:spLocks noChangeAspect="1"/>
            </p:cNvSpPr>
            <p:nvPr/>
          </p:nvSpPr>
          <p:spPr bwMode="auto">
            <a:xfrm>
              <a:off x="9150842" y="1712590"/>
              <a:ext cx="452627" cy="602407"/>
            </a:xfrm>
            <a:custGeom>
              <a:avLst/>
              <a:gdLst>
                <a:gd name="T0" fmla="*/ 104 w 154"/>
                <a:gd name="T1" fmla="*/ 85 h 205"/>
                <a:gd name="T2" fmla="*/ 124 w 154"/>
                <a:gd name="T3" fmla="*/ 47 h 205"/>
                <a:gd name="T4" fmla="*/ 77 w 154"/>
                <a:gd name="T5" fmla="*/ 0 h 205"/>
                <a:gd name="T6" fmla="*/ 30 w 154"/>
                <a:gd name="T7" fmla="*/ 47 h 205"/>
                <a:gd name="T8" fmla="*/ 50 w 154"/>
                <a:gd name="T9" fmla="*/ 85 h 205"/>
                <a:gd name="T10" fmla="*/ 0 w 154"/>
                <a:gd name="T11" fmla="*/ 157 h 205"/>
                <a:gd name="T12" fmla="*/ 6 w 154"/>
                <a:gd name="T13" fmla="*/ 186 h 205"/>
                <a:gd name="T14" fmla="*/ 77 w 154"/>
                <a:gd name="T15" fmla="*/ 205 h 205"/>
                <a:gd name="T16" fmla="*/ 148 w 154"/>
                <a:gd name="T17" fmla="*/ 186 h 205"/>
                <a:gd name="T18" fmla="*/ 154 w 154"/>
                <a:gd name="T19" fmla="*/ 157 h 205"/>
                <a:gd name="T20" fmla="*/ 104 w 154"/>
                <a:gd name="T21" fmla="*/ 8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205">
                  <a:moveTo>
                    <a:pt x="104" y="85"/>
                  </a:moveTo>
                  <a:cubicBezTo>
                    <a:pt x="116" y="77"/>
                    <a:pt x="124" y="63"/>
                    <a:pt x="124" y="47"/>
                  </a:cubicBezTo>
                  <a:cubicBezTo>
                    <a:pt x="124" y="21"/>
                    <a:pt x="103" y="0"/>
                    <a:pt x="77" y="0"/>
                  </a:cubicBezTo>
                  <a:cubicBezTo>
                    <a:pt x="51" y="0"/>
                    <a:pt x="30" y="21"/>
                    <a:pt x="30" y="47"/>
                  </a:cubicBezTo>
                  <a:cubicBezTo>
                    <a:pt x="30" y="63"/>
                    <a:pt x="38" y="77"/>
                    <a:pt x="50" y="85"/>
                  </a:cubicBezTo>
                  <a:cubicBezTo>
                    <a:pt x="21" y="96"/>
                    <a:pt x="0" y="124"/>
                    <a:pt x="0" y="157"/>
                  </a:cubicBezTo>
                  <a:cubicBezTo>
                    <a:pt x="0" y="167"/>
                    <a:pt x="2" y="177"/>
                    <a:pt x="6" y="186"/>
                  </a:cubicBezTo>
                  <a:cubicBezTo>
                    <a:pt x="27" y="198"/>
                    <a:pt x="51" y="205"/>
                    <a:pt x="77" y="205"/>
                  </a:cubicBezTo>
                  <a:cubicBezTo>
                    <a:pt x="103" y="205"/>
                    <a:pt x="127" y="198"/>
                    <a:pt x="148" y="186"/>
                  </a:cubicBezTo>
                  <a:cubicBezTo>
                    <a:pt x="152" y="177"/>
                    <a:pt x="154" y="167"/>
                    <a:pt x="154" y="157"/>
                  </a:cubicBezTo>
                  <a:cubicBezTo>
                    <a:pt x="154" y="124"/>
                    <a:pt x="133" y="96"/>
                    <a:pt x="104" y="8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8830346" y="2350522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期权卖方</a:t>
              </a:r>
              <a:endParaRPr lang="zh-CN" altLang="en-US" dirty="0"/>
            </a:p>
          </p:txBody>
        </p:sp>
      </p:grpSp>
      <p:grpSp>
        <p:nvGrpSpPr>
          <p:cNvPr id="5" name="组合 36"/>
          <p:cNvGrpSpPr/>
          <p:nvPr/>
        </p:nvGrpSpPr>
        <p:grpSpPr>
          <a:xfrm>
            <a:off x="5496484" y="1649090"/>
            <a:ext cx="1283515" cy="1044741"/>
            <a:chOff x="6450523" y="1740970"/>
            <a:chExt cx="1283515" cy="1044741"/>
          </a:xfrm>
        </p:grpSpPr>
        <p:sp>
          <p:nvSpPr>
            <p:cNvPr id="38" name="TextBox 37"/>
            <p:cNvSpPr txBox="1"/>
            <p:nvPr/>
          </p:nvSpPr>
          <p:spPr>
            <a:xfrm>
              <a:off x="6450523" y="2416379"/>
              <a:ext cx="1283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交易所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6" name="组合 56"/>
            <p:cNvGrpSpPr/>
            <p:nvPr/>
          </p:nvGrpSpPr>
          <p:grpSpPr>
            <a:xfrm>
              <a:off x="6835612" y="1740970"/>
              <a:ext cx="513337" cy="633114"/>
              <a:chOff x="1674813" y="1797050"/>
              <a:chExt cx="381001" cy="469900"/>
            </a:xfrm>
            <a:solidFill>
              <a:srgbClr val="0070C0"/>
            </a:solidFill>
          </p:grpSpPr>
          <p:sp>
            <p:nvSpPr>
              <p:cNvPr id="40" name="Freeform 72"/>
              <p:cNvSpPr>
                <a:spLocks noEditPoints="1"/>
              </p:cNvSpPr>
              <p:nvPr/>
            </p:nvSpPr>
            <p:spPr bwMode="auto">
              <a:xfrm>
                <a:off x="1674813" y="1978025"/>
                <a:ext cx="90488" cy="288925"/>
              </a:xfrm>
              <a:custGeom>
                <a:avLst/>
                <a:gdLst>
                  <a:gd name="T0" fmla="*/ 2 w 24"/>
                  <a:gd name="T1" fmla="*/ 0 h 76"/>
                  <a:gd name="T2" fmla="*/ 0 w 24"/>
                  <a:gd name="T3" fmla="*/ 75 h 76"/>
                  <a:gd name="T4" fmla="*/ 2 w 24"/>
                  <a:gd name="T5" fmla="*/ 76 h 76"/>
                  <a:gd name="T6" fmla="*/ 8 w 24"/>
                  <a:gd name="T7" fmla="*/ 66 h 76"/>
                  <a:gd name="T8" fmla="*/ 22 w 24"/>
                  <a:gd name="T9" fmla="*/ 76 h 76"/>
                  <a:gd name="T10" fmla="*/ 24 w 24"/>
                  <a:gd name="T11" fmla="*/ 1 h 76"/>
                  <a:gd name="T12" fmla="*/ 11 w 24"/>
                  <a:gd name="T13" fmla="*/ 60 h 76"/>
                  <a:gd name="T14" fmla="*/ 3 w 24"/>
                  <a:gd name="T15" fmla="*/ 55 h 76"/>
                  <a:gd name="T16" fmla="*/ 11 w 24"/>
                  <a:gd name="T17" fmla="*/ 60 h 76"/>
                  <a:gd name="T18" fmla="*/ 3 w 24"/>
                  <a:gd name="T19" fmla="*/ 51 h 76"/>
                  <a:gd name="T20" fmla="*/ 11 w 24"/>
                  <a:gd name="T21" fmla="*/ 46 h 76"/>
                  <a:gd name="T22" fmla="*/ 11 w 24"/>
                  <a:gd name="T23" fmla="*/ 43 h 76"/>
                  <a:gd name="T24" fmla="*/ 3 w 24"/>
                  <a:gd name="T25" fmla="*/ 38 h 76"/>
                  <a:gd name="T26" fmla="*/ 11 w 24"/>
                  <a:gd name="T27" fmla="*/ 43 h 76"/>
                  <a:gd name="T28" fmla="*/ 3 w 24"/>
                  <a:gd name="T29" fmla="*/ 34 h 76"/>
                  <a:gd name="T30" fmla="*/ 11 w 24"/>
                  <a:gd name="T31" fmla="*/ 29 h 76"/>
                  <a:gd name="T32" fmla="*/ 11 w 24"/>
                  <a:gd name="T33" fmla="*/ 26 h 76"/>
                  <a:gd name="T34" fmla="*/ 3 w 24"/>
                  <a:gd name="T35" fmla="*/ 21 h 76"/>
                  <a:gd name="T36" fmla="*/ 11 w 24"/>
                  <a:gd name="T37" fmla="*/ 26 h 76"/>
                  <a:gd name="T38" fmla="*/ 3 w 24"/>
                  <a:gd name="T39" fmla="*/ 17 h 76"/>
                  <a:gd name="T40" fmla="*/ 11 w 24"/>
                  <a:gd name="T41" fmla="*/ 12 h 76"/>
                  <a:gd name="T42" fmla="*/ 11 w 24"/>
                  <a:gd name="T43" fmla="*/ 9 h 76"/>
                  <a:gd name="T44" fmla="*/ 3 w 24"/>
                  <a:gd name="T45" fmla="*/ 3 h 76"/>
                  <a:gd name="T46" fmla="*/ 11 w 24"/>
                  <a:gd name="T47" fmla="*/ 9 h 76"/>
                  <a:gd name="T48" fmla="*/ 13 w 24"/>
                  <a:gd name="T49" fmla="*/ 60 h 76"/>
                  <a:gd name="T50" fmla="*/ 21 w 24"/>
                  <a:gd name="T51" fmla="*/ 55 h 76"/>
                  <a:gd name="T52" fmla="*/ 21 w 24"/>
                  <a:gd name="T53" fmla="*/ 51 h 76"/>
                  <a:gd name="T54" fmla="*/ 13 w 24"/>
                  <a:gd name="T55" fmla="*/ 46 h 76"/>
                  <a:gd name="T56" fmla="*/ 21 w 24"/>
                  <a:gd name="T57" fmla="*/ 51 h 76"/>
                  <a:gd name="T58" fmla="*/ 13 w 24"/>
                  <a:gd name="T59" fmla="*/ 43 h 76"/>
                  <a:gd name="T60" fmla="*/ 21 w 24"/>
                  <a:gd name="T61" fmla="*/ 38 h 76"/>
                  <a:gd name="T62" fmla="*/ 21 w 24"/>
                  <a:gd name="T63" fmla="*/ 34 h 76"/>
                  <a:gd name="T64" fmla="*/ 13 w 24"/>
                  <a:gd name="T65" fmla="*/ 29 h 76"/>
                  <a:gd name="T66" fmla="*/ 21 w 24"/>
                  <a:gd name="T67" fmla="*/ 34 h 76"/>
                  <a:gd name="T68" fmla="*/ 13 w 24"/>
                  <a:gd name="T69" fmla="*/ 26 h 76"/>
                  <a:gd name="T70" fmla="*/ 21 w 24"/>
                  <a:gd name="T71" fmla="*/ 21 h 76"/>
                  <a:gd name="T72" fmla="*/ 21 w 24"/>
                  <a:gd name="T73" fmla="*/ 17 h 76"/>
                  <a:gd name="T74" fmla="*/ 13 w 24"/>
                  <a:gd name="T75" fmla="*/ 12 h 76"/>
                  <a:gd name="T76" fmla="*/ 21 w 24"/>
                  <a:gd name="T77" fmla="*/ 17 h 76"/>
                  <a:gd name="T78" fmla="*/ 13 w 24"/>
                  <a:gd name="T79" fmla="*/ 9 h 76"/>
                  <a:gd name="T80" fmla="*/ 21 w 24"/>
                  <a:gd name="T81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76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1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3" y="76"/>
                      <a:pt x="24" y="75"/>
                      <a:pt x="24" y="75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0"/>
                      <a:pt x="22" y="0"/>
                    </a:cubicBezTo>
                    <a:close/>
                    <a:moveTo>
                      <a:pt x="11" y="60"/>
                    </a:moveTo>
                    <a:cubicBezTo>
                      <a:pt x="3" y="60"/>
                      <a:pt x="3" y="60"/>
                      <a:pt x="3" y="60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1" y="55"/>
                      <a:pt x="11" y="55"/>
                      <a:pt x="11" y="55"/>
                    </a:cubicBezTo>
                    <a:lnTo>
                      <a:pt x="11" y="60"/>
                    </a:lnTo>
                    <a:close/>
                    <a:moveTo>
                      <a:pt x="11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11" y="46"/>
                      <a:pt x="11" y="46"/>
                      <a:pt x="11" y="46"/>
                    </a:cubicBezTo>
                    <a:lnTo>
                      <a:pt x="11" y="51"/>
                    </a:lnTo>
                    <a:close/>
                    <a:moveTo>
                      <a:pt x="11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1" y="38"/>
                      <a:pt x="11" y="38"/>
                      <a:pt x="11" y="38"/>
                    </a:cubicBezTo>
                    <a:lnTo>
                      <a:pt x="11" y="43"/>
                    </a:lnTo>
                    <a:close/>
                    <a:moveTo>
                      <a:pt x="11" y="34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1" y="29"/>
                      <a:pt x="11" y="29"/>
                      <a:pt x="11" y="29"/>
                    </a:cubicBezTo>
                    <a:lnTo>
                      <a:pt x="11" y="34"/>
                    </a:lnTo>
                    <a:close/>
                    <a:moveTo>
                      <a:pt x="11" y="26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26"/>
                    </a:lnTo>
                    <a:close/>
                    <a:moveTo>
                      <a:pt x="11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1" y="12"/>
                      <a:pt x="11" y="12"/>
                      <a:pt x="11" y="12"/>
                    </a:cubicBezTo>
                    <a:lnTo>
                      <a:pt x="11" y="17"/>
                    </a:lnTo>
                    <a:close/>
                    <a:moveTo>
                      <a:pt x="11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1" y="3"/>
                      <a:pt x="11" y="3"/>
                      <a:pt x="11" y="3"/>
                    </a:cubicBezTo>
                    <a:lnTo>
                      <a:pt x="11" y="9"/>
                    </a:lnTo>
                    <a:close/>
                    <a:moveTo>
                      <a:pt x="21" y="60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21" y="55"/>
                      <a:pt x="21" y="55"/>
                      <a:pt x="21" y="55"/>
                    </a:cubicBezTo>
                    <a:lnTo>
                      <a:pt x="21" y="60"/>
                    </a:lnTo>
                    <a:close/>
                    <a:moveTo>
                      <a:pt x="21" y="51"/>
                    </a:move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51"/>
                    </a:lnTo>
                    <a:close/>
                    <a:moveTo>
                      <a:pt x="21" y="43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1" y="38"/>
                      <a:pt x="21" y="38"/>
                      <a:pt x="21" y="38"/>
                    </a:cubicBezTo>
                    <a:lnTo>
                      <a:pt x="21" y="43"/>
                    </a:lnTo>
                    <a:close/>
                    <a:moveTo>
                      <a:pt x="21" y="34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21" y="29"/>
                      <a:pt x="21" y="29"/>
                      <a:pt x="21" y="29"/>
                    </a:cubicBezTo>
                    <a:lnTo>
                      <a:pt x="21" y="34"/>
                    </a:lnTo>
                    <a:close/>
                    <a:moveTo>
                      <a:pt x="21" y="26"/>
                    </a:move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21" y="21"/>
                      <a:pt x="21" y="21"/>
                      <a:pt x="21" y="21"/>
                    </a:cubicBezTo>
                    <a:lnTo>
                      <a:pt x="21" y="26"/>
                    </a:lnTo>
                    <a:close/>
                    <a:moveTo>
                      <a:pt x="21" y="17"/>
                    </a:move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1" y="12"/>
                      <a:pt x="21" y="12"/>
                      <a:pt x="21" y="12"/>
                    </a:cubicBezTo>
                    <a:lnTo>
                      <a:pt x="21" y="17"/>
                    </a:lnTo>
                    <a:close/>
                    <a:moveTo>
                      <a:pt x="21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21" y="3"/>
                      <a:pt x="21" y="3"/>
                      <a:pt x="21" y="3"/>
                    </a:cubicBezTo>
                    <a:lnTo>
                      <a:pt x="2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73"/>
              <p:cNvSpPr>
                <a:spLocks noEditPoints="1"/>
              </p:cNvSpPr>
              <p:nvPr/>
            </p:nvSpPr>
            <p:spPr bwMode="auto">
              <a:xfrm>
                <a:off x="1927226" y="2100263"/>
                <a:ext cx="128588" cy="166687"/>
              </a:xfrm>
              <a:custGeom>
                <a:avLst/>
                <a:gdLst>
                  <a:gd name="T0" fmla="*/ 33 w 34"/>
                  <a:gd name="T1" fmla="*/ 0 h 44"/>
                  <a:gd name="T2" fmla="*/ 1 w 34"/>
                  <a:gd name="T3" fmla="*/ 0 h 44"/>
                  <a:gd name="T4" fmla="*/ 0 w 34"/>
                  <a:gd name="T5" fmla="*/ 1 h 44"/>
                  <a:gd name="T6" fmla="*/ 0 w 34"/>
                  <a:gd name="T7" fmla="*/ 43 h 44"/>
                  <a:gd name="T8" fmla="*/ 1 w 34"/>
                  <a:gd name="T9" fmla="*/ 44 h 44"/>
                  <a:gd name="T10" fmla="*/ 33 w 34"/>
                  <a:gd name="T11" fmla="*/ 44 h 44"/>
                  <a:gd name="T12" fmla="*/ 34 w 34"/>
                  <a:gd name="T13" fmla="*/ 43 h 44"/>
                  <a:gd name="T14" fmla="*/ 34 w 34"/>
                  <a:gd name="T15" fmla="*/ 1 h 44"/>
                  <a:gd name="T16" fmla="*/ 33 w 34"/>
                  <a:gd name="T17" fmla="*/ 0 h 44"/>
                  <a:gd name="T18" fmla="*/ 15 w 34"/>
                  <a:gd name="T19" fmla="*/ 37 h 44"/>
                  <a:gd name="T20" fmla="*/ 2 w 34"/>
                  <a:gd name="T21" fmla="*/ 37 h 44"/>
                  <a:gd name="T22" fmla="*/ 2 w 34"/>
                  <a:gd name="T23" fmla="*/ 32 h 44"/>
                  <a:gd name="T24" fmla="*/ 15 w 34"/>
                  <a:gd name="T25" fmla="*/ 32 h 44"/>
                  <a:gd name="T26" fmla="*/ 15 w 34"/>
                  <a:gd name="T27" fmla="*/ 37 h 44"/>
                  <a:gd name="T28" fmla="*/ 15 w 34"/>
                  <a:gd name="T29" fmla="*/ 28 h 44"/>
                  <a:gd name="T30" fmla="*/ 2 w 34"/>
                  <a:gd name="T31" fmla="*/ 28 h 44"/>
                  <a:gd name="T32" fmla="*/ 2 w 34"/>
                  <a:gd name="T33" fmla="*/ 22 h 44"/>
                  <a:gd name="T34" fmla="*/ 15 w 34"/>
                  <a:gd name="T35" fmla="*/ 22 h 44"/>
                  <a:gd name="T36" fmla="*/ 15 w 34"/>
                  <a:gd name="T37" fmla="*/ 28 h 44"/>
                  <a:gd name="T38" fmla="*/ 15 w 34"/>
                  <a:gd name="T39" fmla="*/ 18 h 44"/>
                  <a:gd name="T40" fmla="*/ 2 w 34"/>
                  <a:gd name="T41" fmla="*/ 18 h 44"/>
                  <a:gd name="T42" fmla="*/ 2 w 34"/>
                  <a:gd name="T43" fmla="*/ 13 h 44"/>
                  <a:gd name="T44" fmla="*/ 15 w 34"/>
                  <a:gd name="T45" fmla="*/ 13 h 44"/>
                  <a:gd name="T46" fmla="*/ 15 w 34"/>
                  <a:gd name="T47" fmla="*/ 18 h 44"/>
                  <a:gd name="T48" fmla="*/ 15 w 34"/>
                  <a:gd name="T49" fmla="*/ 9 h 44"/>
                  <a:gd name="T50" fmla="*/ 2 w 34"/>
                  <a:gd name="T51" fmla="*/ 9 h 44"/>
                  <a:gd name="T52" fmla="*/ 2 w 34"/>
                  <a:gd name="T53" fmla="*/ 3 h 44"/>
                  <a:gd name="T54" fmla="*/ 15 w 34"/>
                  <a:gd name="T55" fmla="*/ 3 h 44"/>
                  <a:gd name="T56" fmla="*/ 15 w 34"/>
                  <a:gd name="T57" fmla="*/ 9 h 44"/>
                  <a:gd name="T58" fmla="*/ 32 w 34"/>
                  <a:gd name="T59" fmla="*/ 37 h 44"/>
                  <a:gd name="T60" fmla="*/ 19 w 34"/>
                  <a:gd name="T61" fmla="*/ 37 h 44"/>
                  <a:gd name="T62" fmla="*/ 19 w 34"/>
                  <a:gd name="T63" fmla="*/ 32 h 44"/>
                  <a:gd name="T64" fmla="*/ 32 w 34"/>
                  <a:gd name="T65" fmla="*/ 32 h 44"/>
                  <a:gd name="T66" fmla="*/ 32 w 34"/>
                  <a:gd name="T67" fmla="*/ 37 h 44"/>
                  <a:gd name="T68" fmla="*/ 32 w 34"/>
                  <a:gd name="T69" fmla="*/ 28 h 44"/>
                  <a:gd name="T70" fmla="*/ 19 w 34"/>
                  <a:gd name="T71" fmla="*/ 28 h 44"/>
                  <a:gd name="T72" fmla="*/ 19 w 34"/>
                  <a:gd name="T73" fmla="*/ 22 h 44"/>
                  <a:gd name="T74" fmla="*/ 32 w 34"/>
                  <a:gd name="T75" fmla="*/ 22 h 44"/>
                  <a:gd name="T76" fmla="*/ 32 w 34"/>
                  <a:gd name="T77" fmla="*/ 28 h 44"/>
                  <a:gd name="T78" fmla="*/ 32 w 34"/>
                  <a:gd name="T79" fmla="*/ 18 h 44"/>
                  <a:gd name="T80" fmla="*/ 19 w 34"/>
                  <a:gd name="T81" fmla="*/ 18 h 44"/>
                  <a:gd name="T82" fmla="*/ 19 w 34"/>
                  <a:gd name="T83" fmla="*/ 13 h 44"/>
                  <a:gd name="T84" fmla="*/ 32 w 34"/>
                  <a:gd name="T85" fmla="*/ 13 h 44"/>
                  <a:gd name="T86" fmla="*/ 32 w 34"/>
                  <a:gd name="T87" fmla="*/ 18 h 44"/>
                  <a:gd name="T88" fmla="*/ 32 w 34"/>
                  <a:gd name="T89" fmla="*/ 9 h 44"/>
                  <a:gd name="T90" fmla="*/ 19 w 34"/>
                  <a:gd name="T91" fmla="*/ 9 h 44"/>
                  <a:gd name="T92" fmla="*/ 19 w 34"/>
                  <a:gd name="T93" fmla="*/ 3 h 44"/>
                  <a:gd name="T94" fmla="*/ 32 w 34"/>
                  <a:gd name="T95" fmla="*/ 3 h 44"/>
                  <a:gd name="T96" fmla="*/ 32 w 34"/>
                  <a:gd name="T97" fmla="*/ 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" h="44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4"/>
                      <a:pt x="34" y="43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3" y="0"/>
                      <a:pt x="33" y="0"/>
                    </a:cubicBezTo>
                    <a:close/>
                    <a:moveTo>
                      <a:pt x="15" y="37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5" y="32"/>
                      <a:pt x="15" y="32"/>
                      <a:pt x="15" y="32"/>
                    </a:cubicBezTo>
                    <a:lnTo>
                      <a:pt x="15" y="37"/>
                    </a:lnTo>
                    <a:close/>
                    <a:moveTo>
                      <a:pt x="15" y="28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5" y="22"/>
                      <a:pt x="15" y="22"/>
                      <a:pt x="15" y="22"/>
                    </a:cubicBezTo>
                    <a:lnTo>
                      <a:pt x="15" y="28"/>
                    </a:lnTo>
                    <a:close/>
                    <a:moveTo>
                      <a:pt x="15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5" y="13"/>
                      <a:pt x="15" y="13"/>
                      <a:pt x="15" y="13"/>
                    </a:cubicBezTo>
                    <a:lnTo>
                      <a:pt x="15" y="18"/>
                    </a:lnTo>
                    <a:close/>
                    <a:moveTo>
                      <a:pt x="15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5" y="3"/>
                      <a:pt x="15" y="3"/>
                      <a:pt x="15" y="3"/>
                    </a:cubicBezTo>
                    <a:lnTo>
                      <a:pt x="15" y="9"/>
                    </a:lnTo>
                    <a:close/>
                    <a:moveTo>
                      <a:pt x="32" y="37"/>
                    </a:move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37"/>
                    </a:lnTo>
                    <a:close/>
                    <a:moveTo>
                      <a:pt x="32" y="28"/>
                    </a:move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32" y="22"/>
                      <a:pt x="32" y="22"/>
                      <a:pt x="32" y="22"/>
                    </a:cubicBezTo>
                    <a:lnTo>
                      <a:pt x="32" y="28"/>
                    </a:lnTo>
                    <a:close/>
                    <a:moveTo>
                      <a:pt x="32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32" y="13"/>
                      <a:pt x="32" y="13"/>
                      <a:pt x="32" y="13"/>
                    </a:cubicBezTo>
                    <a:lnTo>
                      <a:pt x="32" y="18"/>
                    </a:lnTo>
                    <a:close/>
                    <a:moveTo>
                      <a:pt x="32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32" y="3"/>
                      <a:pt x="32" y="3"/>
                      <a:pt x="32" y="3"/>
                    </a:cubicBezTo>
                    <a:lnTo>
                      <a:pt x="3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74"/>
              <p:cNvSpPr>
                <a:spLocks noEditPoints="1"/>
              </p:cNvSpPr>
              <p:nvPr/>
            </p:nvSpPr>
            <p:spPr bwMode="auto">
              <a:xfrm>
                <a:off x="1781176" y="1797050"/>
                <a:ext cx="131763" cy="469900"/>
              </a:xfrm>
              <a:custGeom>
                <a:avLst/>
                <a:gdLst>
                  <a:gd name="T0" fmla="*/ 23 w 35"/>
                  <a:gd name="T1" fmla="*/ 11 h 124"/>
                  <a:gd name="T2" fmla="*/ 22 w 35"/>
                  <a:gd name="T3" fmla="*/ 0 h 124"/>
                  <a:gd name="T4" fmla="*/ 21 w 35"/>
                  <a:gd name="T5" fmla="*/ 11 h 124"/>
                  <a:gd name="T6" fmla="*/ 8 w 35"/>
                  <a:gd name="T7" fmla="*/ 9 h 124"/>
                  <a:gd name="T8" fmla="*/ 4 w 35"/>
                  <a:gd name="T9" fmla="*/ 7 h 124"/>
                  <a:gd name="T10" fmla="*/ 3 w 35"/>
                  <a:gd name="T11" fmla="*/ 11 h 124"/>
                  <a:gd name="T12" fmla="*/ 0 w 35"/>
                  <a:gd name="T13" fmla="*/ 13 h 124"/>
                  <a:gd name="T14" fmla="*/ 2 w 35"/>
                  <a:gd name="T15" fmla="*/ 124 h 124"/>
                  <a:gd name="T16" fmla="*/ 3 w 35"/>
                  <a:gd name="T17" fmla="*/ 109 h 124"/>
                  <a:gd name="T18" fmla="*/ 12 w 35"/>
                  <a:gd name="T19" fmla="*/ 124 h 124"/>
                  <a:gd name="T20" fmla="*/ 35 w 35"/>
                  <a:gd name="T21" fmla="*/ 122 h 124"/>
                  <a:gd name="T22" fmla="*/ 32 w 35"/>
                  <a:gd name="T23" fmla="*/ 11 h 124"/>
                  <a:gd name="T24" fmla="*/ 4 w 35"/>
                  <a:gd name="T25" fmla="*/ 100 h 124"/>
                  <a:gd name="T26" fmla="*/ 16 w 35"/>
                  <a:gd name="T27" fmla="*/ 93 h 124"/>
                  <a:gd name="T28" fmla="*/ 16 w 35"/>
                  <a:gd name="T29" fmla="*/ 87 h 124"/>
                  <a:gd name="T30" fmla="*/ 4 w 35"/>
                  <a:gd name="T31" fmla="*/ 80 h 124"/>
                  <a:gd name="T32" fmla="*/ 16 w 35"/>
                  <a:gd name="T33" fmla="*/ 87 h 124"/>
                  <a:gd name="T34" fmla="*/ 4 w 35"/>
                  <a:gd name="T35" fmla="*/ 75 h 124"/>
                  <a:gd name="T36" fmla="*/ 16 w 35"/>
                  <a:gd name="T37" fmla="*/ 67 h 124"/>
                  <a:gd name="T38" fmla="*/ 16 w 35"/>
                  <a:gd name="T39" fmla="*/ 62 h 124"/>
                  <a:gd name="T40" fmla="*/ 4 w 35"/>
                  <a:gd name="T41" fmla="*/ 54 h 124"/>
                  <a:gd name="T42" fmla="*/ 16 w 35"/>
                  <a:gd name="T43" fmla="*/ 62 h 124"/>
                  <a:gd name="T44" fmla="*/ 4 w 35"/>
                  <a:gd name="T45" fmla="*/ 49 h 124"/>
                  <a:gd name="T46" fmla="*/ 16 w 35"/>
                  <a:gd name="T47" fmla="*/ 41 h 124"/>
                  <a:gd name="T48" fmla="*/ 16 w 35"/>
                  <a:gd name="T49" fmla="*/ 36 h 124"/>
                  <a:gd name="T50" fmla="*/ 4 w 35"/>
                  <a:gd name="T51" fmla="*/ 29 h 124"/>
                  <a:gd name="T52" fmla="*/ 16 w 35"/>
                  <a:gd name="T53" fmla="*/ 36 h 124"/>
                  <a:gd name="T54" fmla="*/ 4 w 35"/>
                  <a:gd name="T55" fmla="*/ 24 h 124"/>
                  <a:gd name="T56" fmla="*/ 16 w 35"/>
                  <a:gd name="T57" fmla="*/ 16 h 124"/>
                  <a:gd name="T58" fmla="*/ 30 w 35"/>
                  <a:gd name="T59" fmla="*/ 100 h 124"/>
                  <a:gd name="T60" fmla="*/ 18 w 35"/>
                  <a:gd name="T61" fmla="*/ 93 h 124"/>
                  <a:gd name="T62" fmla="*/ 30 w 35"/>
                  <a:gd name="T63" fmla="*/ 100 h 124"/>
                  <a:gd name="T64" fmla="*/ 18 w 35"/>
                  <a:gd name="T65" fmla="*/ 87 h 124"/>
                  <a:gd name="T66" fmla="*/ 30 w 35"/>
                  <a:gd name="T67" fmla="*/ 80 h 124"/>
                  <a:gd name="T68" fmla="*/ 30 w 35"/>
                  <a:gd name="T69" fmla="*/ 75 h 124"/>
                  <a:gd name="T70" fmla="*/ 18 w 35"/>
                  <a:gd name="T71" fmla="*/ 67 h 124"/>
                  <a:gd name="T72" fmla="*/ 30 w 35"/>
                  <a:gd name="T73" fmla="*/ 75 h 124"/>
                  <a:gd name="T74" fmla="*/ 18 w 35"/>
                  <a:gd name="T75" fmla="*/ 62 h 124"/>
                  <a:gd name="T76" fmla="*/ 30 w 35"/>
                  <a:gd name="T77" fmla="*/ 54 h 124"/>
                  <a:gd name="T78" fmla="*/ 30 w 35"/>
                  <a:gd name="T79" fmla="*/ 49 h 124"/>
                  <a:gd name="T80" fmla="*/ 18 w 35"/>
                  <a:gd name="T81" fmla="*/ 41 h 124"/>
                  <a:gd name="T82" fmla="*/ 30 w 35"/>
                  <a:gd name="T83" fmla="*/ 49 h 124"/>
                  <a:gd name="T84" fmla="*/ 18 w 35"/>
                  <a:gd name="T85" fmla="*/ 36 h 124"/>
                  <a:gd name="T86" fmla="*/ 30 w 35"/>
                  <a:gd name="T87" fmla="*/ 29 h 124"/>
                  <a:gd name="T88" fmla="*/ 30 w 35"/>
                  <a:gd name="T89" fmla="*/ 24 h 124"/>
                  <a:gd name="T90" fmla="*/ 18 w 35"/>
                  <a:gd name="T91" fmla="*/ 16 h 124"/>
                  <a:gd name="T92" fmla="*/ 30 w 35"/>
                  <a:gd name="T93" fmla="*/ 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" h="124">
                    <a:moveTo>
                      <a:pt x="32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7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3"/>
                      <a:pt x="1" y="124"/>
                      <a:pt x="2" y="124"/>
                    </a:cubicBezTo>
                    <a:cubicBezTo>
                      <a:pt x="3" y="124"/>
                      <a:pt x="3" y="124"/>
                      <a:pt x="3" y="124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2" y="124"/>
                      <a:pt x="12" y="124"/>
                      <a:pt x="12" y="124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34" y="124"/>
                      <a:pt x="35" y="123"/>
                      <a:pt x="35" y="122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4" y="11"/>
                      <a:pt x="32" y="11"/>
                    </a:cubicBezTo>
                    <a:close/>
                    <a:moveTo>
                      <a:pt x="16" y="100"/>
                    </a:moveTo>
                    <a:cubicBezTo>
                      <a:pt x="4" y="100"/>
                      <a:pt x="4" y="100"/>
                      <a:pt x="4" y="100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16" y="93"/>
                      <a:pt x="16" y="93"/>
                      <a:pt x="16" y="93"/>
                    </a:cubicBezTo>
                    <a:lnTo>
                      <a:pt x="16" y="100"/>
                    </a:lnTo>
                    <a:close/>
                    <a:moveTo>
                      <a:pt x="16" y="87"/>
                    </a:moveTo>
                    <a:cubicBezTo>
                      <a:pt x="4" y="87"/>
                      <a:pt x="4" y="87"/>
                      <a:pt x="4" y="87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16" y="80"/>
                      <a:pt x="16" y="80"/>
                      <a:pt x="16" y="80"/>
                    </a:cubicBezTo>
                    <a:lnTo>
                      <a:pt x="16" y="87"/>
                    </a:lnTo>
                    <a:close/>
                    <a:moveTo>
                      <a:pt x="16" y="75"/>
                    </a:moveTo>
                    <a:cubicBezTo>
                      <a:pt x="4" y="75"/>
                      <a:pt x="4" y="75"/>
                      <a:pt x="4" y="75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16" y="67"/>
                      <a:pt x="16" y="67"/>
                      <a:pt x="16" y="67"/>
                    </a:cubicBezTo>
                    <a:lnTo>
                      <a:pt x="16" y="75"/>
                    </a:lnTo>
                    <a:close/>
                    <a:moveTo>
                      <a:pt x="16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16" y="62"/>
                    </a:lnTo>
                    <a:close/>
                    <a:moveTo>
                      <a:pt x="16" y="49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6" y="41"/>
                      <a:pt x="16" y="41"/>
                      <a:pt x="16" y="41"/>
                    </a:cubicBezTo>
                    <a:lnTo>
                      <a:pt x="16" y="49"/>
                    </a:lnTo>
                    <a:close/>
                    <a:moveTo>
                      <a:pt x="16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16" y="29"/>
                      <a:pt x="16" y="29"/>
                      <a:pt x="16" y="29"/>
                    </a:cubicBezTo>
                    <a:lnTo>
                      <a:pt x="16" y="36"/>
                    </a:lnTo>
                    <a:close/>
                    <a:moveTo>
                      <a:pt x="16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16" y="24"/>
                    </a:lnTo>
                    <a:close/>
                    <a:moveTo>
                      <a:pt x="30" y="100"/>
                    </a:moveTo>
                    <a:cubicBezTo>
                      <a:pt x="18" y="100"/>
                      <a:pt x="18" y="100"/>
                      <a:pt x="18" y="100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30" y="93"/>
                      <a:pt x="30" y="93"/>
                      <a:pt x="30" y="93"/>
                    </a:cubicBezTo>
                    <a:lnTo>
                      <a:pt x="30" y="100"/>
                    </a:lnTo>
                    <a:close/>
                    <a:moveTo>
                      <a:pt x="30" y="87"/>
                    </a:move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30" y="80"/>
                      <a:pt x="30" y="80"/>
                      <a:pt x="30" y="80"/>
                    </a:cubicBezTo>
                    <a:lnTo>
                      <a:pt x="30" y="87"/>
                    </a:lnTo>
                    <a:close/>
                    <a:moveTo>
                      <a:pt x="30" y="75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30" y="67"/>
                      <a:pt x="30" y="67"/>
                      <a:pt x="30" y="67"/>
                    </a:cubicBezTo>
                    <a:lnTo>
                      <a:pt x="30" y="75"/>
                    </a:lnTo>
                    <a:close/>
                    <a:moveTo>
                      <a:pt x="30" y="62"/>
                    </a:move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30" y="54"/>
                      <a:pt x="30" y="54"/>
                      <a:pt x="30" y="54"/>
                    </a:cubicBezTo>
                    <a:lnTo>
                      <a:pt x="30" y="62"/>
                    </a:lnTo>
                    <a:close/>
                    <a:moveTo>
                      <a:pt x="30" y="49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30" y="41"/>
                      <a:pt x="30" y="41"/>
                      <a:pt x="30" y="41"/>
                    </a:cubicBezTo>
                    <a:lnTo>
                      <a:pt x="30" y="49"/>
                    </a:lnTo>
                    <a:close/>
                    <a:moveTo>
                      <a:pt x="30" y="36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30" y="29"/>
                      <a:pt x="30" y="29"/>
                      <a:pt x="30" y="29"/>
                    </a:cubicBezTo>
                    <a:lnTo>
                      <a:pt x="30" y="36"/>
                    </a:lnTo>
                    <a:close/>
                    <a:moveTo>
                      <a:pt x="30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30" y="16"/>
                      <a:pt x="30" y="16"/>
                      <a:pt x="30" y="16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5"/>
              <p:cNvSpPr/>
              <p:nvPr/>
            </p:nvSpPr>
            <p:spPr bwMode="auto">
              <a:xfrm>
                <a:off x="1927226" y="2035175"/>
                <a:ext cx="128588" cy="60325"/>
              </a:xfrm>
              <a:custGeom>
                <a:avLst/>
                <a:gdLst>
                  <a:gd name="T0" fmla="*/ 33 w 34"/>
                  <a:gd name="T1" fmla="*/ 15 h 16"/>
                  <a:gd name="T2" fmla="*/ 28 w 34"/>
                  <a:gd name="T3" fmla="*/ 10 h 16"/>
                  <a:gd name="T4" fmla="*/ 28 w 34"/>
                  <a:gd name="T5" fmla="*/ 3 h 16"/>
                  <a:gd name="T6" fmla="*/ 26 w 34"/>
                  <a:gd name="T7" fmla="*/ 2 h 16"/>
                  <a:gd name="T8" fmla="*/ 24 w 34"/>
                  <a:gd name="T9" fmla="*/ 2 h 16"/>
                  <a:gd name="T10" fmla="*/ 22 w 34"/>
                  <a:gd name="T11" fmla="*/ 3 h 16"/>
                  <a:gd name="T12" fmla="*/ 22 w 34"/>
                  <a:gd name="T13" fmla="*/ 5 h 16"/>
                  <a:gd name="T14" fmla="*/ 18 w 34"/>
                  <a:gd name="T15" fmla="*/ 0 h 16"/>
                  <a:gd name="T16" fmla="*/ 16 w 34"/>
                  <a:gd name="T17" fmla="*/ 0 h 16"/>
                  <a:gd name="T18" fmla="*/ 1 w 34"/>
                  <a:gd name="T19" fmla="*/ 15 h 16"/>
                  <a:gd name="T20" fmla="*/ 1 w 34"/>
                  <a:gd name="T21" fmla="*/ 16 h 16"/>
                  <a:gd name="T22" fmla="*/ 33 w 34"/>
                  <a:gd name="T23" fmla="*/ 16 h 16"/>
                  <a:gd name="T24" fmla="*/ 33 w 34"/>
                  <a:gd name="T2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6">
                    <a:moveTo>
                      <a:pt x="33" y="15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"/>
                      <a:pt x="27" y="2"/>
                      <a:pt x="26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2" y="2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49" name="直接箭头连接符 48"/>
          <p:cNvCxnSpPr/>
          <p:nvPr/>
        </p:nvCxnSpPr>
        <p:spPr>
          <a:xfrm>
            <a:off x="3749879" y="2046914"/>
            <a:ext cx="1728132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06530" y="1665019"/>
            <a:ext cx="124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</a:rPr>
              <a:t>按照报价冻结权利金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6796484" y="2048312"/>
            <a:ext cx="1728132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053135" y="1666417"/>
            <a:ext cx="124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</a:rPr>
              <a:t>按照昨结算冻结保证金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3" name="直接箭头连接符 52"/>
          <p:cNvCxnSpPr/>
          <p:nvPr/>
        </p:nvCxnSpPr>
        <p:spPr>
          <a:xfrm flipH="1">
            <a:off x="6796484" y="2242657"/>
            <a:ext cx="1728132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85033" y="2305378"/>
            <a:ext cx="124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</a:rPr>
              <a:t>按照昨结算收取保证金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Freeform 65"/>
          <p:cNvSpPr>
            <a:spLocks noEditPoints="1"/>
          </p:cNvSpPr>
          <p:nvPr/>
        </p:nvSpPr>
        <p:spPr bwMode="auto">
          <a:xfrm>
            <a:off x="5634219" y="3587308"/>
            <a:ext cx="798381" cy="708593"/>
          </a:xfrm>
          <a:custGeom>
            <a:avLst/>
            <a:gdLst>
              <a:gd name="T0" fmla="*/ 74 w 187"/>
              <a:gd name="T1" fmla="*/ 100 h 166"/>
              <a:gd name="T2" fmla="*/ 0 w 187"/>
              <a:gd name="T3" fmla="*/ 100 h 166"/>
              <a:gd name="T4" fmla="*/ 0 w 187"/>
              <a:gd name="T5" fmla="*/ 166 h 166"/>
              <a:gd name="T6" fmla="*/ 8 w 187"/>
              <a:gd name="T7" fmla="*/ 166 h 166"/>
              <a:gd name="T8" fmla="*/ 8 w 187"/>
              <a:gd name="T9" fmla="*/ 109 h 166"/>
              <a:gd name="T10" fmla="*/ 66 w 187"/>
              <a:gd name="T11" fmla="*/ 109 h 166"/>
              <a:gd name="T12" fmla="*/ 66 w 187"/>
              <a:gd name="T13" fmla="*/ 166 h 166"/>
              <a:gd name="T14" fmla="*/ 74 w 187"/>
              <a:gd name="T15" fmla="*/ 166 h 166"/>
              <a:gd name="T16" fmla="*/ 74 w 187"/>
              <a:gd name="T17" fmla="*/ 100 h 166"/>
              <a:gd name="T18" fmla="*/ 49 w 187"/>
              <a:gd name="T19" fmla="*/ 26 h 166"/>
              <a:gd name="T20" fmla="*/ 21 w 187"/>
              <a:gd name="T21" fmla="*/ 54 h 166"/>
              <a:gd name="T22" fmla="*/ 34 w 187"/>
              <a:gd name="T23" fmla="*/ 78 h 166"/>
              <a:gd name="T24" fmla="*/ 14 w 187"/>
              <a:gd name="T25" fmla="*/ 96 h 166"/>
              <a:gd name="T26" fmla="*/ 79 w 187"/>
              <a:gd name="T27" fmla="*/ 96 h 166"/>
              <a:gd name="T28" fmla="*/ 79 w 187"/>
              <a:gd name="T29" fmla="*/ 152 h 166"/>
              <a:gd name="T30" fmla="*/ 126 w 187"/>
              <a:gd name="T31" fmla="*/ 110 h 166"/>
              <a:gd name="T32" fmla="*/ 125 w 187"/>
              <a:gd name="T33" fmla="*/ 95 h 166"/>
              <a:gd name="T34" fmla="*/ 118 w 187"/>
              <a:gd name="T35" fmla="*/ 92 h 166"/>
              <a:gd name="T36" fmla="*/ 110 w 187"/>
              <a:gd name="T37" fmla="*/ 96 h 166"/>
              <a:gd name="T38" fmla="*/ 88 w 187"/>
              <a:gd name="T39" fmla="*/ 111 h 166"/>
              <a:gd name="T40" fmla="*/ 63 w 187"/>
              <a:gd name="T41" fmla="*/ 78 h 166"/>
              <a:gd name="T42" fmla="*/ 76 w 187"/>
              <a:gd name="T43" fmla="*/ 54 h 166"/>
              <a:gd name="T44" fmla="*/ 49 w 187"/>
              <a:gd name="T45" fmla="*/ 26 h 166"/>
              <a:gd name="T46" fmla="*/ 167 w 187"/>
              <a:gd name="T47" fmla="*/ 14 h 166"/>
              <a:gd name="T48" fmla="*/ 136 w 187"/>
              <a:gd name="T49" fmla="*/ 44 h 166"/>
              <a:gd name="T50" fmla="*/ 113 w 187"/>
              <a:gd name="T51" fmla="*/ 30 h 166"/>
              <a:gd name="T52" fmla="*/ 112 w 187"/>
              <a:gd name="T53" fmla="*/ 29 h 166"/>
              <a:gd name="T54" fmla="*/ 111 w 187"/>
              <a:gd name="T55" fmla="*/ 30 h 166"/>
              <a:gd name="T56" fmla="*/ 89 w 187"/>
              <a:gd name="T57" fmla="*/ 52 h 166"/>
              <a:gd name="T58" fmla="*/ 92 w 187"/>
              <a:gd name="T59" fmla="*/ 55 h 166"/>
              <a:gd name="T60" fmla="*/ 112 w 187"/>
              <a:gd name="T61" fmla="*/ 34 h 166"/>
              <a:gd name="T62" fmla="*/ 135 w 187"/>
              <a:gd name="T63" fmla="*/ 49 h 166"/>
              <a:gd name="T64" fmla="*/ 136 w 187"/>
              <a:gd name="T65" fmla="*/ 50 h 166"/>
              <a:gd name="T66" fmla="*/ 138 w 187"/>
              <a:gd name="T67" fmla="*/ 49 h 166"/>
              <a:gd name="T68" fmla="*/ 170 w 187"/>
              <a:gd name="T69" fmla="*/ 17 h 166"/>
              <a:gd name="T70" fmla="*/ 167 w 187"/>
              <a:gd name="T71" fmla="*/ 14 h 166"/>
              <a:gd name="T72" fmla="*/ 187 w 187"/>
              <a:gd name="T73" fmla="*/ 0 h 166"/>
              <a:gd name="T74" fmla="*/ 71 w 187"/>
              <a:gd name="T75" fmla="*/ 0 h 166"/>
              <a:gd name="T76" fmla="*/ 71 w 187"/>
              <a:gd name="T77" fmla="*/ 26 h 166"/>
              <a:gd name="T78" fmla="*/ 80 w 187"/>
              <a:gd name="T79" fmla="*/ 35 h 166"/>
              <a:gd name="T80" fmla="*/ 80 w 187"/>
              <a:gd name="T81" fmla="*/ 9 h 166"/>
              <a:gd name="T82" fmla="*/ 179 w 187"/>
              <a:gd name="T83" fmla="*/ 9 h 166"/>
              <a:gd name="T84" fmla="*/ 179 w 187"/>
              <a:gd name="T85" fmla="*/ 58 h 166"/>
              <a:gd name="T86" fmla="*/ 85 w 187"/>
              <a:gd name="T87" fmla="*/ 58 h 166"/>
              <a:gd name="T88" fmla="*/ 83 w 187"/>
              <a:gd name="T89" fmla="*/ 67 h 166"/>
              <a:gd name="T90" fmla="*/ 126 w 187"/>
              <a:gd name="T91" fmla="*/ 67 h 166"/>
              <a:gd name="T92" fmla="*/ 126 w 187"/>
              <a:gd name="T93" fmla="*/ 72 h 166"/>
              <a:gd name="T94" fmla="*/ 114 w 187"/>
              <a:gd name="T95" fmla="*/ 72 h 166"/>
              <a:gd name="T96" fmla="*/ 114 w 187"/>
              <a:gd name="T97" fmla="*/ 81 h 166"/>
              <a:gd name="T98" fmla="*/ 147 w 187"/>
              <a:gd name="T99" fmla="*/ 81 h 166"/>
              <a:gd name="T100" fmla="*/ 147 w 187"/>
              <a:gd name="T101" fmla="*/ 72 h 166"/>
              <a:gd name="T102" fmla="*/ 135 w 187"/>
              <a:gd name="T103" fmla="*/ 72 h 166"/>
              <a:gd name="T104" fmla="*/ 135 w 187"/>
              <a:gd name="T105" fmla="*/ 67 h 166"/>
              <a:gd name="T106" fmla="*/ 187 w 187"/>
              <a:gd name="T107" fmla="*/ 67 h 166"/>
              <a:gd name="T108" fmla="*/ 187 w 187"/>
              <a:gd name="T10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7" h="166">
                <a:moveTo>
                  <a:pt x="74" y="100"/>
                </a:moveTo>
                <a:cubicBezTo>
                  <a:pt x="0" y="100"/>
                  <a:pt x="0" y="100"/>
                  <a:pt x="0" y="100"/>
                </a:cubicBezTo>
                <a:cubicBezTo>
                  <a:pt x="0" y="166"/>
                  <a:pt x="0" y="166"/>
                  <a:pt x="0" y="166"/>
                </a:cubicBezTo>
                <a:cubicBezTo>
                  <a:pt x="8" y="166"/>
                  <a:pt x="8" y="166"/>
                  <a:pt x="8" y="166"/>
                </a:cubicBezTo>
                <a:cubicBezTo>
                  <a:pt x="8" y="109"/>
                  <a:pt x="8" y="109"/>
                  <a:pt x="8" y="109"/>
                </a:cubicBezTo>
                <a:cubicBezTo>
                  <a:pt x="66" y="109"/>
                  <a:pt x="66" y="109"/>
                  <a:pt x="66" y="109"/>
                </a:cubicBezTo>
                <a:cubicBezTo>
                  <a:pt x="66" y="166"/>
                  <a:pt x="66" y="166"/>
                  <a:pt x="66" y="166"/>
                </a:cubicBezTo>
                <a:cubicBezTo>
                  <a:pt x="74" y="166"/>
                  <a:pt x="74" y="166"/>
                  <a:pt x="74" y="166"/>
                </a:cubicBezTo>
                <a:cubicBezTo>
                  <a:pt x="74" y="100"/>
                  <a:pt x="74" y="100"/>
                  <a:pt x="74" y="100"/>
                </a:cubicBezTo>
                <a:moveTo>
                  <a:pt x="49" y="26"/>
                </a:moveTo>
                <a:cubicBezTo>
                  <a:pt x="33" y="26"/>
                  <a:pt x="21" y="39"/>
                  <a:pt x="21" y="54"/>
                </a:cubicBezTo>
                <a:cubicBezTo>
                  <a:pt x="21" y="64"/>
                  <a:pt x="26" y="73"/>
                  <a:pt x="34" y="78"/>
                </a:cubicBezTo>
                <a:cubicBezTo>
                  <a:pt x="26" y="81"/>
                  <a:pt x="19" y="88"/>
                  <a:pt x="14" y="96"/>
                </a:cubicBezTo>
                <a:cubicBezTo>
                  <a:pt x="79" y="96"/>
                  <a:pt x="79" y="96"/>
                  <a:pt x="79" y="96"/>
                </a:cubicBezTo>
                <a:cubicBezTo>
                  <a:pt x="79" y="152"/>
                  <a:pt x="79" y="152"/>
                  <a:pt x="79" y="152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0" y="106"/>
                  <a:pt x="130" y="99"/>
                  <a:pt x="125" y="95"/>
                </a:cubicBezTo>
                <a:cubicBezTo>
                  <a:pt x="123" y="93"/>
                  <a:pt x="121" y="92"/>
                  <a:pt x="118" y="92"/>
                </a:cubicBezTo>
                <a:cubicBezTo>
                  <a:pt x="115" y="92"/>
                  <a:pt x="112" y="93"/>
                  <a:pt x="110" y="96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5" y="99"/>
                  <a:pt x="78" y="86"/>
                  <a:pt x="63" y="78"/>
                </a:cubicBezTo>
                <a:cubicBezTo>
                  <a:pt x="71" y="73"/>
                  <a:pt x="76" y="64"/>
                  <a:pt x="76" y="54"/>
                </a:cubicBezTo>
                <a:cubicBezTo>
                  <a:pt x="76" y="39"/>
                  <a:pt x="64" y="26"/>
                  <a:pt x="49" y="26"/>
                </a:cubicBezTo>
                <a:moveTo>
                  <a:pt x="167" y="14"/>
                </a:moveTo>
                <a:cubicBezTo>
                  <a:pt x="136" y="44"/>
                  <a:pt x="136" y="44"/>
                  <a:pt x="136" y="44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2" y="29"/>
                  <a:pt x="112" y="29"/>
                  <a:pt x="112" y="29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89" y="52"/>
                  <a:pt x="89" y="52"/>
                  <a:pt x="89" y="52"/>
                </a:cubicBezTo>
                <a:cubicBezTo>
                  <a:pt x="92" y="55"/>
                  <a:pt x="92" y="55"/>
                  <a:pt x="92" y="55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35" y="49"/>
                  <a:pt x="135" y="49"/>
                  <a:pt x="135" y="49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70" y="17"/>
                  <a:pt x="170" y="17"/>
                  <a:pt x="170" y="17"/>
                </a:cubicBezTo>
                <a:cubicBezTo>
                  <a:pt x="167" y="14"/>
                  <a:pt x="167" y="14"/>
                  <a:pt x="167" y="14"/>
                </a:cubicBezTo>
                <a:moveTo>
                  <a:pt x="187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26"/>
                  <a:pt x="71" y="26"/>
                  <a:pt x="71" y="26"/>
                </a:cubicBezTo>
                <a:cubicBezTo>
                  <a:pt x="75" y="28"/>
                  <a:pt x="78" y="32"/>
                  <a:pt x="80" y="35"/>
                </a:cubicBezTo>
                <a:cubicBezTo>
                  <a:pt x="80" y="9"/>
                  <a:pt x="80" y="9"/>
                  <a:pt x="80" y="9"/>
                </a:cubicBezTo>
                <a:cubicBezTo>
                  <a:pt x="179" y="9"/>
                  <a:pt x="179" y="9"/>
                  <a:pt x="179" y="9"/>
                </a:cubicBezTo>
                <a:cubicBezTo>
                  <a:pt x="179" y="58"/>
                  <a:pt x="179" y="58"/>
                  <a:pt x="179" y="58"/>
                </a:cubicBezTo>
                <a:cubicBezTo>
                  <a:pt x="85" y="58"/>
                  <a:pt x="85" y="58"/>
                  <a:pt x="85" y="58"/>
                </a:cubicBezTo>
                <a:cubicBezTo>
                  <a:pt x="84" y="61"/>
                  <a:pt x="84" y="64"/>
                  <a:pt x="83" y="67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47" y="72"/>
                  <a:pt x="147" y="72"/>
                  <a:pt x="147" y="72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87" y="67"/>
                  <a:pt x="187" y="67"/>
                  <a:pt x="187" y="67"/>
                </a:cubicBezTo>
                <a:cubicBezTo>
                  <a:pt x="187" y="0"/>
                  <a:pt x="187" y="0"/>
                  <a:pt x="187" y="0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2794106" y="4401988"/>
            <a:ext cx="8032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dirty="0" smtClean="0">
                <a:latin typeface="+mn-ea"/>
              </a:rPr>
              <a:t>结算时，交易所按照当日期权、期货结算价重新计算并收取卖方交易保证金。</a:t>
            </a:r>
            <a:endParaRPr lang="en-US" altLang="zh-CN" dirty="0" smtClean="0">
              <a:latin typeface="+mn-ea"/>
            </a:endParaRPr>
          </a:p>
          <a:p>
            <a:pPr>
              <a:buNone/>
            </a:pPr>
            <a:r>
              <a:rPr lang="zh-CN" altLang="en-US" dirty="0" smtClean="0">
                <a:latin typeface="+mn-ea"/>
              </a:rPr>
              <a:t>卖方保证金盯市，盈亏不盯市</a:t>
            </a:r>
            <a:endParaRPr lang="zh-CN" altLang="en-US" dirty="0">
              <a:latin typeface="+mn-ea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3967992" y="3375005"/>
            <a:ext cx="4060272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"/>
          <p:cNvSpPr txBox="1">
            <a:spLocks noChangeArrowheads="1"/>
          </p:cNvSpPr>
          <p:nvPr/>
        </p:nvSpPr>
        <p:spPr bwMode="auto">
          <a:xfrm>
            <a:off x="350875" y="342809"/>
            <a:ext cx="10279117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309"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 smtClean="0">
                <a:latin typeface="+mn-ea"/>
                <a:cs typeface="+mj-cs"/>
              </a:rPr>
              <a:t>5.2 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业务风控：交易</a:t>
            </a:r>
            <a:r>
              <a:rPr lang="zh-CN" altLang="en-US" sz="4400" dirty="0" smtClean="0"/>
              <a:t>结算</a:t>
            </a:r>
          </a:p>
          <a:p>
            <a:pPr lvl="0" defTabSz="914309">
              <a:lnSpc>
                <a:spcPct val="90000"/>
              </a:lnSpc>
              <a:spcBef>
                <a:spcPct val="0"/>
              </a:spcBef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84502" y="2115130"/>
            <a:ext cx="124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</a:rPr>
              <a:t>按照成交价划转权利金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>
            <a:grpSpLocks noChangeAspect="1"/>
          </p:cNvGrpSpPr>
          <p:nvPr/>
        </p:nvGrpSpPr>
        <p:grpSpPr bwMode="auto">
          <a:xfrm>
            <a:off x="1508680" y="1643063"/>
            <a:ext cx="1079359" cy="1079500"/>
            <a:chOff x="0" y="0"/>
            <a:chExt cx="1080000" cy="1080000"/>
          </a:xfrm>
          <a:solidFill>
            <a:srgbClr val="D74B4B"/>
          </a:solidFill>
        </p:grpSpPr>
        <p:sp>
          <p:nvSpPr>
            <p:cNvPr id="21534" name="圆角矩形 4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5" name="圆角矩形 5"/>
            <p:cNvSpPr>
              <a:spLocks noChangeAspect="1" noChangeArrowheads="1"/>
            </p:cNvSpPr>
            <p:nvPr/>
          </p:nvSpPr>
          <p:spPr bwMode="auto"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09" name="直接连接符 18"/>
          <p:cNvCxnSpPr>
            <a:cxnSpLocks noChangeShapeType="1"/>
          </p:cNvCxnSpPr>
          <p:nvPr/>
        </p:nvCxnSpPr>
        <p:spPr bwMode="auto">
          <a:xfrm>
            <a:off x="2048360" y="2813050"/>
            <a:ext cx="0" cy="539750"/>
          </a:xfrm>
          <a:prstGeom prst="line">
            <a:avLst/>
          </a:prstGeom>
          <a:noFill/>
          <a:ln w="19050">
            <a:solidFill>
              <a:srgbClr val="D74B4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0" name="文本框 22"/>
          <p:cNvSpPr txBox="1">
            <a:spLocks noChangeArrowheads="1"/>
          </p:cNvSpPr>
          <p:nvPr/>
        </p:nvSpPr>
        <p:spPr bwMode="auto">
          <a:xfrm>
            <a:off x="1474677" y="3292092"/>
            <a:ext cx="800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平仓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21511" name="文本框 23"/>
          <p:cNvSpPr txBox="1">
            <a:spLocks noChangeArrowheads="1"/>
          </p:cNvSpPr>
          <p:nvPr/>
        </p:nvSpPr>
        <p:spPr bwMode="auto">
          <a:xfrm>
            <a:off x="788048" y="4326486"/>
            <a:ext cx="3121800" cy="179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zh-CN" altLang="en-US" sz="1800" dirty="0" smtClean="0"/>
              <a:t>平仓是指买入或者卖出与所持期权合约的数量、标的物、月份、到期日、类型和行权价格相同但交易方向相反的期权合约</a:t>
            </a:r>
            <a:endParaRPr lang="en-US" altLang="zh-CN" sz="1800" dirty="0" smtClean="0">
              <a:ea typeface="微软雅黑 Light"/>
            </a:endParaRPr>
          </a:p>
        </p:txBody>
      </p:sp>
      <p:grpSp>
        <p:nvGrpSpPr>
          <p:cNvPr id="3" name="组合 7"/>
          <p:cNvGrpSpPr>
            <a:grpSpLocks noChangeAspect="1"/>
          </p:cNvGrpSpPr>
          <p:nvPr/>
        </p:nvGrpSpPr>
        <p:grpSpPr bwMode="auto">
          <a:xfrm>
            <a:off x="5081580" y="1580000"/>
            <a:ext cx="1079359" cy="1079500"/>
            <a:chOff x="0" y="0"/>
            <a:chExt cx="1080001" cy="1080000"/>
          </a:xfrm>
        </p:grpSpPr>
        <p:sp>
          <p:nvSpPr>
            <p:cNvPr id="21532" name="圆角矩形 8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D74B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3" name="圆角矩形 9"/>
            <p:cNvSpPr>
              <a:spLocks noChangeAspect="1" noChangeArrowheads="1"/>
            </p:cNvSpPr>
            <p:nvPr/>
          </p:nvSpPr>
          <p:spPr bwMode="auto">
            <a:xfrm rot="2700000">
              <a:off x="1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354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13" name="直接连接符 19"/>
          <p:cNvCxnSpPr>
            <a:cxnSpLocks noChangeShapeType="1"/>
          </p:cNvCxnSpPr>
          <p:nvPr/>
        </p:nvCxnSpPr>
        <p:spPr bwMode="auto">
          <a:xfrm>
            <a:off x="5558200" y="2828816"/>
            <a:ext cx="0" cy="539750"/>
          </a:xfrm>
          <a:prstGeom prst="line">
            <a:avLst/>
          </a:prstGeom>
          <a:noFill/>
          <a:ln w="19050">
            <a:solidFill>
              <a:srgbClr val="354B5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4" name="文本框 24"/>
          <p:cNvSpPr txBox="1">
            <a:spLocks noChangeArrowheads="1"/>
          </p:cNvSpPr>
          <p:nvPr/>
        </p:nvSpPr>
        <p:spPr bwMode="auto">
          <a:xfrm>
            <a:off x="5219898" y="3323991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zh-CN" altLang="en-US" sz="2400" dirty="0" smtClean="0"/>
              <a:t>行权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  <p:sp>
        <p:nvSpPr>
          <p:cNvPr id="21515" name="文本框 27"/>
          <p:cNvSpPr txBox="1">
            <a:spLocks noChangeArrowheads="1"/>
          </p:cNvSpPr>
          <p:nvPr/>
        </p:nvSpPr>
        <p:spPr bwMode="auto">
          <a:xfrm>
            <a:off x="4755089" y="4326486"/>
            <a:ext cx="2520622" cy="179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zh-CN" altLang="en-US" sz="1800" dirty="0" smtClean="0"/>
              <a:t>行权是指期权买方按照规定行使权利，以行权价格买入或者卖出标的期货合约，了结期权合约的方式</a:t>
            </a:r>
            <a:endParaRPr lang="en-US" altLang="zh-CN" sz="1800" dirty="0">
              <a:ea typeface="微软雅黑 Light"/>
            </a:endParaRPr>
          </a:p>
        </p:txBody>
      </p:sp>
      <p:grpSp>
        <p:nvGrpSpPr>
          <p:cNvPr id="5" name="组合 10"/>
          <p:cNvGrpSpPr>
            <a:grpSpLocks noChangeAspect="1"/>
          </p:cNvGrpSpPr>
          <p:nvPr/>
        </p:nvGrpSpPr>
        <p:grpSpPr bwMode="auto">
          <a:xfrm>
            <a:off x="8827904" y="1548470"/>
            <a:ext cx="1080947" cy="1079500"/>
            <a:chOff x="0" y="0"/>
            <a:chExt cx="1080000" cy="1080000"/>
          </a:xfrm>
          <a:solidFill>
            <a:srgbClr val="D74B4B"/>
          </a:solidFill>
        </p:grpSpPr>
        <p:sp>
          <p:nvSpPr>
            <p:cNvPr id="21530" name="圆角矩形 11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1" name="圆角矩形 12"/>
            <p:cNvSpPr>
              <a:spLocks noChangeAspect="1" noChangeArrowheads="1"/>
            </p:cNvSpPr>
            <p:nvPr/>
          </p:nvSpPr>
          <p:spPr bwMode="auto"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17" name="直接连接符 20"/>
          <p:cNvCxnSpPr>
            <a:cxnSpLocks noChangeShapeType="1"/>
          </p:cNvCxnSpPr>
          <p:nvPr/>
        </p:nvCxnSpPr>
        <p:spPr bwMode="auto">
          <a:xfrm>
            <a:off x="9367584" y="2718457"/>
            <a:ext cx="0" cy="539750"/>
          </a:xfrm>
          <a:prstGeom prst="line">
            <a:avLst/>
          </a:prstGeom>
          <a:noFill/>
          <a:ln w="19050">
            <a:solidFill>
              <a:srgbClr val="D74B4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8" name="文本框 25"/>
          <p:cNvSpPr txBox="1">
            <a:spLocks noChangeArrowheads="1"/>
          </p:cNvSpPr>
          <p:nvPr/>
        </p:nvSpPr>
        <p:spPr bwMode="auto">
          <a:xfrm>
            <a:off x="8763163" y="3370920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zh-CN" altLang="en-US" sz="2400" dirty="0" smtClean="0"/>
              <a:t>放弃</a:t>
            </a:r>
            <a:endParaRPr lang="zh-CN" altLang="en-US" sz="2400" dirty="0" smtClean="0">
              <a:latin typeface="+mn-ea"/>
              <a:ea typeface="+mn-ea"/>
            </a:endParaRPr>
          </a:p>
        </p:txBody>
      </p:sp>
      <p:sp>
        <p:nvSpPr>
          <p:cNvPr id="21519" name="文本框 28"/>
          <p:cNvSpPr txBox="1">
            <a:spLocks noChangeArrowheads="1"/>
          </p:cNvSpPr>
          <p:nvPr/>
        </p:nvSpPr>
        <p:spPr bwMode="auto">
          <a:xfrm>
            <a:off x="8723716" y="4326486"/>
            <a:ext cx="2942768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zh-CN" altLang="en-US" sz="1800" dirty="0" smtClean="0"/>
              <a:t>放弃是指期权合约到期，买方不行使权利，卖方义务终结</a:t>
            </a:r>
            <a:endParaRPr lang="zh-CN" altLang="en-US" sz="1800" dirty="0"/>
          </a:p>
        </p:txBody>
      </p:sp>
      <p:sp>
        <p:nvSpPr>
          <p:cNvPr id="21524" name="KSO_Shape"/>
          <p:cNvSpPr>
            <a:spLocks noChangeAspect="1" noChangeArrowheads="1"/>
          </p:cNvSpPr>
          <p:nvPr/>
        </p:nvSpPr>
        <p:spPr bwMode="auto">
          <a:xfrm>
            <a:off x="1688045" y="1862139"/>
            <a:ext cx="720631" cy="714375"/>
          </a:xfrm>
          <a:custGeom>
            <a:avLst/>
            <a:gdLst>
              <a:gd name="T0" fmla="*/ 14639 w 2262188"/>
              <a:gd name="T1" fmla="*/ 22235 h 2241550"/>
              <a:gd name="T2" fmla="*/ 0 w 2262188"/>
              <a:gd name="T3" fmla="*/ 19621 h 2241550"/>
              <a:gd name="T4" fmla="*/ 9961 w 2262188"/>
              <a:gd name="T5" fmla="*/ 20660 h 2241550"/>
              <a:gd name="T6" fmla="*/ 4776 w 2262188"/>
              <a:gd name="T7" fmla="*/ 18561 h 2241550"/>
              <a:gd name="T8" fmla="*/ 19791 w 2262188"/>
              <a:gd name="T9" fmla="*/ 17764 h 2241550"/>
              <a:gd name="T10" fmla="*/ 19791 w 2262188"/>
              <a:gd name="T11" fmla="*/ 16950 h 2241550"/>
              <a:gd name="T12" fmla="*/ 19791 w 2262188"/>
              <a:gd name="T13" fmla="*/ 15689 h 2241550"/>
              <a:gd name="T14" fmla="*/ 14809 w 2262188"/>
              <a:gd name="T15" fmla="*/ 18378 h 2241550"/>
              <a:gd name="T16" fmla="*/ 0 w 2262188"/>
              <a:gd name="T17" fmla="*/ 15167 h 2241550"/>
              <a:gd name="T18" fmla="*/ 13444 w 2262188"/>
              <a:gd name="T19" fmla="*/ 17114 h 2241550"/>
              <a:gd name="T20" fmla="*/ 13743 w 2262188"/>
              <a:gd name="T21" fmla="*/ 17001 h 2241550"/>
              <a:gd name="T22" fmla="*/ 14380 w 2262188"/>
              <a:gd name="T23" fmla="*/ 16929 h 2241550"/>
              <a:gd name="T24" fmla="*/ 14922 w 2262188"/>
              <a:gd name="T25" fmla="*/ 16980 h 2241550"/>
              <a:gd name="T26" fmla="*/ 17288 w 2262188"/>
              <a:gd name="T27" fmla="*/ 15546 h 2241550"/>
              <a:gd name="T28" fmla="*/ 17072 w 2262188"/>
              <a:gd name="T29" fmla="*/ 15392 h 2241550"/>
              <a:gd name="T30" fmla="*/ 17044 w 2262188"/>
              <a:gd name="T31" fmla="*/ 15259 h 2241550"/>
              <a:gd name="T32" fmla="*/ 17142 w 2262188"/>
              <a:gd name="T33" fmla="*/ 15125 h 2241550"/>
              <a:gd name="T34" fmla="*/ 10260 w 2262188"/>
              <a:gd name="T35" fmla="*/ 12987 h 2241550"/>
              <a:gd name="T36" fmla="*/ 5046 w 2262188"/>
              <a:gd name="T37" fmla="*/ 11660 h 2241550"/>
              <a:gd name="T38" fmla="*/ 6120 w 2262188"/>
              <a:gd name="T39" fmla="*/ 12517 h 2241550"/>
              <a:gd name="T40" fmla="*/ 5723 w 2262188"/>
              <a:gd name="T41" fmla="*/ 12611 h 2241550"/>
              <a:gd name="T42" fmla="*/ 5013 w 2262188"/>
              <a:gd name="T43" fmla="*/ 12618 h 2241550"/>
              <a:gd name="T44" fmla="*/ 2175 w 2262188"/>
              <a:gd name="T45" fmla="*/ 13944 h 2241550"/>
              <a:gd name="T46" fmla="*/ 2588 w 2262188"/>
              <a:gd name="T47" fmla="*/ 14122 h 2241550"/>
              <a:gd name="T48" fmla="*/ 2670 w 2262188"/>
              <a:gd name="T49" fmla="*/ 14251 h 2241550"/>
              <a:gd name="T50" fmla="*/ 2628 w 2262188"/>
              <a:gd name="T51" fmla="*/ 14387 h 2241550"/>
              <a:gd name="T52" fmla="*/ 2478 w 2262188"/>
              <a:gd name="T53" fmla="*/ 14499 h 2241550"/>
              <a:gd name="T54" fmla="*/ 8346 w 2262188"/>
              <a:gd name="T55" fmla="*/ 10533 h 2241550"/>
              <a:gd name="T56" fmla="*/ 3516 w 2262188"/>
              <a:gd name="T57" fmla="*/ 7957 h 2241550"/>
              <a:gd name="T58" fmla="*/ 23307 w 2262188"/>
              <a:gd name="T59" fmla="*/ 7091 h 2241550"/>
              <a:gd name="T60" fmla="*/ 8561 w 2262188"/>
              <a:gd name="T61" fmla="*/ 10137 h 2241550"/>
              <a:gd name="T62" fmla="*/ 18515 w 2262188"/>
              <a:gd name="T63" fmla="*/ 7763 h 2241550"/>
              <a:gd name="T64" fmla="*/ 13347 w 2262188"/>
              <a:gd name="T65" fmla="*/ 6810 h 2241550"/>
              <a:gd name="T66" fmla="*/ 23307 w 2262188"/>
              <a:gd name="T67" fmla="*/ 4772 h 2241550"/>
              <a:gd name="T68" fmla="*/ 8498 w 2262188"/>
              <a:gd name="T69" fmla="*/ 6717 h 2241550"/>
              <a:gd name="T70" fmla="*/ 3516 w 2262188"/>
              <a:gd name="T71" fmla="*/ 4029 h 2241550"/>
              <a:gd name="T72" fmla="*/ 8106 w 2262188"/>
              <a:gd name="T73" fmla="*/ 2407 h 2241550"/>
              <a:gd name="T74" fmla="*/ 6186 w 2262188"/>
              <a:gd name="T75" fmla="*/ 3473 h 2241550"/>
              <a:gd name="T76" fmla="*/ 6266 w 2262188"/>
              <a:gd name="T77" fmla="*/ 3607 h 2241550"/>
              <a:gd name="T78" fmla="*/ 6216 w 2262188"/>
              <a:gd name="T79" fmla="*/ 3741 h 2241550"/>
              <a:gd name="T80" fmla="*/ 5941 w 2262188"/>
              <a:gd name="T81" fmla="*/ 3906 h 2241550"/>
              <a:gd name="T82" fmla="*/ 8451 w 2262188"/>
              <a:gd name="T83" fmla="*/ 5305 h 2241550"/>
              <a:gd name="T84" fmla="*/ 9054 w 2262188"/>
              <a:gd name="T85" fmla="*/ 5270 h 2241550"/>
              <a:gd name="T86" fmla="*/ 9610 w 2262188"/>
              <a:gd name="T87" fmla="*/ 5354 h 2241550"/>
              <a:gd name="T88" fmla="*/ 12534 w 2262188"/>
              <a:gd name="T89" fmla="*/ 4809 h 2241550"/>
              <a:gd name="T90" fmla="*/ 18024 w 2262188"/>
              <a:gd name="T91" fmla="*/ 9119 h 2241550"/>
              <a:gd name="T92" fmla="*/ 18528 w 2262188"/>
              <a:gd name="T93" fmla="*/ 3865 h 2241550"/>
              <a:gd name="T94" fmla="*/ 20738 w 2262188"/>
              <a:gd name="T95" fmla="*/ 2781 h 2241550"/>
              <a:gd name="T96" fmla="*/ 20640 w 2262188"/>
              <a:gd name="T97" fmla="*/ 2647 h 2241550"/>
              <a:gd name="T98" fmla="*/ 20670 w 2262188"/>
              <a:gd name="T99" fmla="*/ 2516 h 2241550"/>
              <a:gd name="T100" fmla="*/ 20885 w 2262188"/>
              <a:gd name="T101" fmla="*/ 2362 h 2241550"/>
              <a:gd name="T102" fmla="*/ 18523 w 2262188"/>
              <a:gd name="T103" fmla="*/ 925 h 2241550"/>
              <a:gd name="T104" fmla="*/ 17979 w 2262188"/>
              <a:gd name="T105" fmla="*/ 974 h 2241550"/>
              <a:gd name="T106" fmla="*/ 17346 w 2262188"/>
              <a:gd name="T107" fmla="*/ 906 h 2241550"/>
              <a:gd name="T108" fmla="*/ 17017 w 2262188"/>
              <a:gd name="T109" fmla="*/ 775 h 22415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525" name="KSO_Shape"/>
          <p:cNvSpPr>
            <a:spLocks noChangeAspect="1" noChangeArrowheads="1"/>
          </p:cNvSpPr>
          <p:nvPr/>
        </p:nvSpPr>
        <p:spPr bwMode="auto">
          <a:xfrm flipV="1">
            <a:off x="11494225" y="2427890"/>
            <a:ext cx="696188" cy="1048268"/>
          </a:xfrm>
          <a:custGeom>
            <a:avLst/>
            <a:gdLst>
              <a:gd name="T0" fmla="*/ 32080 w 1122363"/>
              <a:gd name="T1" fmla="*/ 51981 h 1531938"/>
              <a:gd name="T2" fmla="*/ 31981 w 1122363"/>
              <a:gd name="T3" fmla="*/ 54144 h 1531938"/>
              <a:gd name="T4" fmla="*/ 29808 w 1122363"/>
              <a:gd name="T5" fmla="*/ 55463 h 1531938"/>
              <a:gd name="T6" fmla="*/ 24132 w 1122363"/>
              <a:gd name="T7" fmla="*/ 42145 h 1531938"/>
              <a:gd name="T8" fmla="*/ 23247 w 1122363"/>
              <a:gd name="T9" fmla="*/ 40193 h 1531938"/>
              <a:gd name="T10" fmla="*/ 24099 w 1122363"/>
              <a:gd name="T11" fmla="*/ 38837 h 1531938"/>
              <a:gd name="T12" fmla="*/ 24957 w 1122363"/>
              <a:gd name="T13" fmla="*/ 33923 h 1531938"/>
              <a:gd name="T14" fmla="*/ 20823 w 1122363"/>
              <a:gd name="T15" fmla="*/ 35468 h 1531938"/>
              <a:gd name="T16" fmla="*/ 18453 w 1122363"/>
              <a:gd name="T17" fmla="*/ 37790 h 1531938"/>
              <a:gd name="T18" fmla="*/ 17483 w 1122363"/>
              <a:gd name="T19" fmla="*/ 42113 h 1531938"/>
              <a:gd name="T20" fmla="*/ 18894 w 1122363"/>
              <a:gd name="T21" fmla="*/ 45525 h 1531938"/>
              <a:gd name="T22" fmla="*/ 22003 w 1122363"/>
              <a:gd name="T23" fmla="*/ 47803 h 1531938"/>
              <a:gd name="T24" fmla="*/ 25067 w 1122363"/>
              <a:gd name="T25" fmla="*/ 55437 h 1531938"/>
              <a:gd name="T26" fmla="*/ 20404 w 1122363"/>
              <a:gd name="T27" fmla="*/ 53593 h 1531938"/>
              <a:gd name="T28" fmla="*/ 21992 w 1122363"/>
              <a:gd name="T29" fmla="*/ 59215 h 1531938"/>
              <a:gd name="T30" fmla="*/ 29984 w 1122363"/>
              <a:gd name="T31" fmla="*/ 60127 h 1531938"/>
              <a:gd name="T32" fmla="*/ 34106 w 1122363"/>
              <a:gd name="T33" fmla="*/ 58837 h 1531938"/>
              <a:gd name="T34" fmla="*/ 36752 w 1122363"/>
              <a:gd name="T35" fmla="*/ 56615 h 1531938"/>
              <a:gd name="T36" fmla="*/ 38108 w 1122363"/>
              <a:gd name="T37" fmla="*/ 53293 h 1531938"/>
              <a:gd name="T38" fmla="*/ 37402 w 1122363"/>
              <a:gd name="T39" fmla="*/ 49047 h 1531938"/>
              <a:gd name="T40" fmla="*/ 33698 w 1122363"/>
              <a:gd name="T41" fmla="*/ 45669 h 1531938"/>
              <a:gd name="T42" fmla="*/ 30369 w 1122363"/>
              <a:gd name="T43" fmla="*/ 38802 h 1531938"/>
              <a:gd name="T44" fmla="*/ 36763 w 1122363"/>
              <a:gd name="T45" fmla="*/ 42080 h 1531938"/>
              <a:gd name="T46" fmla="*/ 31758 w 1122363"/>
              <a:gd name="T47" fmla="*/ 34234 h 1531938"/>
              <a:gd name="T48" fmla="*/ 30027 w 1122363"/>
              <a:gd name="T49" fmla="*/ 18310 h 1531938"/>
              <a:gd name="T50" fmla="*/ 37358 w 1122363"/>
              <a:gd name="T51" fmla="*/ 20310 h 1531938"/>
              <a:gd name="T52" fmla="*/ 43234 w 1122363"/>
              <a:gd name="T53" fmla="*/ 24922 h 1531938"/>
              <a:gd name="T54" fmla="*/ 47963 w 1122363"/>
              <a:gd name="T55" fmla="*/ 32312 h 1531938"/>
              <a:gd name="T56" fmla="*/ 51843 w 1122363"/>
              <a:gd name="T57" fmla="*/ 42624 h 1531938"/>
              <a:gd name="T58" fmla="*/ 54566 w 1122363"/>
              <a:gd name="T59" fmla="*/ 54915 h 1531938"/>
              <a:gd name="T60" fmla="*/ 52945 w 1122363"/>
              <a:gd name="T61" fmla="*/ 62949 h 1531938"/>
              <a:gd name="T62" fmla="*/ 48007 w 1122363"/>
              <a:gd name="T63" fmla="*/ 68950 h 1531938"/>
              <a:gd name="T64" fmla="*/ 40665 w 1122363"/>
              <a:gd name="T65" fmla="*/ 72906 h 1531938"/>
              <a:gd name="T66" fmla="*/ 31791 w 1122363"/>
              <a:gd name="T67" fmla="*/ 74828 h 1531938"/>
              <a:gd name="T68" fmla="*/ 22322 w 1122363"/>
              <a:gd name="T69" fmla="*/ 74717 h 1531938"/>
              <a:gd name="T70" fmla="*/ 13360 w 1122363"/>
              <a:gd name="T71" fmla="*/ 72406 h 1531938"/>
              <a:gd name="T72" fmla="*/ 5975 w 1122363"/>
              <a:gd name="T73" fmla="*/ 67983 h 1531938"/>
              <a:gd name="T74" fmla="*/ 1224 w 1122363"/>
              <a:gd name="T75" fmla="*/ 61582 h 1531938"/>
              <a:gd name="T76" fmla="*/ 143 w 1122363"/>
              <a:gd name="T77" fmla="*/ 53293 h 1531938"/>
              <a:gd name="T78" fmla="*/ 4949 w 1122363"/>
              <a:gd name="T79" fmla="*/ 37746 h 1531938"/>
              <a:gd name="T80" fmla="*/ 9017 w 1122363"/>
              <a:gd name="T81" fmla="*/ 29278 h 1531938"/>
              <a:gd name="T82" fmla="*/ 14154 w 1122363"/>
              <a:gd name="T83" fmla="*/ 22933 h 1531938"/>
              <a:gd name="T84" fmla="*/ 20878 w 1122363"/>
              <a:gd name="T85" fmla="*/ 19132 h 1531938"/>
              <a:gd name="T86" fmla="*/ 23301 w 1122363"/>
              <a:gd name="T87" fmla="*/ 78 h 1531938"/>
              <a:gd name="T88" fmla="*/ 26837 w 1122363"/>
              <a:gd name="T89" fmla="*/ 1469 h 1531938"/>
              <a:gd name="T90" fmla="*/ 30406 w 1122363"/>
              <a:gd name="T91" fmla="*/ 1269 h 1531938"/>
              <a:gd name="T92" fmla="*/ 34493 w 1122363"/>
              <a:gd name="T93" fmla="*/ 11 h 1531938"/>
              <a:gd name="T94" fmla="*/ 36894 w 1122363"/>
              <a:gd name="T95" fmla="*/ 1347 h 1531938"/>
              <a:gd name="T96" fmla="*/ 38745 w 1122363"/>
              <a:gd name="T97" fmla="*/ 6201 h 1531938"/>
              <a:gd name="T98" fmla="*/ 40970 w 1122363"/>
              <a:gd name="T99" fmla="*/ 6501 h 1531938"/>
              <a:gd name="T100" fmla="*/ 42689 w 1122363"/>
              <a:gd name="T101" fmla="*/ 6290 h 1531938"/>
              <a:gd name="T102" fmla="*/ 41543 w 1122363"/>
              <a:gd name="T103" fmla="*/ 10308 h 1531938"/>
              <a:gd name="T104" fmla="*/ 38238 w 1122363"/>
              <a:gd name="T105" fmla="*/ 13715 h 1531938"/>
              <a:gd name="T106" fmla="*/ 32675 w 1122363"/>
              <a:gd name="T107" fmla="*/ 16632 h 1531938"/>
              <a:gd name="T108" fmla="*/ 25691 w 1122363"/>
              <a:gd name="T109" fmla="*/ 15942 h 1531938"/>
              <a:gd name="T110" fmla="*/ 21670 w 1122363"/>
              <a:gd name="T111" fmla="*/ 16520 h 1531938"/>
              <a:gd name="T112" fmla="*/ 12240 w 1122363"/>
              <a:gd name="T113" fmla="*/ 8650 h 1531938"/>
              <a:gd name="T114" fmla="*/ 16030 w 1122363"/>
              <a:gd name="T115" fmla="*/ 6713 h 1531938"/>
              <a:gd name="T116" fmla="*/ 18960 w 1122363"/>
              <a:gd name="T117" fmla="*/ 6268 h 1531938"/>
              <a:gd name="T118" fmla="*/ 20282 w 1122363"/>
              <a:gd name="T119" fmla="*/ 2149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526" name="KSO_Shape"/>
          <p:cNvSpPr>
            <a:spLocks noChangeAspect="1" noChangeArrowheads="1"/>
          </p:cNvSpPr>
          <p:nvPr/>
        </p:nvSpPr>
        <p:spPr bwMode="auto">
          <a:xfrm>
            <a:off x="9100919" y="1678646"/>
            <a:ext cx="534918" cy="719137"/>
          </a:xfrm>
          <a:custGeom>
            <a:avLst/>
            <a:gdLst>
              <a:gd name="T0" fmla="*/ 56896 w 1125538"/>
              <a:gd name="T1" fmla="*/ 73228 h 1516063"/>
              <a:gd name="T2" fmla="*/ 57405 w 1125538"/>
              <a:gd name="T3" fmla="*/ 73691 h 1516063"/>
              <a:gd name="T4" fmla="*/ 57370 w 1125538"/>
              <a:gd name="T5" fmla="*/ 76279 h 1516063"/>
              <a:gd name="T6" fmla="*/ 56791 w 1125538"/>
              <a:gd name="T7" fmla="*/ 76695 h 1516063"/>
              <a:gd name="T8" fmla="*/ 764 w 1125538"/>
              <a:gd name="T9" fmla="*/ 76718 h 1516063"/>
              <a:gd name="T10" fmla="*/ 139 w 1125538"/>
              <a:gd name="T11" fmla="*/ 76349 h 1516063"/>
              <a:gd name="T12" fmla="*/ 23 w 1125538"/>
              <a:gd name="T13" fmla="*/ 73760 h 1516063"/>
              <a:gd name="T14" fmla="*/ 474 w 1125538"/>
              <a:gd name="T15" fmla="*/ 73263 h 1516063"/>
              <a:gd name="T16" fmla="*/ 10343 w 1125538"/>
              <a:gd name="T17" fmla="*/ 54422 h 1516063"/>
              <a:gd name="T18" fmla="*/ 11149 w 1125538"/>
              <a:gd name="T19" fmla="*/ 54720 h 1516063"/>
              <a:gd name="T20" fmla="*/ 11425 w 1125538"/>
              <a:gd name="T21" fmla="*/ 69737 h 1516063"/>
              <a:gd name="T22" fmla="*/ 11068 w 1125538"/>
              <a:gd name="T23" fmla="*/ 70323 h 1516063"/>
              <a:gd name="T24" fmla="*/ 10216 w 1125538"/>
              <a:gd name="T25" fmla="*/ 70565 h 1516063"/>
              <a:gd name="T26" fmla="*/ 438 w 1125538"/>
              <a:gd name="T27" fmla="*/ 70380 h 1516063"/>
              <a:gd name="T28" fmla="*/ 11 w 1125538"/>
              <a:gd name="T29" fmla="*/ 69817 h 1516063"/>
              <a:gd name="T30" fmla="*/ 219 w 1125538"/>
              <a:gd name="T31" fmla="*/ 54778 h 1516063"/>
              <a:gd name="T32" fmla="*/ 967 w 1125538"/>
              <a:gd name="T33" fmla="*/ 54433 h 1516063"/>
              <a:gd name="T34" fmla="*/ 25244 w 1125538"/>
              <a:gd name="T35" fmla="*/ 45868 h 1516063"/>
              <a:gd name="T36" fmla="*/ 25952 w 1125538"/>
              <a:gd name="T37" fmla="*/ 46486 h 1516063"/>
              <a:gd name="T38" fmla="*/ 26069 w 1125538"/>
              <a:gd name="T39" fmla="*/ 69545 h 1516063"/>
              <a:gd name="T40" fmla="*/ 25569 w 1125538"/>
              <a:gd name="T41" fmla="*/ 70347 h 1516063"/>
              <a:gd name="T42" fmla="*/ 15678 w 1125538"/>
              <a:gd name="T43" fmla="*/ 70553 h 1516063"/>
              <a:gd name="T44" fmla="*/ 14865 w 1125538"/>
              <a:gd name="T45" fmla="*/ 70095 h 1516063"/>
              <a:gd name="T46" fmla="*/ 14586 w 1125538"/>
              <a:gd name="T47" fmla="*/ 47093 h 1516063"/>
              <a:gd name="T48" fmla="*/ 14934 w 1125538"/>
              <a:gd name="T49" fmla="*/ 46189 h 1516063"/>
              <a:gd name="T50" fmla="*/ 31344 w 1125538"/>
              <a:gd name="T51" fmla="*/ 38176 h 1516063"/>
              <a:gd name="T52" fmla="*/ 41222 w 1125538"/>
              <a:gd name="T53" fmla="*/ 38405 h 1516063"/>
              <a:gd name="T54" fmla="*/ 41569 w 1125538"/>
              <a:gd name="T55" fmla="*/ 39335 h 1516063"/>
              <a:gd name="T56" fmla="*/ 41292 w 1125538"/>
              <a:gd name="T57" fmla="*/ 70266 h 1516063"/>
              <a:gd name="T58" fmla="*/ 40368 w 1125538"/>
              <a:gd name="T59" fmla="*/ 70565 h 1516063"/>
              <a:gd name="T60" fmla="*/ 30501 w 1125538"/>
              <a:gd name="T61" fmla="*/ 70335 h 1516063"/>
              <a:gd name="T62" fmla="*/ 30143 w 1125538"/>
              <a:gd name="T63" fmla="*/ 69405 h 1516063"/>
              <a:gd name="T64" fmla="*/ 30420 w 1125538"/>
              <a:gd name="T65" fmla="*/ 38474 h 1516063"/>
              <a:gd name="T66" fmla="*/ 31344 w 1125538"/>
              <a:gd name="T67" fmla="*/ 38176 h 1516063"/>
              <a:gd name="T68" fmla="*/ 57024 w 1125538"/>
              <a:gd name="T69" fmla="*/ 18944 h 1516063"/>
              <a:gd name="T70" fmla="*/ 57451 w 1125538"/>
              <a:gd name="T71" fmla="*/ 20024 h 1516063"/>
              <a:gd name="T72" fmla="*/ 57254 w 1125538"/>
              <a:gd name="T73" fmla="*/ 70047 h 1516063"/>
              <a:gd name="T74" fmla="*/ 56504 w 1125538"/>
              <a:gd name="T75" fmla="*/ 70404 h 1516063"/>
              <a:gd name="T76" fmla="*/ 46464 w 1125538"/>
              <a:gd name="T77" fmla="*/ 70289 h 1516063"/>
              <a:gd name="T78" fmla="*/ 46037 w 1125538"/>
              <a:gd name="T79" fmla="*/ 69198 h 1516063"/>
              <a:gd name="T80" fmla="*/ 46222 w 1125538"/>
              <a:gd name="T81" fmla="*/ 19163 h 1516063"/>
              <a:gd name="T82" fmla="*/ 46983 w 1125538"/>
              <a:gd name="T83" fmla="*/ 18818 h 1516063"/>
              <a:gd name="T84" fmla="*/ 44503 w 1125538"/>
              <a:gd name="T85" fmla="*/ 12660 h 1516063"/>
              <a:gd name="T86" fmla="*/ 42579 w 1125538"/>
              <a:gd name="T87" fmla="*/ 18686 h 1516063"/>
              <a:gd name="T88" fmla="*/ 40076 w 1125538"/>
              <a:gd name="T89" fmla="*/ 23852 h 1516063"/>
              <a:gd name="T90" fmla="*/ 37087 w 1125538"/>
              <a:gd name="T91" fmla="*/ 28202 h 1516063"/>
              <a:gd name="T92" fmla="*/ 33716 w 1125538"/>
              <a:gd name="T93" fmla="*/ 31841 h 1516063"/>
              <a:gd name="T94" fmla="*/ 30078 w 1125538"/>
              <a:gd name="T95" fmla="*/ 34802 h 1516063"/>
              <a:gd name="T96" fmla="*/ 26254 w 1125538"/>
              <a:gd name="T97" fmla="*/ 37155 h 1516063"/>
              <a:gd name="T98" fmla="*/ 21388 w 1125538"/>
              <a:gd name="T99" fmla="*/ 39359 h 1516063"/>
              <a:gd name="T100" fmla="*/ 13845 w 1125538"/>
              <a:gd name="T101" fmla="*/ 41482 h 1516063"/>
              <a:gd name="T102" fmla="*/ 7322 w 1125538"/>
              <a:gd name="T103" fmla="*/ 42321 h 1516063"/>
              <a:gd name="T104" fmla="*/ 1506 w 1125538"/>
              <a:gd name="T105" fmla="*/ 42366 h 1516063"/>
              <a:gd name="T106" fmla="*/ 4993 w 1125538"/>
              <a:gd name="T107" fmla="*/ 41701 h 1516063"/>
              <a:gd name="T108" fmla="*/ 10416 w 1125538"/>
              <a:gd name="T109" fmla="*/ 40553 h 1516063"/>
              <a:gd name="T110" fmla="*/ 15293 w 1125538"/>
              <a:gd name="T111" fmla="*/ 39026 h 1516063"/>
              <a:gd name="T112" fmla="*/ 20658 w 1125538"/>
              <a:gd name="T113" fmla="*/ 36696 h 1516063"/>
              <a:gd name="T114" fmla="*/ 27702 w 1125538"/>
              <a:gd name="T115" fmla="*/ 32196 h 1516063"/>
              <a:gd name="T116" fmla="*/ 33066 w 1125538"/>
              <a:gd name="T117" fmla="*/ 27100 h 1516063"/>
              <a:gd name="T118" fmla="*/ 36960 w 1125538"/>
              <a:gd name="T119" fmla="*/ 21855 h 1516063"/>
              <a:gd name="T120" fmla="*/ 39625 w 1125538"/>
              <a:gd name="T121" fmla="*/ 16873 h 1516063"/>
              <a:gd name="T122" fmla="*/ 41559 w 1125538"/>
              <a:gd name="T123" fmla="*/ 11616 h 15160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527" name="KSO_Shape"/>
          <p:cNvSpPr>
            <a:spLocks noChangeAspect="1" noChangeArrowheads="1"/>
          </p:cNvSpPr>
          <p:nvPr/>
        </p:nvSpPr>
        <p:spPr bwMode="auto">
          <a:xfrm>
            <a:off x="5299676" y="1633265"/>
            <a:ext cx="715870" cy="720725"/>
          </a:xfrm>
          <a:custGeom>
            <a:avLst/>
            <a:gdLst>
              <a:gd name="T0" fmla="*/ 17175 w 2109787"/>
              <a:gd name="T1" fmla="*/ 25514 h 2125662"/>
              <a:gd name="T2" fmla="*/ 18279 w 2109787"/>
              <a:gd name="T3" fmla="*/ 22259 h 2125662"/>
              <a:gd name="T4" fmla="*/ 18051 w 2109787"/>
              <a:gd name="T5" fmla="*/ 20419 h 2125662"/>
              <a:gd name="T6" fmla="*/ 20780 w 2109787"/>
              <a:gd name="T7" fmla="*/ 20713 h 2125662"/>
              <a:gd name="T8" fmla="*/ 20270 w 2109787"/>
              <a:gd name="T9" fmla="*/ 26976 h 2125662"/>
              <a:gd name="T10" fmla="*/ 21895 w 2109787"/>
              <a:gd name="T11" fmla="*/ 24380 h 2125662"/>
              <a:gd name="T12" fmla="*/ 25214 w 2109787"/>
              <a:gd name="T13" fmla="*/ 19176 h 2125662"/>
              <a:gd name="T14" fmla="*/ 27694 w 2109787"/>
              <a:gd name="T15" fmla="*/ 20823 h 2125662"/>
              <a:gd name="T16" fmla="*/ 27555 w 2109787"/>
              <a:gd name="T17" fmla="*/ 26577 h 2125662"/>
              <a:gd name="T18" fmla="*/ 23281 w 2109787"/>
              <a:gd name="T19" fmla="*/ 27879 h 2125662"/>
              <a:gd name="T20" fmla="*/ 14801 w 2109787"/>
              <a:gd name="T21" fmla="*/ 27782 h 2125662"/>
              <a:gd name="T22" fmla="*/ 10931 w 2109787"/>
              <a:gd name="T23" fmla="*/ 26392 h 2125662"/>
              <a:gd name="T24" fmla="*/ 11171 w 2109787"/>
              <a:gd name="T25" fmla="*/ 20453 h 2125662"/>
              <a:gd name="T26" fmla="*/ 14316 w 2109787"/>
              <a:gd name="T27" fmla="*/ 19113 h 2125662"/>
              <a:gd name="T28" fmla="*/ 15342 w 2109787"/>
              <a:gd name="T29" fmla="*/ 11818 h 2125662"/>
              <a:gd name="T30" fmla="*/ 15666 w 2109787"/>
              <a:gd name="T31" fmla="*/ 14849 h 2125662"/>
              <a:gd name="T32" fmla="*/ 18618 w 2109787"/>
              <a:gd name="T33" fmla="*/ 17854 h 2125662"/>
              <a:gd name="T34" fmla="*/ 20629 w 2109787"/>
              <a:gd name="T35" fmla="*/ 17585 h 2125662"/>
              <a:gd name="T36" fmla="*/ 23165 w 2109787"/>
              <a:gd name="T37" fmla="*/ 14383 h 2125662"/>
              <a:gd name="T38" fmla="*/ 21676 w 2109787"/>
              <a:gd name="T39" fmla="*/ 12418 h 2125662"/>
              <a:gd name="T40" fmla="*/ 17626 w 2109787"/>
              <a:gd name="T41" fmla="*/ 11025 h 2125662"/>
              <a:gd name="T42" fmla="*/ 19729 w 2109787"/>
              <a:gd name="T43" fmla="*/ 6630 h 2125662"/>
              <a:gd name="T44" fmla="*/ 22357 w 2109787"/>
              <a:gd name="T45" fmla="*/ 7772 h 2125662"/>
              <a:gd name="T46" fmla="*/ 24107 w 2109787"/>
              <a:gd name="T47" fmla="*/ 10303 h 2125662"/>
              <a:gd name="T48" fmla="*/ 24515 w 2109787"/>
              <a:gd name="T49" fmla="*/ 13703 h 2125662"/>
              <a:gd name="T50" fmla="*/ 23194 w 2109787"/>
              <a:gd name="T51" fmla="*/ 16804 h 2125662"/>
              <a:gd name="T52" fmla="*/ 20906 w 2109787"/>
              <a:gd name="T53" fmla="*/ 18731 h 2125662"/>
              <a:gd name="T54" fmla="*/ 18614 w 2109787"/>
              <a:gd name="T55" fmla="*/ 19059 h 2125662"/>
              <a:gd name="T56" fmla="*/ 16234 w 2109787"/>
              <a:gd name="T57" fmla="*/ 17661 h 2125662"/>
              <a:gd name="T58" fmla="*/ 14442 w 2109787"/>
              <a:gd name="T59" fmla="*/ 14937 h 2125662"/>
              <a:gd name="T60" fmla="*/ 14219 w 2109787"/>
              <a:gd name="T61" fmla="*/ 11470 h 2125662"/>
              <a:gd name="T62" fmla="*/ 15536 w 2109787"/>
              <a:gd name="T63" fmla="*/ 8556 h 2125662"/>
              <a:gd name="T64" fmla="*/ 17891 w 2109787"/>
              <a:gd name="T65" fmla="*/ 6852 h 2125662"/>
              <a:gd name="T66" fmla="*/ 11868 w 2109787"/>
              <a:gd name="T67" fmla="*/ 5151 h 2125662"/>
              <a:gd name="T68" fmla="*/ 10395 w 2109787"/>
              <a:gd name="T69" fmla="*/ 6102 h 2125662"/>
              <a:gd name="T70" fmla="*/ 8571 w 2109787"/>
              <a:gd name="T71" fmla="*/ 6861 h 2125662"/>
              <a:gd name="T72" fmla="*/ 8617 w 2109787"/>
              <a:gd name="T73" fmla="*/ 8344 h 2125662"/>
              <a:gd name="T74" fmla="*/ 11405 w 2109787"/>
              <a:gd name="T75" fmla="*/ 9937 h 2125662"/>
              <a:gd name="T76" fmla="*/ 13116 w 2109787"/>
              <a:gd name="T77" fmla="*/ 12091 h 2125662"/>
              <a:gd name="T78" fmla="*/ 12288 w 2109787"/>
              <a:gd name="T79" fmla="*/ 14673 h 2125662"/>
              <a:gd name="T80" fmla="*/ 8449 w 2109787"/>
              <a:gd name="T81" fmla="*/ 15490 h 2125662"/>
              <a:gd name="T82" fmla="*/ 8596 w 2109787"/>
              <a:gd name="T83" fmla="*/ 14300 h 2125662"/>
              <a:gd name="T84" fmla="*/ 11106 w 2109787"/>
              <a:gd name="T85" fmla="*/ 13952 h 2125662"/>
              <a:gd name="T86" fmla="*/ 11598 w 2109787"/>
              <a:gd name="T87" fmla="*/ 12259 h 2125662"/>
              <a:gd name="T88" fmla="*/ 9735 w 2109787"/>
              <a:gd name="T89" fmla="*/ 10720 h 2125662"/>
              <a:gd name="T90" fmla="*/ 7103 w 2109787"/>
              <a:gd name="T91" fmla="*/ 8759 h 2125662"/>
              <a:gd name="T92" fmla="*/ 7452 w 2109787"/>
              <a:gd name="T93" fmla="*/ 6144 h 2125662"/>
              <a:gd name="T94" fmla="*/ 11044 w 2109787"/>
              <a:gd name="T95" fmla="*/ 21 h 2125662"/>
              <a:gd name="T96" fmla="*/ 17252 w 2109787"/>
              <a:gd name="T97" fmla="*/ 2560 h 2125662"/>
              <a:gd name="T98" fmla="*/ 15021 w 2109787"/>
              <a:gd name="T99" fmla="*/ 3185 h 2125662"/>
              <a:gd name="T100" fmla="*/ 9752 w 2109787"/>
              <a:gd name="T101" fmla="*/ 1868 h 2125662"/>
              <a:gd name="T102" fmla="*/ 5454 w 2109787"/>
              <a:gd name="T103" fmla="*/ 3420 h 2125662"/>
              <a:gd name="T104" fmla="*/ 2605 w 2109787"/>
              <a:gd name="T105" fmla="*/ 6875 h 2125662"/>
              <a:gd name="T106" fmla="*/ 1898 w 2109787"/>
              <a:gd name="T107" fmla="*/ 11344 h 2125662"/>
              <a:gd name="T108" fmla="*/ 3287 w 2109787"/>
              <a:gd name="T109" fmla="*/ 15138 h 2125662"/>
              <a:gd name="T110" fmla="*/ 6221 w 2109787"/>
              <a:gd name="T111" fmla="*/ 17841 h 2125662"/>
              <a:gd name="T112" fmla="*/ 7197 w 2109787"/>
              <a:gd name="T113" fmla="*/ 20263 h 2125662"/>
              <a:gd name="T114" fmla="*/ 3013 w 2109787"/>
              <a:gd name="T115" fmla="*/ 17699 h 2125662"/>
              <a:gd name="T116" fmla="*/ 492 w 2109787"/>
              <a:gd name="T117" fmla="*/ 13552 h 2125662"/>
              <a:gd name="T118" fmla="*/ 210 w 2109787"/>
              <a:gd name="T119" fmla="*/ 8293 h 2125662"/>
              <a:gd name="T120" fmla="*/ 2706 w 2109787"/>
              <a:gd name="T121" fmla="*/ 3404 h 2125662"/>
              <a:gd name="T122" fmla="*/ 7315 w 2109787"/>
              <a:gd name="T123" fmla="*/ 470 h 21256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8240" y="301330"/>
            <a:ext cx="10514231" cy="1325563"/>
          </a:xfrm>
        </p:spPr>
        <p:txBody>
          <a:bodyPr/>
          <a:lstStyle/>
          <a:p>
            <a:pPr lvl="0"/>
            <a:r>
              <a:rPr lang="en-US" altLang="zh-CN" dirty="0" smtClean="0">
                <a:latin typeface="+mn-ea"/>
              </a:rPr>
              <a:t>5.3 </a:t>
            </a:r>
            <a:r>
              <a:rPr lang="zh-CN" altLang="en-US" dirty="0" smtClean="0">
                <a:latin typeface="+mn-ea"/>
              </a:rPr>
              <a:t>基本概念：</a:t>
            </a:r>
            <a:r>
              <a:rPr lang="zh-CN" altLang="en-US" dirty="0" smtClean="0"/>
              <a:t>了结方式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127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236483"/>
            <a:ext cx="1027911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309">
              <a:lnSpc>
                <a:spcPct val="90000"/>
              </a:lnSpc>
              <a:spcBef>
                <a:spcPct val="0"/>
              </a:spcBef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5.4 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业务风控：限仓规定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grpSp>
        <p:nvGrpSpPr>
          <p:cNvPr id="5" name="组合 24"/>
          <p:cNvGrpSpPr/>
          <p:nvPr/>
        </p:nvGrpSpPr>
        <p:grpSpPr>
          <a:xfrm>
            <a:off x="2559428" y="3377053"/>
            <a:ext cx="1283515" cy="773004"/>
            <a:chOff x="6040860" y="2984396"/>
            <a:chExt cx="1283515" cy="773004"/>
          </a:xfrm>
        </p:grpSpPr>
        <p:grpSp>
          <p:nvGrpSpPr>
            <p:cNvPr id="6" name="组合 24"/>
            <p:cNvGrpSpPr>
              <a:grpSpLocks noChangeAspect="1"/>
            </p:cNvGrpSpPr>
            <p:nvPr/>
          </p:nvGrpSpPr>
          <p:grpSpPr>
            <a:xfrm>
              <a:off x="6448617" y="2984396"/>
              <a:ext cx="468000" cy="400693"/>
              <a:chOff x="2162176" y="-104775"/>
              <a:chExt cx="1655763" cy="1417638"/>
            </a:xfrm>
            <a:solidFill>
              <a:srgbClr val="0070C0"/>
            </a:solidFill>
          </p:grpSpPr>
          <p:sp>
            <p:nvSpPr>
              <p:cNvPr id="8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9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040860" y="3449623"/>
              <a:ext cx="12835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期货公司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" name="组合 32"/>
          <p:cNvGrpSpPr/>
          <p:nvPr/>
        </p:nvGrpSpPr>
        <p:grpSpPr>
          <a:xfrm rot="10800000">
            <a:off x="3187816" y="2481406"/>
            <a:ext cx="5293452" cy="706407"/>
            <a:chOff x="4112895" y="2513382"/>
            <a:chExt cx="3804286" cy="53842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114801" y="2513383"/>
              <a:ext cx="0" cy="53842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0800000" flipV="1">
              <a:off x="5996941" y="2513382"/>
              <a:ext cx="0" cy="524319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917181" y="2513383"/>
              <a:ext cx="0" cy="53842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112895" y="3043555"/>
              <a:ext cx="3802380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2833618" y="2423923"/>
            <a:ext cx="312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不限仓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36271" y="2542767"/>
            <a:ext cx="312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限仓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38256" y="2527387"/>
            <a:ext cx="312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限仓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18" name="组合 51"/>
          <p:cNvGrpSpPr>
            <a:grpSpLocks noChangeAspect="1"/>
          </p:cNvGrpSpPr>
          <p:nvPr/>
        </p:nvGrpSpPr>
        <p:grpSpPr>
          <a:xfrm>
            <a:off x="8298450" y="3270530"/>
            <a:ext cx="325432" cy="432131"/>
            <a:chOff x="1805377" y="1956115"/>
            <a:chExt cx="194255" cy="257945"/>
          </a:xfrm>
        </p:grpSpPr>
        <p:sp>
          <p:nvSpPr>
            <p:cNvPr id="19" name="Oval 42"/>
            <p:cNvSpPr>
              <a:spLocks noChangeArrowheads="1"/>
            </p:cNvSpPr>
            <p:nvPr/>
          </p:nvSpPr>
          <p:spPr bwMode="auto">
            <a:xfrm>
              <a:off x="1853145" y="1956115"/>
              <a:ext cx="98720" cy="10508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+mn-ea"/>
              </a:endParaRPr>
            </a:p>
          </p:txBody>
        </p:sp>
        <p:sp>
          <p:nvSpPr>
            <p:cNvPr id="20" name="Freeform 43"/>
            <p:cNvSpPr/>
            <p:nvPr/>
          </p:nvSpPr>
          <p:spPr bwMode="auto">
            <a:xfrm>
              <a:off x="1805377" y="2064388"/>
              <a:ext cx="194255" cy="149672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5" y="28"/>
                    <a:pt x="30" y="27"/>
                    <a:pt x="36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+mn-ea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871058" y="3818511"/>
            <a:ext cx="1283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客户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22" name="组合 55"/>
          <p:cNvGrpSpPr/>
          <p:nvPr/>
        </p:nvGrpSpPr>
        <p:grpSpPr>
          <a:xfrm>
            <a:off x="5630179" y="3205529"/>
            <a:ext cx="442209" cy="597800"/>
            <a:chOff x="5176838" y="4859338"/>
            <a:chExt cx="342900" cy="463549"/>
          </a:xfrm>
          <a:solidFill>
            <a:srgbClr val="0070C0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5176838" y="5016500"/>
              <a:ext cx="342900" cy="306387"/>
            </a:xfrm>
            <a:custGeom>
              <a:avLst/>
              <a:gdLst>
                <a:gd name="T0" fmla="*/ 39 w 39"/>
                <a:gd name="T1" fmla="*/ 16 h 35"/>
                <a:gd name="T2" fmla="*/ 35 w 39"/>
                <a:gd name="T3" fmla="*/ 12 h 35"/>
                <a:gd name="T4" fmla="*/ 29 w 39"/>
                <a:gd name="T5" fmla="*/ 15 h 35"/>
                <a:gd name="T6" fmla="*/ 26 w 39"/>
                <a:gd name="T7" fmla="*/ 12 h 35"/>
                <a:gd name="T8" fmla="*/ 20 w 39"/>
                <a:gd name="T9" fmla="*/ 15 h 35"/>
                <a:gd name="T10" fmla="*/ 16 w 39"/>
                <a:gd name="T11" fmla="*/ 12 h 35"/>
                <a:gd name="T12" fmla="*/ 10 w 39"/>
                <a:gd name="T13" fmla="*/ 15 h 35"/>
                <a:gd name="T14" fmla="*/ 9 w 39"/>
                <a:gd name="T15" fmla="*/ 16 h 35"/>
                <a:gd name="T16" fmla="*/ 6 w 39"/>
                <a:gd name="T17" fmla="*/ 0 h 35"/>
                <a:gd name="T18" fmla="*/ 2 w 39"/>
                <a:gd name="T19" fmla="*/ 6 h 35"/>
                <a:gd name="T20" fmla="*/ 9 w 39"/>
                <a:gd name="T21" fmla="*/ 35 h 35"/>
                <a:gd name="T22" fmla="*/ 39 w 39"/>
                <a:gd name="T23" fmla="*/ 35 h 35"/>
                <a:gd name="T24" fmla="*/ 39 w 39"/>
                <a:gd name="T25" fmla="*/ 16 h 35"/>
                <a:gd name="T26" fmla="*/ 17 w 39"/>
                <a:gd name="T27" fmla="*/ 23 h 35"/>
                <a:gd name="T28" fmla="*/ 12 w 39"/>
                <a:gd name="T29" fmla="*/ 22 h 35"/>
                <a:gd name="T30" fmla="*/ 14 w 39"/>
                <a:gd name="T31" fmla="*/ 17 h 35"/>
                <a:gd name="T32" fmla="*/ 18 w 39"/>
                <a:gd name="T33" fmla="*/ 19 h 35"/>
                <a:gd name="T34" fmla="*/ 27 w 39"/>
                <a:gd name="T35" fmla="*/ 31 h 35"/>
                <a:gd name="T36" fmla="*/ 22 w 39"/>
                <a:gd name="T37" fmla="*/ 32 h 35"/>
                <a:gd name="T38" fmla="*/ 21 w 39"/>
                <a:gd name="T39" fmla="*/ 28 h 35"/>
                <a:gd name="T40" fmla="*/ 26 w 39"/>
                <a:gd name="T41" fmla="*/ 26 h 35"/>
                <a:gd name="T42" fmla="*/ 27 w 39"/>
                <a:gd name="T43" fmla="*/ 31 h 35"/>
                <a:gd name="T44" fmla="*/ 26 w 39"/>
                <a:gd name="T45" fmla="*/ 23 h 35"/>
                <a:gd name="T46" fmla="*/ 21 w 39"/>
                <a:gd name="T47" fmla="*/ 22 h 35"/>
                <a:gd name="T48" fmla="*/ 22 w 39"/>
                <a:gd name="T49" fmla="*/ 17 h 35"/>
                <a:gd name="T50" fmla="*/ 27 w 39"/>
                <a:gd name="T51" fmla="*/ 19 h 35"/>
                <a:gd name="T52" fmla="*/ 36 w 39"/>
                <a:gd name="T53" fmla="*/ 31 h 35"/>
                <a:gd name="T54" fmla="*/ 31 w 39"/>
                <a:gd name="T55" fmla="*/ 32 h 35"/>
                <a:gd name="T56" fmla="*/ 30 w 39"/>
                <a:gd name="T57" fmla="*/ 28 h 35"/>
                <a:gd name="T58" fmla="*/ 35 w 39"/>
                <a:gd name="T59" fmla="*/ 26 h 35"/>
                <a:gd name="T60" fmla="*/ 36 w 39"/>
                <a:gd name="T61" fmla="*/ 31 h 35"/>
                <a:gd name="T62" fmla="*/ 35 w 39"/>
                <a:gd name="T63" fmla="*/ 23 h 35"/>
                <a:gd name="T64" fmla="*/ 30 w 39"/>
                <a:gd name="T65" fmla="*/ 22 h 35"/>
                <a:gd name="T66" fmla="*/ 31 w 39"/>
                <a:gd name="T67" fmla="*/ 17 h 35"/>
                <a:gd name="T68" fmla="*/ 36 w 39"/>
                <a:gd name="T69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35">
                  <a:moveTo>
                    <a:pt x="39" y="16"/>
                  </a:move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3" y="11"/>
                    <a:pt x="32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1"/>
                    <a:pt x="23" y="1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4" y="11"/>
                    <a:pt x="13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2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6"/>
                  </a:cubicBezTo>
                  <a:close/>
                  <a:moveTo>
                    <a:pt x="18" y="22"/>
                  </a:moveTo>
                  <a:cubicBezTo>
                    <a:pt x="18" y="23"/>
                    <a:pt x="18" y="23"/>
                    <a:pt x="17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2" y="23"/>
                    <a:pt x="12" y="22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3" y="17"/>
                    <a:pt x="14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8"/>
                    <a:pt x="18" y="19"/>
                  </a:cubicBezTo>
                  <a:lnTo>
                    <a:pt x="18" y="22"/>
                  </a:lnTo>
                  <a:close/>
                  <a:moveTo>
                    <a:pt x="27" y="31"/>
                  </a:moveTo>
                  <a:cubicBezTo>
                    <a:pt x="27" y="32"/>
                    <a:pt x="26" y="32"/>
                    <a:pt x="26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6"/>
                    <a:pt x="22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7" y="27"/>
                    <a:pt x="27" y="28"/>
                  </a:cubicBezTo>
                  <a:lnTo>
                    <a:pt x="27" y="31"/>
                  </a:lnTo>
                  <a:close/>
                  <a:moveTo>
                    <a:pt x="27" y="22"/>
                  </a:moveTo>
                  <a:cubicBezTo>
                    <a:pt x="27" y="23"/>
                    <a:pt x="26" y="23"/>
                    <a:pt x="26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7"/>
                    <a:pt x="22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7" y="18"/>
                    <a:pt x="27" y="19"/>
                  </a:cubicBezTo>
                  <a:lnTo>
                    <a:pt x="27" y="22"/>
                  </a:lnTo>
                  <a:close/>
                  <a:moveTo>
                    <a:pt x="36" y="31"/>
                  </a:moveTo>
                  <a:cubicBezTo>
                    <a:pt x="36" y="32"/>
                    <a:pt x="35" y="32"/>
                    <a:pt x="35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1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6" y="27"/>
                    <a:pt x="36" y="28"/>
                  </a:cubicBezTo>
                  <a:lnTo>
                    <a:pt x="36" y="31"/>
                  </a:lnTo>
                  <a:close/>
                  <a:moveTo>
                    <a:pt x="36" y="22"/>
                  </a:moveTo>
                  <a:cubicBezTo>
                    <a:pt x="36" y="23"/>
                    <a:pt x="35" y="23"/>
                    <a:pt x="35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7"/>
                    <a:pt x="31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6" y="18"/>
                    <a:pt x="36" y="19"/>
                  </a:cubicBezTo>
                  <a:lnTo>
                    <a:pt x="3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+mn-ea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5221288" y="4859338"/>
              <a:ext cx="174625" cy="147637"/>
            </a:xfrm>
            <a:custGeom>
              <a:avLst/>
              <a:gdLst>
                <a:gd name="T0" fmla="*/ 2 w 20"/>
                <a:gd name="T1" fmla="*/ 16 h 17"/>
                <a:gd name="T2" fmla="*/ 5 w 20"/>
                <a:gd name="T3" fmla="*/ 16 h 17"/>
                <a:gd name="T4" fmla="*/ 6 w 20"/>
                <a:gd name="T5" fmla="*/ 15 h 17"/>
                <a:gd name="T6" fmla="*/ 6 w 20"/>
                <a:gd name="T7" fmla="*/ 15 h 17"/>
                <a:gd name="T8" fmla="*/ 11 w 20"/>
                <a:gd name="T9" fmla="*/ 15 h 17"/>
                <a:gd name="T10" fmla="*/ 11 w 20"/>
                <a:gd name="T11" fmla="*/ 14 h 17"/>
                <a:gd name="T12" fmla="*/ 14 w 20"/>
                <a:gd name="T13" fmla="*/ 13 h 17"/>
                <a:gd name="T14" fmla="*/ 15 w 20"/>
                <a:gd name="T15" fmla="*/ 13 h 17"/>
                <a:gd name="T16" fmla="*/ 19 w 20"/>
                <a:gd name="T17" fmla="*/ 13 h 17"/>
                <a:gd name="T18" fmla="*/ 19 w 20"/>
                <a:gd name="T19" fmla="*/ 8 h 17"/>
                <a:gd name="T20" fmla="*/ 18 w 20"/>
                <a:gd name="T21" fmla="*/ 8 h 17"/>
                <a:gd name="T22" fmla="*/ 17 w 20"/>
                <a:gd name="T23" fmla="*/ 2 h 17"/>
                <a:gd name="T24" fmla="*/ 11 w 20"/>
                <a:gd name="T25" fmla="*/ 2 h 17"/>
                <a:gd name="T26" fmla="*/ 10 w 20"/>
                <a:gd name="T27" fmla="*/ 3 h 17"/>
                <a:gd name="T28" fmla="*/ 10 w 20"/>
                <a:gd name="T29" fmla="*/ 3 h 17"/>
                <a:gd name="T30" fmla="*/ 6 w 20"/>
                <a:gd name="T31" fmla="*/ 3 h 17"/>
                <a:gd name="T32" fmla="*/ 5 w 20"/>
                <a:gd name="T33" fmla="*/ 4 h 17"/>
                <a:gd name="T34" fmla="*/ 2 w 20"/>
                <a:gd name="T35" fmla="*/ 5 h 17"/>
                <a:gd name="T36" fmla="*/ 2 w 20"/>
                <a:gd name="T37" fmla="*/ 9 h 17"/>
                <a:gd name="T38" fmla="*/ 1 w 20"/>
                <a:gd name="T39" fmla="*/ 10 h 17"/>
                <a:gd name="T40" fmla="*/ 1 w 20"/>
                <a:gd name="T41" fmla="*/ 13 h 17"/>
                <a:gd name="T42" fmla="*/ 2 w 20"/>
                <a:gd name="T4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7">
                  <a:moveTo>
                    <a:pt x="2" y="16"/>
                  </a:moveTo>
                  <a:cubicBezTo>
                    <a:pt x="3" y="17"/>
                    <a:pt x="4" y="17"/>
                    <a:pt x="5" y="16"/>
                  </a:cubicBezTo>
                  <a:cubicBezTo>
                    <a:pt x="6" y="16"/>
                    <a:pt x="6" y="16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9" y="16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2" y="15"/>
                    <a:pt x="14" y="14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8" y="14"/>
                    <a:pt x="19" y="13"/>
                  </a:cubicBezTo>
                  <a:cubicBezTo>
                    <a:pt x="20" y="11"/>
                    <a:pt x="20" y="9"/>
                    <a:pt x="19" y="8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9" y="6"/>
                    <a:pt x="19" y="4"/>
                    <a:pt x="17" y="2"/>
                  </a:cubicBezTo>
                  <a:cubicBezTo>
                    <a:pt x="16" y="0"/>
                    <a:pt x="13" y="1"/>
                    <a:pt x="11" y="2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1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6"/>
                    <a:pt x="1" y="8"/>
                    <a:pt x="2" y="9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4"/>
                    <a:pt x="1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+mn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104089" y="3819909"/>
            <a:ext cx="1749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非期货公司会员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1534" y="1099771"/>
            <a:ext cx="11828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期权限仓：非期货公司或客户可持有的、按</a:t>
            </a:r>
            <a:r>
              <a:rPr lang="zh-CN" altLang="en-US" sz="3200" dirty="0" smtClean="0"/>
              <a:t>单边</a:t>
            </a:r>
            <a:r>
              <a:rPr lang="zh-CN" altLang="en-US" sz="2000" dirty="0" smtClean="0"/>
              <a:t>计算的</a:t>
            </a:r>
            <a:r>
              <a:rPr lang="zh-CN" altLang="en-US" sz="3200" dirty="0" smtClean="0"/>
              <a:t>某月份</a:t>
            </a:r>
            <a:r>
              <a:rPr lang="zh-CN" altLang="en-US" sz="2000" dirty="0" smtClean="0"/>
              <a:t>期权合约</a:t>
            </a:r>
            <a:r>
              <a:rPr lang="zh-CN" altLang="en-US" sz="3200" dirty="0" smtClean="0"/>
              <a:t>投机持仓</a:t>
            </a:r>
            <a:r>
              <a:rPr lang="zh-CN" altLang="en-US" sz="2000" dirty="0" smtClean="0"/>
              <a:t>的最大数量</a:t>
            </a:r>
            <a:endParaRPr lang="zh-CN" altLang="en-US" sz="2000" dirty="0"/>
          </a:p>
        </p:txBody>
      </p:sp>
      <p:sp>
        <p:nvSpPr>
          <p:cNvPr id="27" name="弧形 26"/>
          <p:cNvSpPr/>
          <p:nvPr/>
        </p:nvSpPr>
        <p:spPr>
          <a:xfrm rot="4939439" flipV="1">
            <a:off x="5628781" y="1339500"/>
            <a:ext cx="428749" cy="715149"/>
          </a:xfrm>
          <a:prstGeom prst="arc">
            <a:avLst>
              <a:gd name="adj1" fmla="val 15918182"/>
              <a:gd name="adj2" fmla="val 21365174"/>
            </a:avLst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826939" y="1799241"/>
            <a:ext cx="2870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单边：买入看涨</a:t>
            </a:r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+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卖出看跌</a:t>
            </a:r>
            <a:endParaRPr lang="en-US" altLang="zh-CN" sz="16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单边：买入看跌</a:t>
            </a:r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+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卖出看涨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9" name="弧形 28"/>
          <p:cNvSpPr/>
          <p:nvPr/>
        </p:nvSpPr>
        <p:spPr>
          <a:xfrm rot="4939439" flipV="1">
            <a:off x="1444072" y="1399621"/>
            <a:ext cx="428749" cy="715149"/>
          </a:xfrm>
          <a:prstGeom prst="arc">
            <a:avLst>
              <a:gd name="adj1" fmla="val 15918182"/>
              <a:gd name="adj2" fmla="val 21365174"/>
            </a:avLst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466061" y="1892919"/>
            <a:ext cx="2251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期货、期权分开限仓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1" name="弧形 30"/>
          <p:cNvSpPr/>
          <p:nvPr/>
        </p:nvSpPr>
        <p:spPr>
          <a:xfrm rot="4939439" flipV="1">
            <a:off x="4067690" y="1587472"/>
            <a:ext cx="1049484" cy="731522"/>
          </a:xfrm>
          <a:prstGeom prst="arc">
            <a:avLst>
              <a:gd name="adj1" fmla="val 14564181"/>
              <a:gd name="adj2" fmla="val 21365174"/>
            </a:avLst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8169" y="1141005"/>
            <a:ext cx="3118536" cy="1015663"/>
            <a:chOff x="502713" y="431321"/>
            <a:chExt cx="3118942" cy="1015663"/>
          </a:xfrm>
        </p:grpSpPr>
        <p:sp>
          <p:nvSpPr>
            <p:cNvPr id="21" name="文本框 20"/>
            <p:cNvSpPr txBox="1"/>
            <p:nvPr/>
          </p:nvSpPr>
          <p:spPr>
            <a:xfrm>
              <a:off x="1734920" y="855902"/>
              <a:ext cx="188673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2713" y="431321"/>
              <a:ext cx="1414069" cy="1015663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</a:t>
              </a:r>
              <a:r>
                <a:rPr lang="en-US" altLang="zh-CN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atalog</a:t>
              </a:r>
            </a:p>
          </p:txBody>
        </p:sp>
        <p:sp>
          <p:nvSpPr>
            <p:cNvPr id="23" name="六边形 22"/>
            <p:cNvSpPr/>
            <p:nvPr/>
          </p:nvSpPr>
          <p:spPr>
            <a:xfrm rot="5400000">
              <a:off x="2551735" y="756648"/>
              <a:ext cx="214213" cy="18466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六边形 23"/>
            <p:cNvSpPr/>
            <p:nvPr/>
          </p:nvSpPr>
          <p:spPr>
            <a:xfrm rot="5400000">
              <a:off x="2717584" y="676014"/>
              <a:ext cx="74839" cy="6451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76"/>
          <p:cNvGrpSpPr/>
          <p:nvPr/>
        </p:nvGrpSpPr>
        <p:grpSpPr>
          <a:xfrm>
            <a:off x="2183619" y="3606909"/>
            <a:ext cx="7645868" cy="774725"/>
            <a:chOff x="2187268" y="3718241"/>
            <a:chExt cx="7646863" cy="774725"/>
          </a:xfrm>
        </p:grpSpPr>
        <p:grpSp>
          <p:nvGrpSpPr>
            <p:cNvPr id="4" name="组合 37"/>
            <p:cNvGrpSpPr/>
            <p:nvPr/>
          </p:nvGrpSpPr>
          <p:grpSpPr>
            <a:xfrm>
              <a:off x="9199596" y="3750097"/>
              <a:ext cx="634535" cy="736062"/>
              <a:chOff x="7795407" y="1906697"/>
              <a:chExt cx="634535" cy="736062"/>
            </a:xfrm>
          </p:grpSpPr>
          <p:sp>
            <p:nvSpPr>
              <p:cNvPr id="30" name="六边形 29"/>
              <p:cNvSpPr/>
              <p:nvPr/>
            </p:nvSpPr>
            <p:spPr>
              <a:xfrm rot="5400000">
                <a:off x="7744644" y="1957460"/>
                <a:ext cx="736062" cy="634535"/>
              </a:xfrm>
              <a:prstGeom prst="hexagon">
                <a:avLst>
                  <a:gd name="adj" fmla="val 2771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六边形 30"/>
              <p:cNvSpPr/>
              <p:nvPr/>
            </p:nvSpPr>
            <p:spPr>
              <a:xfrm rot="5400000">
                <a:off x="7836652" y="2036777"/>
                <a:ext cx="552046" cy="475901"/>
              </a:xfrm>
              <a:prstGeom prst="hexagon">
                <a:avLst>
                  <a:gd name="adj" fmla="val 27719"/>
                  <a:gd name="vf" fmla="val 115470"/>
                </a:avLst>
              </a:prstGeom>
              <a:solidFill>
                <a:srgbClr val="004A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dirty="0" smtClean="0"/>
                  <a:t>4</a:t>
                </a:r>
                <a:endParaRPr lang="zh-CN" altLang="en-US" dirty="0"/>
              </a:p>
            </p:txBody>
          </p:sp>
        </p:grpSp>
        <p:grpSp>
          <p:nvGrpSpPr>
            <p:cNvPr id="5" name="组合 38"/>
            <p:cNvGrpSpPr/>
            <p:nvPr/>
          </p:nvGrpSpPr>
          <p:grpSpPr>
            <a:xfrm>
              <a:off x="6843618" y="3739298"/>
              <a:ext cx="634535" cy="736062"/>
              <a:chOff x="7795407" y="1906697"/>
              <a:chExt cx="634535" cy="736062"/>
            </a:xfrm>
          </p:grpSpPr>
          <p:sp>
            <p:nvSpPr>
              <p:cNvPr id="40" name="六边形 39"/>
              <p:cNvSpPr/>
              <p:nvPr/>
            </p:nvSpPr>
            <p:spPr>
              <a:xfrm rot="5400000">
                <a:off x="7744644" y="1957460"/>
                <a:ext cx="736062" cy="634535"/>
              </a:xfrm>
              <a:prstGeom prst="hexagon">
                <a:avLst>
                  <a:gd name="adj" fmla="val 2771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六边形 40"/>
              <p:cNvSpPr/>
              <p:nvPr/>
            </p:nvSpPr>
            <p:spPr>
              <a:xfrm rot="5400000">
                <a:off x="7836652" y="2036777"/>
                <a:ext cx="552046" cy="475901"/>
              </a:xfrm>
              <a:prstGeom prst="hexagon">
                <a:avLst>
                  <a:gd name="adj" fmla="val 27719"/>
                  <a:gd name="vf" fmla="val 115470"/>
                </a:avLst>
              </a:prstGeom>
              <a:solidFill>
                <a:srgbClr val="004A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dirty="0" smtClean="0"/>
                  <a:t>3</a:t>
                </a:r>
                <a:endParaRPr lang="zh-CN" altLang="en-US" dirty="0"/>
              </a:p>
            </p:txBody>
          </p:sp>
        </p:grpSp>
        <p:grpSp>
          <p:nvGrpSpPr>
            <p:cNvPr id="6" name="组合 41"/>
            <p:cNvGrpSpPr/>
            <p:nvPr/>
          </p:nvGrpSpPr>
          <p:grpSpPr>
            <a:xfrm>
              <a:off x="4487640" y="3718241"/>
              <a:ext cx="634535" cy="736062"/>
              <a:chOff x="7795407" y="1906697"/>
              <a:chExt cx="634535" cy="736062"/>
            </a:xfrm>
          </p:grpSpPr>
          <p:sp>
            <p:nvSpPr>
              <p:cNvPr id="43" name="六边形 42"/>
              <p:cNvSpPr/>
              <p:nvPr/>
            </p:nvSpPr>
            <p:spPr>
              <a:xfrm rot="5400000">
                <a:off x="7744644" y="1957460"/>
                <a:ext cx="736062" cy="634535"/>
              </a:xfrm>
              <a:prstGeom prst="hexagon">
                <a:avLst>
                  <a:gd name="adj" fmla="val 2771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六边形 43"/>
              <p:cNvSpPr/>
              <p:nvPr/>
            </p:nvSpPr>
            <p:spPr>
              <a:xfrm rot="5400000">
                <a:off x="7836652" y="2036777"/>
                <a:ext cx="552046" cy="475901"/>
              </a:xfrm>
              <a:prstGeom prst="hexagon">
                <a:avLst>
                  <a:gd name="adj" fmla="val 27719"/>
                  <a:gd name="vf" fmla="val 115470"/>
                </a:avLst>
              </a:prstGeom>
              <a:solidFill>
                <a:srgbClr val="004A9A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dirty="0" smtClean="0"/>
                  <a:t>2</a:t>
                </a:r>
                <a:endParaRPr lang="zh-CN" altLang="en-US" dirty="0"/>
              </a:p>
            </p:txBody>
          </p:sp>
        </p:grpSp>
        <p:grpSp>
          <p:nvGrpSpPr>
            <p:cNvPr id="7" name="组合 44"/>
            <p:cNvGrpSpPr/>
            <p:nvPr/>
          </p:nvGrpSpPr>
          <p:grpSpPr>
            <a:xfrm>
              <a:off x="2187268" y="3756904"/>
              <a:ext cx="634535" cy="736062"/>
              <a:chOff x="7795407" y="1906697"/>
              <a:chExt cx="634535" cy="736062"/>
            </a:xfrm>
          </p:grpSpPr>
          <p:sp>
            <p:nvSpPr>
              <p:cNvPr id="46" name="六边形 45"/>
              <p:cNvSpPr/>
              <p:nvPr/>
            </p:nvSpPr>
            <p:spPr>
              <a:xfrm rot="5400000">
                <a:off x="7744644" y="1957460"/>
                <a:ext cx="736062" cy="634535"/>
              </a:xfrm>
              <a:prstGeom prst="hexagon">
                <a:avLst>
                  <a:gd name="adj" fmla="val 2771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六边形 46"/>
              <p:cNvSpPr/>
              <p:nvPr/>
            </p:nvSpPr>
            <p:spPr>
              <a:xfrm rot="5400000">
                <a:off x="7836652" y="2036777"/>
                <a:ext cx="552046" cy="475901"/>
              </a:xfrm>
              <a:prstGeom prst="hexagon">
                <a:avLst>
                  <a:gd name="adj" fmla="val 27719"/>
                  <a:gd name="vf" fmla="val 115470"/>
                </a:avLst>
              </a:prstGeom>
              <a:solidFill>
                <a:srgbClr val="004A9A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dirty="0" smtClean="0">
                    <a:solidFill>
                      <a:srgbClr val="004A9A"/>
                    </a:solidFill>
                  </a:rPr>
                  <a:t>1</a:t>
                </a:r>
                <a:endParaRPr lang="zh-CN" altLang="en-US" dirty="0">
                  <a:solidFill>
                    <a:srgbClr val="004A9A"/>
                  </a:solidFill>
                </a:endParaRPr>
              </a:p>
            </p:txBody>
          </p:sp>
        </p:grpSp>
      </p:grpSp>
      <p:sp>
        <p:nvSpPr>
          <p:cNvPr id="13" name="内容占位符 1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sz="2000" dirty="0" smtClean="0"/>
              <a:t>商品期权投资者适当性测试目的</a:t>
            </a:r>
            <a:r>
              <a:rPr lang="en-US" altLang="zh-CN" sz="2000" dirty="0" smtClean="0"/>
              <a:t>(</a:t>
            </a:r>
            <a:r>
              <a:rPr lang="zh-CN" altLang="en-US" sz="2000" dirty="0" smtClean="0"/>
              <a:t>大纲）</a:t>
            </a:r>
          </a:p>
          <a:p>
            <a:endParaRPr lang="zh-CN" altLang="en-US" dirty="0"/>
          </a:p>
        </p:txBody>
      </p:sp>
      <p:sp>
        <p:nvSpPr>
          <p:cNvPr id="15" name="内容占位符 1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zh-CN" altLang="en-US" sz="2000" dirty="0" smtClean="0"/>
              <a:t>商品期权投资者适当性测试范围与内容</a:t>
            </a:r>
          </a:p>
          <a:p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zh-CN" altLang="en-US" sz="2000" dirty="0" smtClean="0"/>
              <a:t>知识点解析</a:t>
            </a:r>
          </a:p>
          <a:p>
            <a:endParaRPr lang="zh-CN" altLang="en-US" dirty="0"/>
          </a:p>
        </p:txBody>
      </p:sp>
      <p:sp>
        <p:nvSpPr>
          <p:cNvPr id="17" name="内容占位符 1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zh-CN" altLang="en-US" sz="2000" dirty="0" smtClean="0"/>
              <a:t>样题标准介绍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8728" y="607510"/>
            <a:ext cx="10424431" cy="799519"/>
          </a:xfrm>
        </p:spPr>
        <p:txBody>
          <a:bodyPr/>
          <a:lstStyle/>
          <a:p>
            <a:pPr lvl="0"/>
            <a:r>
              <a:rPr lang="en-US" altLang="zh-CN" dirty="0" smtClean="0">
                <a:latin typeface="+mn-ea"/>
              </a:rPr>
              <a:t>5.5 </a:t>
            </a:r>
            <a:r>
              <a:rPr lang="zh-CN" altLang="en-US" dirty="0" smtClean="0">
                <a:latin typeface="+mn-ea"/>
              </a:rPr>
              <a:t>业务风控：</a:t>
            </a:r>
            <a:r>
              <a:rPr lang="zh-CN" altLang="en-US" dirty="0" smtClean="0"/>
              <a:t>强平与履约超仓处置</a:t>
            </a:r>
            <a:endParaRPr lang="zh-CN" altLang="en-US" dirty="0">
              <a:latin typeface="+mn-ea"/>
            </a:endParaRPr>
          </a:p>
        </p:txBody>
      </p:sp>
      <p:sp>
        <p:nvSpPr>
          <p:cNvPr id="24" name="Rectangle 2"/>
          <p:cNvSpPr/>
          <p:nvPr/>
        </p:nvSpPr>
        <p:spPr>
          <a:xfrm>
            <a:off x="4382814" y="1744346"/>
            <a:ext cx="7062952" cy="4372675"/>
          </a:xfrm>
          <a:prstGeom prst="rect">
            <a:avLst/>
          </a:prstGeom>
          <a:solidFill>
            <a:srgbClr val="D7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413" y="2010390"/>
            <a:ext cx="32380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176"/>
          <p:cNvSpPr>
            <a:spLocks noChangeArrowheads="1"/>
          </p:cNvSpPr>
          <p:nvPr/>
        </p:nvSpPr>
        <p:spPr bwMode="auto">
          <a:xfrm>
            <a:off x="5549462" y="2307008"/>
            <a:ext cx="5281447" cy="21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期权交易实行强行平仓制度</a:t>
            </a:r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期权合约强行平仓的情形、原则和程序参照期货执行</a:t>
            </a:r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非期货公司会员和客户因期权行权（履约）超出期货限仓标准的，交易所有权按照有关规定实行强行平仓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54" y="1718442"/>
            <a:ext cx="3289086" cy="2396358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306632" y="4259855"/>
            <a:ext cx="3555920" cy="79951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90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588191" y="3802364"/>
            <a:ext cx="4239755" cy="766762"/>
          </a:xfrm>
        </p:spPr>
        <p:txBody>
          <a:bodyPr/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样题标准介绍</a:t>
            </a:r>
            <a:br>
              <a:rPr lang="zh-CN" altLang="en-US" dirty="0" smtClean="0"/>
            </a:br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/>
            </a:r>
            <a:b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5846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Freeform 11"/>
          <p:cNvSpPr>
            <a:spLocks noEditPoints="1"/>
          </p:cNvSpPr>
          <p:nvPr/>
        </p:nvSpPr>
        <p:spPr bwMode="auto">
          <a:xfrm>
            <a:off x="2379574" y="3774656"/>
            <a:ext cx="706875" cy="632884"/>
          </a:xfrm>
          <a:custGeom>
            <a:avLst/>
            <a:gdLst>
              <a:gd name="T0" fmla="*/ 365672 w 58"/>
              <a:gd name="T1" fmla="*/ 319485 h 52"/>
              <a:gd name="T2" fmla="*/ 429665 w 58"/>
              <a:gd name="T3" fmla="*/ 310357 h 52"/>
              <a:gd name="T4" fmla="*/ 411381 w 58"/>
              <a:gd name="T5" fmla="*/ 273844 h 52"/>
              <a:gd name="T6" fmla="*/ 347389 w 58"/>
              <a:gd name="T7" fmla="*/ 273844 h 52"/>
              <a:gd name="T8" fmla="*/ 365672 w 58"/>
              <a:gd name="T9" fmla="*/ 319485 h 52"/>
              <a:gd name="T10" fmla="*/ 0 w 58"/>
              <a:gd name="T11" fmla="*/ 474663 h 52"/>
              <a:gd name="T12" fmla="*/ 164553 w 58"/>
              <a:gd name="T13" fmla="*/ 474663 h 52"/>
              <a:gd name="T14" fmla="*/ 191978 w 58"/>
              <a:gd name="T15" fmla="*/ 374254 h 52"/>
              <a:gd name="T16" fmla="*/ 54851 w 58"/>
              <a:gd name="T17" fmla="*/ 392510 h 52"/>
              <a:gd name="T18" fmla="*/ 0 w 58"/>
              <a:gd name="T19" fmla="*/ 474663 h 52"/>
              <a:gd name="T20" fmla="*/ 338247 w 58"/>
              <a:gd name="T21" fmla="*/ 273844 h 52"/>
              <a:gd name="T22" fmla="*/ 393098 w 58"/>
              <a:gd name="T23" fmla="*/ 155178 h 52"/>
              <a:gd name="T24" fmla="*/ 347389 w 58"/>
              <a:gd name="T25" fmla="*/ 45641 h 52"/>
              <a:gd name="T26" fmla="*/ 228545 w 58"/>
              <a:gd name="T27" fmla="*/ 0 h 52"/>
              <a:gd name="T28" fmla="*/ 118844 w 58"/>
              <a:gd name="T29" fmla="*/ 45641 h 52"/>
              <a:gd name="T30" fmla="*/ 73134 w 58"/>
              <a:gd name="T31" fmla="*/ 155178 h 52"/>
              <a:gd name="T32" fmla="*/ 127985 w 58"/>
              <a:gd name="T33" fmla="*/ 273844 h 52"/>
              <a:gd name="T34" fmla="*/ 127985 w 58"/>
              <a:gd name="T35" fmla="*/ 273844 h 52"/>
              <a:gd name="T36" fmla="*/ 82276 w 58"/>
              <a:gd name="T37" fmla="*/ 346869 h 52"/>
              <a:gd name="T38" fmla="*/ 173694 w 58"/>
              <a:gd name="T39" fmla="*/ 337741 h 52"/>
              <a:gd name="T40" fmla="*/ 191978 w 58"/>
              <a:gd name="T41" fmla="*/ 374254 h 52"/>
              <a:gd name="T42" fmla="*/ 228545 w 58"/>
              <a:gd name="T43" fmla="*/ 474663 h 52"/>
              <a:gd name="T44" fmla="*/ 265113 w 58"/>
              <a:gd name="T45" fmla="*/ 374254 h 52"/>
              <a:gd name="T46" fmla="*/ 329105 w 58"/>
              <a:gd name="T47" fmla="*/ 292100 h 52"/>
              <a:gd name="T48" fmla="*/ 338247 w 58"/>
              <a:gd name="T49" fmla="*/ 273844 h 52"/>
              <a:gd name="T50" fmla="*/ 228545 w 58"/>
              <a:gd name="T51" fmla="*/ 237332 h 52"/>
              <a:gd name="T52" fmla="*/ 146269 w 58"/>
              <a:gd name="T53" fmla="*/ 155178 h 52"/>
              <a:gd name="T54" fmla="*/ 228545 w 58"/>
              <a:gd name="T55" fmla="*/ 73025 h 52"/>
              <a:gd name="T56" fmla="*/ 319963 w 58"/>
              <a:gd name="T57" fmla="*/ 155178 h 52"/>
              <a:gd name="T58" fmla="*/ 228545 w 58"/>
              <a:gd name="T59" fmla="*/ 237332 h 52"/>
              <a:gd name="T60" fmla="*/ 447949 w 58"/>
              <a:gd name="T61" fmla="*/ 346869 h 52"/>
              <a:gd name="T62" fmla="*/ 274254 w 58"/>
              <a:gd name="T63" fmla="*/ 365125 h 52"/>
              <a:gd name="T64" fmla="*/ 283396 w 58"/>
              <a:gd name="T65" fmla="*/ 474663 h 52"/>
              <a:gd name="T66" fmla="*/ 530225 w 58"/>
              <a:gd name="T67" fmla="*/ 474663 h 52"/>
              <a:gd name="T68" fmla="*/ 447949 w 58"/>
              <a:gd name="T69" fmla="*/ 346869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8"/>
              <a:gd name="T106" fmla="*/ 0 h 52"/>
              <a:gd name="T107" fmla="*/ 58 w 58"/>
              <a:gd name="T108" fmla="*/ 52 h 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8" h="52">
                <a:moveTo>
                  <a:pt x="40" y="35"/>
                </a:moveTo>
                <a:cubicBezTo>
                  <a:pt x="47" y="34"/>
                  <a:pt x="47" y="34"/>
                  <a:pt x="47" y="34"/>
                </a:cubicBezTo>
                <a:cubicBezTo>
                  <a:pt x="45" y="30"/>
                  <a:pt x="45" y="30"/>
                  <a:pt x="45" y="30"/>
                </a:cubicBezTo>
                <a:cubicBezTo>
                  <a:pt x="38" y="30"/>
                  <a:pt x="38" y="30"/>
                  <a:pt x="38" y="30"/>
                </a:cubicBezTo>
                <a:lnTo>
                  <a:pt x="40" y="35"/>
                </a:lnTo>
                <a:close/>
                <a:moveTo>
                  <a:pt x="0" y="52"/>
                </a:moveTo>
                <a:cubicBezTo>
                  <a:pt x="18" y="52"/>
                  <a:pt x="18" y="52"/>
                  <a:pt x="18" y="52"/>
                </a:cubicBezTo>
                <a:cubicBezTo>
                  <a:pt x="21" y="41"/>
                  <a:pt x="21" y="41"/>
                  <a:pt x="21" y="41"/>
                </a:cubicBezTo>
                <a:cubicBezTo>
                  <a:pt x="6" y="43"/>
                  <a:pt x="6" y="43"/>
                  <a:pt x="6" y="43"/>
                </a:cubicBezTo>
                <a:lnTo>
                  <a:pt x="0" y="52"/>
                </a:lnTo>
                <a:close/>
                <a:moveTo>
                  <a:pt x="37" y="30"/>
                </a:moveTo>
                <a:cubicBezTo>
                  <a:pt x="41" y="26"/>
                  <a:pt x="43" y="22"/>
                  <a:pt x="43" y="17"/>
                </a:cubicBezTo>
                <a:cubicBezTo>
                  <a:pt x="43" y="12"/>
                  <a:pt x="41" y="8"/>
                  <a:pt x="38" y="5"/>
                </a:cubicBezTo>
                <a:cubicBezTo>
                  <a:pt x="34" y="2"/>
                  <a:pt x="30" y="0"/>
                  <a:pt x="25" y="0"/>
                </a:cubicBezTo>
                <a:cubicBezTo>
                  <a:pt x="21" y="0"/>
                  <a:pt x="16" y="2"/>
                  <a:pt x="13" y="5"/>
                </a:cubicBezTo>
                <a:cubicBezTo>
                  <a:pt x="10" y="8"/>
                  <a:pt x="8" y="12"/>
                  <a:pt x="8" y="17"/>
                </a:cubicBezTo>
                <a:cubicBezTo>
                  <a:pt x="8" y="22"/>
                  <a:pt x="10" y="26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8"/>
                  <a:pt x="9" y="38"/>
                  <a:pt x="9" y="38"/>
                </a:cubicBezTo>
                <a:cubicBezTo>
                  <a:pt x="19" y="37"/>
                  <a:pt x="19" y="37"/>
                  <a:pt x="19" y="37"/>
                </a:cubicBezTo>
                <a:cubicBezTo>
                  <a:pt x="20" y="38"/>
                  <a:pt x="21" y="40"/>
                  <a:pt x="21" y="41"/>
                </a:cubicBezTo>
                <a:cubicBezTo>
                  <a:pt x="23" y="44"/>
                  <a:pt x="24" y="48"/>
                  <a:pt x="25" y="52"/>
                </a:cubicBezTo>
                <a:cubicBezTo>
                  <a:pt x="26" y="48"/>
                  <a:pt x="28" y="44"/>
                  <a:pt x="29" y="41"/>
                </a:cubicBezTo>
                <a:cubicBezTo>
                  <a:pt x="31" y="38"/>
                  <a:pt x="33" y="35"/>
                  <a:pt x="36" y="32"/>
                </a:cubicBezTo>
                <a:lnTo>
                  <a:pt x="37" y="30"/>
                </a:lnTo>
                <a:close/>
                <a:moveTo>
                  <a:pt x="25" y="26"/>
                </a:moveTo>
                <a:cubicBezTo>
                  <a:pt x="20" y="26"/>
                  <a:pt x="16" y="22"/>
                  <a:pt x="16" y="17"/>
                </a:cubicBezTo>
                <a:cubicBezTo>
                  <a:pt x="16" y="12"/>
                  <a:pt x="20" y="8"/>
                  <a:pt x="25" y="8"/>
                </a:cubicBezTo>
                <a:cubicBezTo>
                  <a:pt x="30" y="8"/>
                  <a:pt x="35" y="12"/>
                  <a:pt x="35" y="17"/>
                </a:cubicBezTo>
                <a:cubicBezTo>
                  <a:pt x="35" y="22"/>
                  <a:pt x="30" y="26"/>
                  <a:pt x="25" y="26"/>
                </a:cubicBezTo>
                <a:close/>
                <a:moveTo>
                  <a:pt x="49" y="38"/>
                </a:moveTo>
                <a:cubicBezTo>
                  <a:pt x="30" y="40"/>
                  <a:pt x="30" y="40"/>
                  <a:pt x="30" y="40"/>
                </a:cubicBezTo>
                <a:cubicBezTo>
                  <a:pt x="31" y="52"/>
                  <a:pt x="31" y="52"/>
                  <a:pt x="31" y="52"/>
                </a:cubicBezTo>
                <a:cubicBezTo>
                  <a:pt x="58" y="52"/>
                  <a:pt x="58" y="52"/>
                  <a:pt x="58" y="52"/>
                </a:cubicBezTo>
                <a:lnTo>
                  <a:pt x="49" y="38"/>
                </a:lnTo>
                <a:close/>
              </a:path>
            </a:pathLst>
          </a:custGeom>
          <a:solidFill>
            <a:srgbClr val="464F5A"/>
          </a:solidFill>
          <a:ln w="9525">
            <a:noFill/>
            <a:round/>
            <a:headEnd/>
            <a:tailEnd/>
          </a:ln>
        </p:spPr>
        <p:txBody>
          <a:bodyPr lIns="121908" tIns="60954" rIns="121908" bIns="60954"/>
          <a:lstStyle/>
          <a:p>
            <a:endParaRPr lang="zh-CN" altLang="en-US"/>
          </a:p>
        </p:txBody>
      </p:sp>
      <p:sp>
        <p:nvSpPr>
          <p:cNvPr id="29705" name="Freeform 17"/>
          <p:cNvSpPr>
            <a:spLocks/>
          </p:cNvSpPr>
          <p:nvPr/>
        </p:nvSpPr>
        <p:spPr bwMode="auto">
          <a:xfrm>
            <a:off x="7081354" y="2027863"/>
            <a:ext cx="133332" cy="256117"/>
          </a:xfrm>
          <a:custGeom>
            <a:avLst/>
            <a:gdLst>
              <a:gd name="T0" fmla="*/ 90921 w 11"/>
              <a:gd name="T1" fmla="*/ 155500 h 21"/>
              <a:gd name="T2" fmla="*/ 90921 w 11"/>
              <a:gd name="T3" fmla="*/ 155500 h 21"/>
              <a:gd name="T4" fmla="*/ 90921 w 11"/>
              <a:gd name="T5" fmla="*/ 155500 h 21"/>
              <a:gd name="T6" fmla="*/ 45460 w 11"/>
              <a:gd name="T7" fmla="*/ 118912 h 21"/>
              <a:gd name="T8" fmla="*/ 45460 w 11"/>
              <a:gd name="T9" fmla="*/ 18294 h 21"/>
              <a:gd name="T10" fmla="*/ 18184 w 11"/>
              <a:gd name="T11" fmla="*/ 0 h 21"/>
              <a:gd name="T12" fmla="*/ 0 w 11"/>
              <a:gd name="T13" fmla="*/ 18294 h 21"/>
              <a:gd name="T14" fmla="*/ 0 w 11"/>
              <a:gd name="T15" fmla="*/ 137206 h 21"/>
              <a:gd name="T16" fmla="*/ 45460 w 11"/>
              <a:gd name="T17" fmla="*/ 164647 h 21"/>
              <a:gd name="T18" fmla="*/ 63645 w 11"/>
              <a:gd name="T19" fmla="*/ 182941 h 21"/>
              <a:gd name="T20" fmla="*/ 72737 w 11"/>
              <a:gd name="T21" fmla="*/ 182941 h 21"/>
              <a:gd name="T22" fmla="*/ 100013 w 11"/>
              <a:gd name="T23" fmla="*/ 182941 h 21"/>
              <a:gd name="T24" fmla="*/ 90921 w 11"/>
              <a:gd name="T25" fmla="*/ 155500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"/>
              <a:gd name="T40" fmla="*/ 0 h 21"/>
              <a:gd name="T41" fmla="*/ 11 w 11"/>
              <a:gd name="T42" fmla="*/ 21 h 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" h="21">
                <a:moveTo>
                  <a:pt x="10" y="17"/>
                </a:moveTo>
                <a:cubicBezTo>
                  <a:pt x="10" y="17"/>
                  <a:pt x="10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8"/>
                  <a:pt x="5" y="18"/>
                  <a:pt x="5" y="18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8" y="20"/>
                </a:cubicBezTo>
                <a:cubicBezTo>
                  <a:pt x="9" y="21"/>
                  <a:pt x="10" y="21"/>
                  <a:pt x="11" y="20"/>
                </a:cubicBezTo>
                <a:cubicBezTo>
                  <a:pt x="11" y="19"/>
                  <a:pt x="11" y="17"/>
                  <a:pt x="10" y="17"/>
                </a:cubicBezTo>
                <a:close/>
              </a:path>
            </a:pathLst>
          </a:custGeom>
          <a:solidFill>
            <a:srgbClr val="152C34"/>
          </a:solidFill>
          <a:ln w="9525">
            <a:noFill/>
            <a:round/>
            <a:headEnd/>
            <a:tailEnd/>
          </a:ln>
        </p:spPr>
        <p:txBody>
          <a:bodyPr lIns="121908" tIns="60954" rIns="121908" bIns="60954"/>
          <a:lstStyle/>
          <a:p>
            <a:endParaRPr lang="zh-CN" altLang="en-US"/>
          </a:p>
        </p:txBody>
      </p:sp>
      <p:sp>
        <p:nvSpPr>
          <p:cNvPr id="29706" name="Freeform 18"/>
          <p:cNvSpPr>
            <a:spLocks noEditPoints="1"/>
          </p:cNvSpPr>
          <p:nvPr/>
        </p:nvSpPr>
        <p:spPr bwMode="auto">
          <a:xfrm>
            <a:off x="6827337" y="1784497"/>
            <a:ext cx="548146" cy="863600"/>
          </a:xfrm>
          <a:custGeom>
            <a:avLst/>
            <a:gdLst>
              <a:gd name="T0" fmla="*/ 411163 w 45"/>
              <a:gd name="T1" fmla="*/ 319289 h 71"/>
              <a:gd name="T2" fmla="*/ 319793 w 45"/>
              <a:gd name="T3" fmla="*/ 155083 h 71"/>
              <a:gd name="T4" fmla="*/ 319793 w 45"/>
              <a:gd name="T5" fmla="*/ 45613 h 71"/>
              <a:gd name="T6" fmla="*/ 274109 w 45"/>
              <a:gd name="T7" fmla="*/ 0 h 71"/>
              <a:gd name="T8" fmla="*/ 127917 w 45"/>
              <a:gd name="T9" fmla="*/ 0 h 71"/>
              <a:gd name="T10" fmla="*/ 82233 w 45"/>
              <a:gd name="T11" fmla="*/ 45613 h 71"/>
              <a:gd name="T12" fmla="*/ 82233 w 45"/>
              <a:gd name="T13" fmla="*/ 155083 h 71"/>
              <a:gd name="T14" fmla="*/ 0 w 45"/>
              <a:gd name="T15" fmla="*/ 319289 h 71"/>
              <a:gd name="T16" fmla="*/ 82233 w 45"/>
              <a:gd name="T17" fmla="*/ 483494 h 71"/>
              <a:gd name="T18" fmla="*/ 82233 w 45"/>
              <a:gd name="T19" fmla="*/ 592965 h 71"/>
              <a:gd name="T20" fmla="*/ 127917 w 45"/>
              <a:gd name="T21" fmla="*/ 647700 h 71"/>
              <a:gd name="T22" fmla="*/ 274109 w 45"/>
              <a:gd name="T23" fmla="*/ 647700 h 71"/>
              <a:gd name="T24" fmla="*/ 319793 w 45"/>
              <a:gd name="T25" fmla="*/ 592965 h 71"/>
              <a:gd name="T26" fmla="*/ 319793 w 45"/>
              <a:gd name="T27" fmla="*/ 483494 h 71"/>
              <a:gd name="T28" fmla="*/ 411163 w 45"/>
              <a:gd name="T29" fmla="*/ 319289 h 71"/>
              <a:gd name="T30" fmla="*/ 36548 w 45"/>
              <a:gd name="T31" fmla="*/ 319289 h 71"/>
              <a:gd name="T32" fmla="*/ 201013 w 45"/>
              <a:gd name="T33" fmla="*/ 155083 h 71"/>
              <a:gd name="T34" fmla="*/ 365478 w 45"/>
              <a:gd name="T35" fmla="*/ 319289 h 71"/>
              <a:gd name="T36" fmla="*/ 201013 w 45"/>
              <a:gd name="T37" fmla="*/ 483494 h 71"/>
              <a:gd name="T38" fmla="*/ 36548 w 45"/>
              <a:gd name="T39" fmla="*/ 319289 h 7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"/>
              <a:gd name="T61" fmla="*/ 0 h 71"/>
              <a:gd name="T62" fmla="*/ 45 w 45"/>
              <a:gd name="T63" fmla="*/ 71 h 7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" h="71">
                <a:moveTo>
                  <a:pt x="45" y="35"/>
                </a:moveTo>
                <a:cubicBezTo>
                  <a:pt x="45" y="28"/>
                  <a:pt x="41" y="21"/>
                  <a:pt x="35" y="17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2"/>
                  <a:pt x="33" y="0"/>
                  <a:pt x="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21"/>
                  <a:pt x="0" y="28"/>
                  <a:pt x="0" y="35"/>
                </a:cubicBezTo>
                <a:cubicBezTo>
                  <a:pt x="0" y="43"/>
                  <a:pt x="3" y="49"/>
                  <a:pt x="9" y="53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8"/>
                  <a:pt x="11" y="71"/>
                  <a:pt x="14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3" y="71"/>
                  <a:pt x="35" y="68"/>
                  <a:pt x="35" y="65"/>
                </a:cubicBezTo>
                <a:cubicBezTo>
                  <a:pt x="35" y="53"/>
                  <a:pt x="35" y="53"/>
                  <a:pt x="35" y="53"/>
                </a:cubicBezTo>
                <a:cubicBezTo>
                  <a:pt x="41" y="49"/>
                  <a:pt x="45" y="43"/>
                  <a:pt x="45" y="35"/>
                </a:cubicBezTo>
                <a:close/>
                <a:moveTo>
                  <a:pt x="4" y="35"/>
                </a:moveTo>
                <a:cubicBezTo>
                  <a:pt x="4" y="25"/>
                  <a:pt x="12" y="17"/>
                  <a:pt x="22" y="17"/>
                </a:cubicBezTo>
                <a:cubicBezTo>
                  <a:pt x="32" y="17"/>
                  <a:pt x="40" y="25"/>
                  <a:pt x="40" y="35"/>
                </a:cubicBezTo>
                <a:cubicBezTo>
                  <a:pt x="40" y="45"/>
                  <a:pt x="32" y="53"/>
                  <a:pt x="22" y="53"/>
                </a:cubicBezTo>
                <a:cubicBezTo>
                  <a:pt x="12" y="53"/>
                  <a:pt x="4" y="45"/>
                  <a:pt x="4" y="35"/>
                </a:cubicBezTo>
                <a:close/>
              </a:path>
            </a:pathLst>
          </a:custGeom>
          <a:solidFill>
            <a:srgbClr val="1C2B38"/>
          </a:solidFill>
          <a:ln w="9525">
            <a:noFill/>
            <a:round/>
            <a:headEnd/>
            <a:tailEnd/>
          </a:ln>
        </p:spPr>
        <p:txBody>
          <a:bodyPr lIns="121908" tIns="60954" rIns="121908" bIns="60954"/>
          <a:lstStyle/>
          <a:p>
            <a:endParaRPr lang="zh-CN" altLang="en-US"/>
          </a:p>
        </p:txBody>
      </p:sp>
      <p:sp>
        <p:nvSpPr>
          <p:cNvPr id="29708" name="Rectangle 20"/>
          <p:cNvSpPr>
            <a:spLocks noChangeArrowheads="1"/>
          </p:cNvSpPr>
          <p:nvPr/>
        </p:nvSpPr>
        <p:spPr bwMode="auto">
          <a:xfrm>
            <a:off x="2356294" y="2923756"/>
            <a:ext cx="3223263" cy="12700"/>
          </a:xfrm>
          <a:prstGeom prst="rect">
            <a:avLst/>
          </a:prstGeom>
          <a:solidFill>
            <a:srgbClr val="152C34"/>
          </a:solidFill>
          <a:ln w="6350">
            <a:solidFill>
              <a:srgbClr val="1C2B38"/>
            </a:solidFill>
            <a:miter lim="800000"/>
            <a:headEnd/>
            <a:tailEnd/>
          </a:ln>
        </p:spPr>
        <p:txBody>
          <a:bodyPr lIns="121908" tIns="60954" rIns="121908" bIns="60954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9709" name="Rectangle 187"/>
          <p:cNvSpPr>
            <a:spLocks noChangeArrowheads="1"/>
          </p:cNvSpPr>
          <p:nvPr/>
        </p:nvSpPr>
        <p:spPr bwMode="auto">
          <a:xfrm>
            <a:off x="2356294" y="4602273"/>
            <a:ext cx="3223263" cy="12700"/>
          </a:xfrm>
          <a:prstGeom prst="rect">
            <a:avLst/>
          </a:prstGeom>
          <a:solidFill>
            <a:srgbClr val="464F5A"/>
          </a:solidFill>
          <a:ln w="6350">
            <a:solidFill>
              <a:srgbClr val="1C2B38"/>
            </a:solidFill>
            <a:miter lim="800000"/>
            <a:headEnd/>
            <a:tailEnd/>
          </a:ln>
        </p:spPr>
        <p:txBody>
          <a:bodyPr lIns="121908" tIns="60954" rIns="121908" bIns="60954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9710" name="Rectangle 523"/>
          <p:cNvSpPr>
            <a:spLocks noChangeArrowheads="1"/>
          </p:cNvSpPr>
          <p:nvPr/>
        </p:nvSpPr>
        <p:spPr bwMode="auto">
          <a:xfrm>
            <a:off x="7612484" y="2828063"/>
            <a:ext cx="3223264" cy="12700"/>
          </a:xfrm>
          <a:prstGeom prst="rect">
            <a:avLst/>
          </a:prstGeom>
          <a:solidFill>
            <a:srgbClr val="152C34"/>
          </a:solidFill>
          <a:ln w="6350">
            <a:solidFill>
              <a:srgbClr val="1C2B38"/>
            </a:solidFill>
            <a:miter lim="800000"/>
            <a:headEnd/>
            <a:tailEnd/>
          </a:ln>
        </p:spPr>
        <p:txBody>
          <a:bodyPr lIns="121908" tIns="60954" rIns="121908" bIns="60954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9711" name="Rectangle 691"/>
          <p:cNvSpPr>
            <a:spLocks noChangeArrowheads="1"/>
          </p:cNvSpPr>
          <p:nvPr/>
        </p:nvSpPr>
        <p:spPr bwMode="auto">
          <a:xfrm>
            <a:off x="7623117" y="4453417"/>
            <a:ext cx="3223264" cy="12700"/>
          </a:xfrm>
          <a:prstGeom prst="rect">
            <a:avLst/>
          </a:prstGeom>
          <a:solidFill>
            <a:srgbClr val="464F5A"/>
          </a:solidFill>
          <a:ln w="6350">
            <a:solidFill>
              <a:srgbClr val="1C2B38"/>
            </a:solidFill>
            <a:miter lim="800000"/>
            <a:headEnd/>
            <a:tailEnd/>
          </a:ln>
        </p:spPr>
        <p:txBody>
          <a:bodyPr lIns="121908" tIns="60954" rIns="121908" bIns="60954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9712" name="TextBox 9188"/>
          <p:cNvSpPr txBox="1">
            <a:spLocks noChangeArrowheads="1"/>
          </p:cNvSpPr>
          <p:nvPr/>
        </p:nvSpPr>
        <p:spPr bwMode="auto">
          <a:xfrm>
            <a:off x="3310820" y="2099634"/>
            <a:ext cx="2937639" cy="5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2800" dirty="0" smtClean="0">
                <a:solidFill>
                  <a:srgbClr val="FC611F"/>
                </a:solidFill>
                <a:latin typeface="+mn-ea"/>
              </a:rPr>
              <a:t>选择题</a:t>
            </a:r>
            <a:r>
              <a:rPr lang="en-US" altLang="zh-CN" sz="2800" dirty="0" smtClean="0">
                <a:solidFill>
                  <a:srgbClr val="FC611F"/>
                </a:solidFill>
                <a:latin typeface="+mn-ea"/>
              </a:rPr>
              <a:t>20</a:t>
            </a:r>
            <a:r>
              <a:rPr lang="zh-CN" altLang="en-US" sz="2800" dirty="0" smtClean="0">
                <a:solidFill>
                  <a:srgbClr val="FC611F"/>
                </a:solidFill>
                <a:latin typeface="+mn-ea"/>
              </a:rPr>
              <a:t>道</a:t>
            </a:r>
            <a:r>
              <a:rPr lang="en-US" altLang="zh-CN" sz="2800" dirty="0" smtClean="0">
                <a:solidFill>
                  <a:srgbClr val="FC611F"/>
                </a:solidFill>
                <a:latin typeface="+mn-ea"/>
              </a:rPr>
              <a:t>×4</a:t>
            </a:r>
            <a:r>
              <a:rPr lang="zh-CN" altLang="en-US" sz="2800" dirty="0" smtClean="0">
                <a:solidFill>
                  <a:srgbClr val="FC611F"/>
                </a:solidFill>
                <a:latin typeface="+mn-ea"/>
              </a:rPr>
              <a:t>分</a:t>
            </a:r>
            <a:endParaRPr lang="zh-CN" altLang="en-US" sz="2800" dirty="0">
              <a:solidFill>
                <a:srgbClr val="FC611F"/>
              </a:solidFill>
              <a:latin typeface="+mn-ea"/>
            </a:endParaRPr>
          </a:p>
        </p:txBody>
      </p:sp>
      <p:sp>
        <p:nvSpPr>
          <p:cNvPr id="29713" name="TextBox 1029"/>
          <p:cNvSpPr txBox="1">
            <a:spLocks noChangeArrowheads="1"/>
          </p:cNvSpPr>
          <p:nvPr/>
        </p:nvSpPr>
        <p:spPr bwMode="auto">
          <a:xfrm>
            <a:off x="7675941" y="2014573"/>
            <a:ext cx="2937639" cy="98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08" tIns="60954" rIns="121908" bIns="60954">
            <a:spAutoFit/>
          </a:bodyPr>
          <a:lstStyle/>
          <a:p>
            <a:pPr lvl="0"/>
            <a:r>
              <a:rPr lang="zh-CN" altLang="en-US" sz="2800" dirty="0" smtClean="0">
                <a:solidFill>
                  <a:srgbClr val="1C2B38"/>
                </a:solidFill>
                <a:latin typeface="+mn-ea"/>
              </a:rPr>
              <a:t>选择题</a:t>
            </a:r>
            <a:r>
              <a:rPr lang="en-US" altLang="zh-CN" sz="2800" dirty="0" smtClean="0">
                <a:solidFill>
                  <a:srgbClr val="1C2B38"/>
                </a:solidFill>
                <a:latin typeface="+mn-ea"/>
              </a:rPr>
              <a:t>10</a:t>
            </a:r>
            <a:r>
              <a:rPr lang="zh-CN" altLang="en-US" sz="2800" dirty="0" smtClean="0">
                <a:solidFill>
                  <a:srgbClr val="1C2B38"/>
                </a:solidFill>
                <a:latin typeface="+mn-ea"/>
              </a:rPr>
              <a:t>道</a:t>
            </a:r>
            <a:r>
              <a:rPr lang="en-US" altLang="zh-CN" sz="2800" dirty="0" smtClean="0">
                <a:solidFill>
                  <a:srgbClr val="1C2B38"/>
                </a:solidFill>
                <a:latin typeface="微软雅黑"/>
              </a:rPr>
              <a:t>×5</a:t>
            </a:r>
            <a:r>
              <a:rPr lang="zh-CN" altLang="en-US" sz="2800" dirty="0" smtClean="0">
                <a:solidFill>
                  <a:srgbClr val="1C2B38"/>
                </a:solidFill>
                <a:latin typeface="微软雅黑"/>
              </a:rPr>
              <a:t>分</a:t>
            </a:r>
          </a:p>
          <a:p>
            <a:endParaRPr lang="zh-CN" altLang="en-US" sz="2800" dirty="0">
              <a:solidFill>
                <a:srgbClr val="1C2B38"/>
              </a:solidFill>
              <a:latin typeface="+mn-ea"/>
            </a:endParaRPr>
          </a:p>
        </p:txBody>
      </p:sp>
      <p:sp>
        <p:nvSpPr>
          <p:cNvPr id="29714" name="TextBox 1030"/>
          <p:cNvSpPr txBox="1">
            <a:spLocks noChangeArrowheads="1"/>
          </p:cNvSpPr>
          <p:nvPr/>
        </p:nvSpPr>
        <p:spPr bwMode="auto">
          <a:xfrm>
            <a:off x="7750368" y="3582482"/>
            <a:ext cx="3234194" cy="5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08" tIns="60954" rIns="121908" bIns="60954">
            <a:spAutoFit/>
          </a:bodyPr>
          <a:lstStyle/>
          <a:p>
            <a:pPr lvl="0"/>
            <a:r>
              <a:rPr lang="zh-CN" altLang="en-US" sz="2800" dirty="0" smtClean="0">
                <a:solidFill>
                  <a:srgbClr val="1C2B38"/>
                </a:solidFill>
                <a:latin typeface="微软雅黑"/>
              </a:rPr>
              <a:t>判断题</a:t>
            </a:r>
            <a:r>
              <a:rPr lang="en-US" altLang="zh-CN" sz="2800" dirty="0" smtClean="0">
                <a:solidFill>
                  <a:srgbClr val="1C2B38"/>
                </a:solidFill>
                <a:latin typeface="微软雅黑"/>
              </a:rPr>
              <a:t>20</a:t>
            </a:r>
            <a:r>
              <a:rPr lang="zh-CN" altLang="en-US" sz="2800" dirty="0" smtClean="0">
                <a:solidFill>
                  <a:srgbClr val="1C2B38"/>
                </a:solidFill>
                <a:latin typeface="微软雅黑"/>
              </a:rPr>
              <a:t>道</a:t>
            </a:r>
            <a:r>
              <a:rPr lang="en-US" altLang="zh-CN" sz="2800" dirty="0" smtClean="0">
                <a:solidFill>
                  <a:srgbClr val="1C2B38"/>
                </a:solidFill>
                <a:latin typeface="微软雅黑"/>
              </a:rPr>
              <a:t>×2.5</a:t>
            </a:r>
            <a:r>
              <a:rPr lang="zh-CN" altLang="en-US" sz="2800" dirty="0" smtClean="0">
                <a:solidFill>
                  <a:srgbClr val="1C2B38"/>
                </a:solidFill>
                <a:latin typeface="微软雅黑"/>
              </a:rPr>
              <a:t>分</a:t>
            </a:r>
            <a:endParaRPr lang="zh-CN" altLang="en-US" sz="2800" dirty="0">
              <a:solidFill>
                <a:srgbClr val="1C2B38"/>
              </a:solidFill>
              <a:latin typeface="微软雅黑"/>
            </a:endParaRPr>
          </a:p>
        </p:txBody>
      </p:sp>
      <p:sp>
        <p:nvSpPr>
          <p:cNvPr id="29715" name="TextBox 1032"/>
          <p:cNvSpPr txBox="1">
            <a:spLocks noChangeArrowheads="1"/>
          </p:cNvSpPr>
          <p:nvPr/>
        </p:nvSpPr>
        <p:spPr bwMode="auto">
          <a:xfrm>
            <a:off x="3225760" y="3841949"/>
            <a:ext cx="2937639" cy="5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08" tIns="60954" rIns="121908" bIns="60954">
            <a:spAutoFit/>
          </a:bodyPr>
          <a:lstStyle/>
          <a:p>
            <a:pPr lvl="0"/>
            <a:r>
              <a:rPr lang="zh-CN" altLang="en-US" sz="2800" dirty="0" smtClean="0">
                <a:solidFill>
                  <a:srgbClr val="FC611F"/>
                </a:solidFill>
                <a:latin typeface="微软雅黑"/>
              </a:rPr>
              <a:t>判断题</a:t>
            </a:r>
            <a:r>
              <a:rPr lang="en-US" altLang="zh-CN" sz="2800" dirty="0" smtClean="0">
                <a:solidFill>
                  <a:srgbClr val="FC611F"/>
                </a:solidFill>
                <a:latin typeface="微软雅黑"/>
              </a:rPr>
              <a:t>10</a:t>
            </a:r>
            <a:r>
              <a:rPr lang="zh-CN" altLang="en-US" sz="2800" dirty="0" smtClean="0">
                <a:solidFill>
                  <a:srgbClr val="FC611F"/>
                </a:solidFill>
                <a:latin typeface="微软雅黑"/>
              </a:rPr>
              <a:t>道</a:t>
            </a:r>
            <a:r>
              <a:rPr lang="en-US" altLang="zh-CN" sz="2800" dirty="0" smtClean="0">
                <a:solidFill>
                  <a:srgbClr val="FC611F"/>
                </a:solidFill>
                <a:latin typeface="+mn-ea"/>
              </a:rPr>
              <a:t>×2</a:t>
            </a:r>
            <a:r>
              <a:rPr lang="zh-CN" altLang="en-US" sz="2800" dirty="0" smtClean="0">
                <a:solidFill>
                  <a:srgbClr val="FC611F"/>
                </a:solidFill>
                <a:latin typeface="+mn-ea"/>
              </a:rPr>
              <a:t>分</a:t>
            </a:r>
            <a:endParaRPr lang="zh-CN" altLang="en-US" sz="2800" dirty="0">
              <a:solidFill>
                <a:srgbClr val="FC611F"/>
              </a:solidFill>
              <a:latin typeface="微软雅黑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2956" y="2010108"/>
            <a:ext cx="900375" cy="9004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6881" y="3523383"/>
            <a:ext cx="896443" cy="89656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57671" y="375048"/>
            <a:ext cx="2708410" cy="615541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试题结构调整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61514" y="1087417"/>
            <a:ext cx="4599824" cy="67709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z="3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新</a:t>
            </a:r>
            <a:endParaRPr lang="zh-CN" altLang="en-US" sz="3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rot="16200000" flipH="1">
            <a:off x="4853762" y="3152552"/>
            <a:ext cx="3125976" cy="10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19"/>
          <p:cNvSpPr txBox="1"/>
          <p:nvPr/>
        </p:nvSpPr>
        <p:spPr>
          <a:xfrm>
            <a:off x="1082696" y="1037801"/>
            <a:ext cx="4599824" cy="67709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z="3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老</a:t>
            </a:r>
            <a:endParaRPr lang="zh-CN" altLang="en-US" sz="3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182847" y="1978062"/>
            <a:ext cx="5485686" cy="2049462"/>
          </a:xfrm>
        </p:spPr>
        <p:txBody>
          <a:bodyPr/>
          <a:lstStyle/>
          <a:p>
            <a:pPr algn="l"/>
            <a:r>
              <a:rPr lang="zh-CN" altLang="en-US" sz="2400" dirty="0" smtClean="0"/>
              <a:t>例：关于期权买卖双方的说法，错误的是（</a:t>
            </a:r>
            <a:r>
              <a:rPr lang="en-US" sz="2400" dirty="0" smtClean="0"/>
              <a:t>  </a:t>
            </a:r>
            <a:r>
              <a:rPr lang="zh-CN" altLang="en-US" sz="2400" dirty="0" smtClean="0"/>
              <a:t>）。</a:t>
            </a:r>
          </a:p>
          <a:p>
            <a:pPr algn="l"/>
            <a:r>
              <a:rPr lang="en-US" sz="2400" dirty="0" smtClean="0"/>
              <a:t>A</a:t>
            </a:r>
            <a:r>
              <a:rPr lang="zh-CN" altLang="en-US" sz="2400" dirty="0" smtClean="0"/>
              <a:t>、期权买方的最大亏损是有限的</a:t>
            </a:r>
          </a:p>
          <a:p>
            <a:pPr algn="l"/>
            <a:r>
              <a:rPr lang="en-US" sz="2400" dirty="0" smtClean="0"/>
              <a:t>B</a:t>
            </a:r>
            <a:r>
              <a:rPr lang="zh-CN" altLang="en-US" sz="2400" dirty="0" smtClean="0"/>
              <a:t>、期权卖方的最大收益是权利金</a:t>
            </a:r>
          </a:p>
          <a:p>
            <a:pPr algn="l"/>
            <a:r>
              <a:rPr lang="en-US" sz="2400" dirty="0" smtClean="0"/>
              <a:t>C</a:t>
            </a:r>
            <a:r>
              <a:rPr lang="zh-CN" altLang="en-US" sz="2400" dirty="0" smtClean="0"/>
              <a:t>、期权卖方需要交纳保证金</a:t>
            </a:r>
          </a:p>
          <a:p>
            <a:pPr algn="l"/>
            <a:r>
              <a:rPr lang="en-US" sz="2400" dirty="0" smtClean="0"/>
              <a:t>D</a:t>
            </a:r>
            <a:r>
              <a:rPr lang="zh-CN" altLang="en-US" sz="2400" dirty="0" smtClean="0"/>
              <a:t>、期权卖方可以选择行权</a:t>
            </a:r>
          </a:p>
          <a:p>
            <a:pPr algn="l"/>
            <a:endParaRPr lang="zh-CN" altLang="en-US" sz="2400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7435302" y="2047378"/>
            <a:ext cx="4239755" cy="646811"/>
          </a:xfrm>
        </p:spPr>
        <p:txBody>
          <a:bodyPr/>
          <a:lstStyle/>
          <a:p>
            <a:r>
              <a:rPr lang="zh-CN" altLang="en-US" dirty="0" smtClean="0"/>
              <a:t>答案：</a:t>
            </a:r>
            <a:r>
              <a:rPr lang="en-US" dirty="0" smtClean="0"/>
              <a:t>D</a:t>
            </a:r>
            <a:endParaRPr lang="zh-CN" altLang="en-US" dirty="0" smtClean="0"/>
          </a:p>
          <a:p>
            <a:r>
              <a:rPr lang="zh-CN" altLang="en-US" dirty="0" smtClean="0"/>
              <a:t>试题解析：期权买方获取选择权需支付权利金，最大亏损为权利金；期权的卖方收取权利金，需交纳保证金，不能选择是否行权。故选</a:t>
            </a:r>
            <a:r>
              <a:rPr lang="en-US" dirty="0" smtClean="0"/>
              <a:t>D</a:t>
            </a:r>
            <a:r>
              <a:rPr lang="zh-CN" altLang="en-US" dirty="0" smtClean="0"/>
              <a:t>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129685" y="2084388"/>
            <a:ext cx="5485686" cy="2049462"/>
          </a:xfrm>
        </p:spPr>
        <p:txBody>
          <a:bodyPr/>
          <a:lstStyle/>
          <a:p>
            <a:pPr algn="l"/>
            <a:r>
              <a:rPr lang="zh-CN" altLang="en-US" sz="2400" dirty="0" smtClean="0"/>
              <a:t>例：当标的期货价格为（</a:t>
            </a:r>
            <a:r>
              <a:rPr lang="en-US" sz="2400" dirty="0" smtClean="0"/>
              <a:t>  </a:t>
            </a:r>
            <a:r>
              <a:rPr lang="zh-CN" altLang="en-US" sz="2400" dirty="0" smtClean="0"/>
              <a:t>）元</a:t>
            </a:r>
            <a:r>
              <a:rPr lang="en-US" sz="2400" dirty="0" smtClean="0"/>
              <a:t>/</a:t>
            </a:r>
            <a:r>
              <a:rPr lang="zh-CN" altLang="en-US" sz="2400" dirty="0" smtClean="0"/>
              <a:t>吨时，行权价格为</a:t>
            </a:r>
            <a:r>
              <a:rPr lang="en-US" sz="2400" dirty="0" smtClean="0"/>
              <a:t>6000</a:t>
            </a:r>
            <a:r>
              <a:rPr lang="zh-CN" altLang="en-US" sz="2400" dirty="0" smtClean="0"/>
              <a:t>元</a:t>
            </a:r>
            <a:r>
              <a:rPr lang="en-US" sz="2400" dirty="0" smtClean="0"/>
              <a:t>/</a:t>
            </a:r>
            <a:r>
              <a:rPr lang="zh-CN" altLang="en-US" sz="2400" dirty="0" smtClean="0"/>
              <a:t>吨的白糖期货看涨期权为实值期权。</a:t>
            </a:r>
          </a:p>
          <a:p>
            <a:pPr algn="l"/>
            <a:r>
              <a:rPr lang="en-US" sz="2400" dirty="0" smtClean="0"/>
              <a:t>A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5900</a:t>
            </a:r>
            <a:endParaRPr lang="zh-CN" altLang="en-US" sz="2400" dirty="0" smtClean="0"/>
          </a:p>
          <a:p>
            <a:pPr algn="l"/>
            <a:r>
              <a:rPr lang="en-US" sz="2400" dirty="0" smtClean="0"/>
              <a:t>B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6100</a:t>
            </a:r>
            <a:endParaRPr lang="zh-CN" altLang="en-US" sz="2400" dirty="0" smtClean="0"/>
          </a:p>
          <a:p>
            <a:pPr algn="l"/>
            <a:r>
              <a:rPr lang="en-US" sz="2400" dirty="0" smtClean="0"/>
              <a:t>C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6000</a:t>
            </a:r>
            <a:endParaRPr lang="zh-CN" altLang="en-US" sz="2400" dirty="0" smtClean="0"/>
          </a:p>
          <a:p>
            <a:pPr algn="l"/>
            <a:r>
              <a:rPr lang="en-US" sz="2400" dirty="0" smtClean="0"/>
              <a:t>D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5800</a:t>
            </a:r>
            <a:endParaRPr lang="zh-CN" altLang="en-US" sz="2400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7190753" y="2015480"/>
            <a:ext cx="4999660" cy="646811"/>
          </a:xfrm>
        </p:spPr>
        <p:txBody>
          <a:bodyPr/>
          <a:lstStyle/>
          <a:p>
            <a:endParaRPr lang="zh-CN" altLang="en-US" dirty="0" smtClean="0"/>
          </a:p>
          <a:p>
            <a:r>
              <a:rPr lang="zh-CN" altLang="en-US" dirty="0" smtClean="0"/>
              <a:t>答案：</a:t>
            </a:r>
            <a:r>
              <a:rPr lang="en-US" dirty="0" smtClean="0"/>
              <a:t>B</a:t>
            </a:r>
            <a:endParaRPr lang="zh-CN" altLang="en-US" dirty="0" smtClean="0"/>
          </a:p>
          <a:p>
            <a:r>
              <a:rPr lang="zh-CN" altLang="en-US" dirty="0" smtClean="0"/>
              <a:t>试题解析：当标的期货价格大于行权价格时，看涨期权为实值期权，故选</a:t>
            </a:r>
            <a:r>
              <a:rPr lang="en-US" dirty="0" smtClean="0"/>
              <a:t>B</a:t>
            </a:r>
            <a:r>
              <a:rPr lang="zh-CN" altLang="en-US" dirty="0" smtClean="0"/>
              <a:t>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065890" y="1776043"/>
            <a:ext cx="5485686" cy="204946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zh-CN" altLang="en-US" sz="2400" dirty="0" smtClean="0"/>
              <a:t>例：预期后市标的物价格小幅下跌，期望获得权利金，投资者适宜选择（</a:t>
            </a:r>
            <a:r>
              <a:rPr lang="en-US" sz="2400" dirty="0" smtClean="0"/>
              <a:t>  </a:t>
            </a:r>
            <a:r>
              <a:rPr lang="zh-CN" altLang="en-US" sz="2400" dirty="0" smtClean="0"/>
              <a:t>）策略。</a:t>
            </a:r>
          </a:p>
          <a:p>
            <a:pPr algn="l">
              <a:lnSpc>
                <a:spcPct val="100000"/>
              </a:lnSpc>
            </a:pPr>
            <a:r>
              <a:rPr lang="en-US" sz="2400" dirty="0" smtClean="0"/>
              <a:t>A</a:t>
            </a:r>
            <a:r>
              <a:rPr lang="zh-CN" altLang="en-US" sz="2400" dirty="0" smtClean="0"/>
              <a:t>、卖出看涨期权</a:t>
            </a:r>
          </a:p>
          <a:p>
            <a:pPr algn="l">
              <a:lnSpc>
                <a:spcPct val="100000"/>
              </a:lnSpc>
            </a:pPr>
            <a:r>
              <a:rPr lang="en-US" sz="2400" dirty="0" smtClean="0"/>
              <a:t>B</a:t>
            </a:r>
            <a:r>
              <a:rPr lang="zh-CN" altLang="en-US" sz="2400" dirty="0" smtClean="0"/>
              <a:t>、买入看涨期权</a:t>
            </a:r>
          </a:p>
          <a:p>
            <a:pPr algn="l">
              <a:lnSpc>
                <a:spcPct val="100000"/>
              </a:lnSpc>
            </a:pPr>
            <a:r>
              <a:rPr lang="en-US" sz="2400" dirty="0" smtClean="0"/>
              <a:t>C</a:t>
            </a:r>
            <a:r>
              <a:rPr lang="zh-CN" altLang="en-US" sz="2400" dirty="0" smtClean="0"/>
              <a:t>、买入看跌期权</a:t>
            </a:r>
          </a:p>
          <a:p>
            <a:pPr algn="l">
              <a:lnSpc>
                <a:spcPct val="100000"/>
              </a:lnSpc>
            </a:pPr>
            <a:r>
              <a:rPr lang="en-US" sz="2400" dirty="0" smtClean="0"/>
              <a:t>D</a:t>
            </a:r>
            <a:r>
              <a:rPr lang="zh-CN" altLang="en-US" sz="2400" dirty="0" smtClean="0"/>
              <a:t>、卖出看跌期权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7190753" y="1643341"/>
            <a:ext cx="4999660" cy="646811"/>
          </a:xfrm>
        </p:spPr>
        <p:txBody>
          <a:bodyPr/>
          <a:lstStyle/>
          <a:p>
            <a:endParaRPr lang="zh-CN" altLang="en-US" dirty="0" smtClean="0"/>
          </a:p>
          <a:p>
            <a:endParaRPr lang="zh-CN" altLang="en-US" dirty="0" smtClean="0"/>
          </a:p>
          <a:p>
            <a:r>
              <a:rPr lang="zh-CN" altLang="en-US" dirty="0" smtClean="0"/>
              <a:t>试题解析：期望获得权利金，可以卖出期权合约；预期后市标的价格下跌且幅度不大，适宜的选择是卖出看涨期权合约。故选</a:t>
            </a:r>
            <a:r>
              <a:rPr lang="en-US" dirty="0" smtClean="0"/>
              <a:t>A</a:t>
            </a:r>
            <a:r>
              <a:rPr lang="zh-CN" altLang="en-US" dirty="0" smtClean="0"/>
              <a:t>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129685" y="2084388"/>
            <a:ext cx="5485686" cy="2049462"/>
          </a:xfrm>
        </p:spPr>
        <p:txBody>
          <a:bodyPr/>
          <a:lstStyle/>
          <a:p>
            <a:pPr algn="l"/>
            <a:r>
              <a:rPr lang="zh-CN" altLang="en-US" sz="2400" dirty="0" smtClean="0"/>
              <a:t>例：卖方交易保证金每日（</a:t>
            </a:r>
            <a:r>
              <a:rPr lang="en-US" sz="2400" dirty="0" smtClean="0"/>
              <a:t>  </a:t>
            </a:r>
            <a:r>
              <a:rPr lang="zh-CN" altLang="en-US" sz="2400" dirty="0" smtClean="0"/>
              <a:t>），盈亏（</a:t>
            </a:r>
            <a:r>
              <a:rPr lang="en-US" sz="2400" dirty="0" smtClean="0"/>
              <a:t>  </a:t>
            </a:r>
            <a:r>
              <a:rPr lang="zh-CN" altLang="en-US" sz="2400" dirty="0" smtClean="0"/>
              <a:t>），买方权利金一次划转。</a:t>
            </a:r>
          </a:p>
          <a:p>
            <a:pPr algn="l"/>
            <a:r>
              <a:rPr lang="en-US" sz="2400" dirty="0" smtClean="0"/>
              <a:t>A</a:t>
            </a:r>
            <a:r>
              <a:rPr lang="zh-CN" altLang="en-US" sz="2400" dirty="0" smtClean="0"/>
              <a:t>、盯市、不盯市</a:t>
            </a:r>
          </a:p>
          <a:p>
            <a:pPr algn="l"/>
            <a:r>
              <a:rPr lang="en-US" sz="2400" dirty="0" smtClean="0"/>
              <a:t>B</a:t>
            </a:r>
            <a:r>
              <a:rPr lang="zh-CN" altLang="en-US" sz="2400" dirty="0" smtClean="0"/>
              <a:t>、盯市、盯市</a:t>
            </a:r>
          </a:p>
          <a:p>
            <a:pPr algn="l"/>
            <a:r>
              <a:rPr lang="en-US" sz="2400" dirty="0" smtClean="0"/>
              <a:t>C</a:t>
            </a:r>
            <a:r>
              <a:rPr lang="zh-CN" altLang="en-US" sz="2400" dirty="0" smtClean="0"/>
              <a:t>、不盯市、不盯市</a:t>
            </a:r>
          </a:p>
          <a:p>
            <a:pPr algn="l"/>
            <a:r>
              <a:rPr lang="en-US" sz="2400" dirty="0" smtClean="0"/>
              <a:t>D</a:t>
            </a:r>
            <a:r>
              <a:rPr lang="zh-CN" altLang="en-US" sz="2400" dirty="0" smtClean="0"/>
              <a:t>、不盯市、盯市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7190753" y="2015480"/>
            <a:ext cx="4999660" cy="646811"/>
          </a:xfrm>
        </p:spPr>
        <p:txBody>
          <a:bodyPr/>
          <a:lstStyle/>
          <a:p>
            <a:endParaRPr lang="zh-CN" altLang="en-US" dirty="0" smtClean="0"/>
          </a:p>
          <a:p>
            <a:r>
              <a:rPr lang="zh-CN" altLang="en-US" dirty="0" smtClean="0"/>
              <a:t>答案：</a:t>
            </a:r>
            <a:r>
              <a:rPr lang="en-US" dirty="0" smtClean="0"/>
              <a:t>A</a:t>
            </a:r>
            <a:endParaRPr lang="zh-CN" altLang="en-US" dirty="0" smtClean="0"/>
          </a:p>
          <a:p>
            <a:r>
              <a:rPr lang="zh-CN" altLang="en-US" dirty="0" smtClean="0"/>
              <a:t>试题解析：卖方保证金每日盯市，盈亏不盯市，买方权利金一次划转，故选</a:t>
            </a:r>
            <a:r>
              <a:rPr lang="en-US" dirty="0" smtClean="0"/>
              <a:t>A</a:t>
            </a:r>
            <a:r>
              <a:rPr lang="zh-CN" altLang="en-US" dirty="0" smtClean="0"/>
              <a:t>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129685" y="2084388"/>
            <a:ext cx="5485686" cy="2049462"/>
          </a:xfrm>
        </p:spPr>
        <p:txBody>
          <a:bodyPr/>
          <a:lstStyle/>
          <a:p>
            <a:pPr algn="l"/>
            <a:r>
              <a:rPr lang="zh-CN" altLang="en-US" sz="2400" dirty="0" smtClean="0"/>
              <a:t>例题：做市商是市场流动性的提供者，回应询价是做市商的义务之一。</a:t>
            </a:r>
          </a:p>
          <a:p>
            <a:pPr algn="l"/>
            <a:r>
              <a:rPr lang="zh-CN" altLang="en-US" sz="2400" dirty="0" smtClean="0"/>
              <a:t>选项：</a:t>
            </a:r>
            <a:r>
              <a:rPr lang="en-US" sz="2400" dirty="0" smtClean="0"/>
              <a:t>A</a:t>
            </a:r>
            <a:r>
              <a:rPr lang="zh-CN" altLang="en-US" sz="2400" dirty="0" smtClean="0"/>
              <a:t>、正确</a:t>
            </a:r>
            <a:r>
              <a:rPr lang="en-US" sz="2400" dirty="0" smtClean="0"/>
              <a:t>	B</a:t>
            </a:r>
            <a:r>
              <a:rPr lang="zh-CN" altLang="en-US" sz="2400" dirty="0" smtClean="0"/>
              <a:t>、错误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7190753" y="2015480"/>
            <a:ext cx="4999660" cy="646811"/>
          </a:xfrm>
        </p:spPr>
        <p:txBody>
          <a:bodyPr/>
          <a:lstStyle/>
          <a:p>
            <a:endParaRPr lang="zh-CN" altLang="en-US" dirty="0" smtClean="0"/>
          </a:p>
          <a:p>
            <a:r>
              <a:rPr lang="zh-CN" altLang="en-US" dirty="0" smtClean="0"/>
              <a:t>答案：</a:t>
            </a:r>
            <a:r>
              <a:rPr lang="en-US" dirty="0" smtClean="0"/>
              <a:t>A</a:t>
            </a:r>
            <a:endParaRPr lang="zh-CN" altLang="en-US" dirty="0" smtClean="0"/>
          </a:p>
          <a:p>
            <a:r>
              <a:rPr lang="zh-CN" altLang="en-US" dirty="0" smtClean="0"/>
              <a:t>试题解析：做市商通过向市场提供报价维持市场的流动性，对于某些没有报价的合约，投资者可以向做市商进行询价，故选</a:t>
            </a:r>
            <a:r>
              <a:rPr lang="en-US" dirty="0" smtClean="0"/>
              <a:t>A</a:t>
            </a:r>
            <a:r>
              <a:rPr lang="zh-CN" altLang="en-US" dirty="0" smtClean="0"/>
              <a:t>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>
            <a:grpSpLocks noChangeAspect="1"/>
          </p:cNvGrpSpPr>
          <p:nvPr/>
        </p:nvGrpSpPr>
        <p:grpSpPr bwMode="auto">
          <a:xfrm>
            <a:off x="1508680" y="1643063"/>
            <a:ext cx="1079359" cy="1079500"/>
            <a:chOff x="0" y="0"/>
            <a:chExt cx="1080000" cy="1080000"/>
          </a:xfrm>
          <a:solidFill>
            <a:srgbClr val="D74B4B"/>
          </a:solidFill>
        </p:grpSpPr>
        <p:sp>
          <p:nvSpPr>
            <p:cNvPr id="21534" name="圆角矩形 4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5" name="圆角矩形 5"/>
            <p:cNvSpPr>
              <a:spLocks noChangeAspect="1" noChangeArrowheads="1"/>
            </p:cNvSpPr>
            <p:nvPr/>
          </p:nvSpPr>
          <p:spPr bwMode="auto"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09" name="直接连接符 18"/>
          <p:cNvCxnSpPr>
            <a:cxnSpLocks noChangeShapeType="1"/>
          </p:cNvCxnSpPr>
          <p:nvPr/>
        </p:nvCxnSpPr>
        <p:spPr bwMode="auto">
          <a:xfrm>
            <a:off x="2048360" y="2813050"/>
            <a:ext cx="0" cy="539750"/>
          </a:xfrm>
          <a:prstGeom prst="line">
            <a:avLst/>
          </a:prstGeom>
          <a:noFill/>
          <a:ln w="19050">
            <a:solidFill>
              <a:srgbClr val="D74B4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0" name="文本框 22"/>
          <p:cNvSpPr txBox="1">
            <a:spLocks noChangeArrowheads="1"/>
          </p:cNvSpPr>
          <p:nvPr/>
        </p:nvSpPr>
        <p:spPr bwMode="auto">
          <a:xfrm>
            <a:off x="1474677" y="3292092"/>
            <a:ext cx="1415772" cy="9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完善大纲</a:t>
            </a:r>
            <a:endParaRPr lang="en-US" altLang="zh-CN" sz="2400" dirty="0" smtClean="0">
              <a:latin typeface="+mn-ea"/>
              <a:ea typeface="+mn-ea"/>
            </a:endParaRPr>
          </a:p>
          <a:p>
            <a:pPr algn="ctr">
              <a:lnSpc>
                <a:spcPct val="100000"/>
              </a:lnSpc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优化题库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21511" name="文本框 23"/>
          <p:cNvSpPr txBox="1">
            <a:spLocks noChangeArrowheads="1"/>
          </p:cNvSpPr>
          <p:nvPr/>
        </p:nvSpPr>
        <p:spPr bwMode="auto">
          <a:xfrm>
            <a:off x="788048" y="4421079"/>
            <a:ext cx="3121800" cy="138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题库重新审核</a:t>
            </a:r>
            <a:endParaRPr lang="en-US" altLang="zh-CN" sz="1800" dirty="0" smtClean="0">
              <a:ea typeface="微软雅黑 Light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调整知识点</a:t>
            </a:r>
            <a:endParaRPr lang="en-US" altLang="zh-CN" sz="1800" dirty="0" smtClean="0">
              <a:ea typeface="微软雅黑 Light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公布大纲、知识点与样题</a:t>
            </a:r>
            <a:endParaRPr lang="en-US" altLang="zh-CN" sz="1800" dirty="0" smtClean="0">
              <a:ea typeface="微软雅黑 Light"/>
            </a:endParaRPr>
          </a:p>
        </p:txBody>
      </p:sp>
      <p:grpSp>
        <p:nvGrpSpPr>
          <p:cNvPr id="3" name="组合 7"/>
          <p:cNvGrpSpPr>
            <a:grpSpLocks noChangeAspect="1"/>
          </p:cNvGrpSpPr>
          <p:nvPr/>
        </p:nvGrpSpPr>
        <p:grpSpPr bwMode="auto">
          <a:xfrm>
            <a:off x="5081580" y="1580000"/>
            <a:ext cx="1079359" cy="1079500"/>
            <a:chOff x="0" y="0"/>
            <a:chExt cx="1080001" cy="1080000"/>
          </a:xfrm>
        </p:grpSpPr>
        <p:sp>
          <p:nvSpPr>
            <p:cNvPr id="21532" name="圆角矩形 8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D74B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3" name="圆角矩形 9"/>
            <p:cNvSpPr>
              <a:spLocks noChangeAspect="1" noChangeArrowheads="1"/>
            </p:cNvSpPr>
            <p:nvPr/>
          </p:nvSpPr>
          <p:spPr bwMode="auto">
            <a:xfrm rot="2700000">
              <a:off x="1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354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13" name="直接连接符 19"/>
          <p:cNvCxnSpPr>
            <a:cxnSpLocks noChangeShapeType="1"/>
          </p:cNvCxnSpPr>
          <p:nvPr/>
        </p:nvCxnSpPr>
        <p:spPr bwMode="auto">
          <a:xfrm>
            <a:off x="5558200" y="2828816"/>
            <a:ext cx="0" cy="539750"/>
          </a:xfrm>
          <a:prstGeom prst="line">
            <a:avLst/>
          </a:prstGeom>
          <a:noFill/>
          <a:ln w="19050">
            <a:solidFill>
              <a:srgbClr val="354B5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4" name="文本框 24"/>
          <p:cNvSpPr txBox="1">
            <a:spLocks noChangeArrowheads="1"/>
          </p:cNvSpPr>
          <p:nvPr/>
        </p:nvSpPr>
        <p:spPr bwMode="auto">
          <a:xfrm>
            <a:off x="4858391" y="3292093"/>
            <a:ext cx="2031325" cy="9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调整试题结构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提高容错率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  <p:sp>
        <p:nvSpPr>
          <p:cNvPr id="21515" name="文本框 27"/>
          <p:cNvSpPr txBox="1">
            <a:spLocks noChangeArrowheads="1"/>
          </p:cNvSpPr>
          <p:nvPr/>
        </p:nvSpPr>
        <p:spPr bwMode="auto">
          <a:xfrm>
            <a:off x="4755089" y="4326486"/>
            <a:ext cx="2520622" cy="40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题型调整</a:t>
            </a:r>
            <a:endParaRPr lang="en-US" altLang="zh-CN" sz="1800" dirty="0">
              <a:ea typeface="微软雅黑 Light"/>
            </a:endParaRPr>
          </a:p>
        </p:txBody>
      </p:sp>
      <p:grpSp>
        <p:nvGrpSpPr>
          <p:cNvPr id="5" name="组合 10"/>
          <p:cNvGrpSpPr>
            <a:grpSpLocks noChangeAspect="1"/>
          </p:cNvGrpSpPr>
          <p:nvPr/>
        </p:nvGrpSpPr>
        <p:grpSpPr bwMode="auto">
          <a:xfrm>
            <a:off x="8827904" y="1548470"/>
            <a:ext cx="1080947" cy="1079500"/>
            <a:chOff x="0" y="0"/>
            <a:chExt cx="1080000" cy="1080000"/>
          </a:xfrm>
          <a:solidFill>
            <a:srgbClr val="D74B4B"/>
          </a:solidFill>
        </p:grpSpPr>
        <p:sp>
          <p:nvSpPr>
            <p:cNvPr id="21530" name="圆角矩形 11"/>
            <p:cNvSpPr>
              <a:spLocks noChangeAspect="1" noChangeArrowheads="1"/>
            </p:cNvSpPr>
            <p:nvPr/>
          </p:nvSpPr>
          <p:spPr bwMode="auto"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31" name="圆角矩形 12"/>
            <p:cNvSpPr>
              <a:spLocks noChangeAspect="1" noChangeArrowheads="1"/>
            </p:cNvSpPr>
            <p:nvPr/>
          </p:nvSpPr>
          <p:spPr bwMode="auto"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6858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1517" name="直接连接符 20"/>
          <p:cNvCxnSpPr>
            <a:cxnSpLocks noChangeShapeType="1"/>
          </p:cNvCxnSpPr>
          <p:nvPr/>
        </p:nvCxnSpPr>
        <p:spPr bwMode="auto">
          <a:xfrm>
            <a:off x="9367584" y="2718457"/>
            <a:ext cx="0" cy="539750"/>
          </a:xfrm>
          <a:prstGeom prst="line">
            <a:avLst/>
          </a:prstGeom>
          <a:noFill/>
          <a:ln w="19050">
            <a:solidFill>
              <a:srgbClr val="D74B4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8" name="文本框 25"/>
          <p:cNvSpPr txBox="1">
            <a:spLocks noChangeArrowheads="1"/>
          </p:cNvSpPr>
          <p:nvPr/>
        </p:nvSpPr>
        <p:spPr bwMode="auto">
          <a:xfrm>
            <a:off x="8763163" y="3370920"/>
            <a:ext cx="1415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加强培训</a:t>
            </a:r>
          </a:p>
        </p:txBody>
      </p:sp>
      <p:sp>
        <p:nvSpPr>
          <p:cNvPr id="21519" name="文本框 28"/>
          <p:cNvSpPr txBox="1">
            <a:spLocks noChangeArrowheads="1"/>
          </p:cNvSpPr>
          <p:nvPr/>
        </p:nvSpPr>
        <p:spPr bwMode="auto">
          <a:xfrm>
            <a:off x="8628023" y="4116034"/>
            <a:ext cx="2942768" cy="170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适当性考试大纲培训</a:t>
            </a:r>
            <a:endParaRPr lang="en-US" altLang="zh-CN" sz="1800" dirty="0" smtClean="0">
              <a:ea typeface="微软雅黑 Light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为期货公司培养人才</a:t>
            </a:r>
            <a:endParaRPr lang="en-US" altLang="zh-CN" sz="1800" dirty="0" smtClean="0">
              <a:ea typeface="微软雅黑 Light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1800" dirty="0" smtClean="0">
                <a:ea typeface="微软雅黑 Light"/>
              </a:rPr>
              <a:t>加强投资者培训，便利投资者学习期权知识</a:t>
            </a:r>
            <a:endParaRPr lang="en-US" altLang="zh-CN" sz="1800" dirty="0" smtClean="0">
              <a:ea typeface="微软雅黑 Light"/>
            </a:endParaRPr>
          </a:p>
        </p:txBody>
      </p:sp>
      <p:sp>
        <p:nvSpPr>
          <p:cNvPr id="21524" name="KSO_Shape"/>
          <p:cNvSpPr>
            <a:spLocks noChangeAspect="1" noChangeArrowheads="1"/>
          </p:cNvSpPr>
          <p:nvPr/>
        </p:nvSpPr>
        <p:spPr bwMode="auto">
          <a:xfrm>
            <a:off x="1688045" y="1862139"/>
            <a:ext cx="720631" cy="714375"/>
          </a:xfrm>
          <a:custGeom>
            <a:avLst/>
            <a:gdLst>
              <a:gd name="T0" fmla="*/ 14639 w 2262188"/>
              <a:gd name="T1" fmla="*/ 22235 h 2241550"/>
              <a:gd name="T2" fmla="*/ 0 w 2262188"/>
              <a:gd name="T3" fmla="*/ 19621 h 2241550"/>
              <a:gd name="T4" fmla="*/ 9961 w 2262188"/>
              <a:gd name="T5" fmla="*/ 20660 h 2241550"/>
              <a:gd name="T6" fmla="*/ 4776 w 2262188"/>
              <a:gd name="T7" fmla="*/ 18561 h 2241550"/>
              <a:gd name="T8" fmla="*/ 19791 w 2262188"/>
              <a:gd name="T9" fmla="*/ 17764 h 2241550"/>
              <a:gd name="T10" fmla="*/ 19791 w 2262188"/>
              <a:gd name="T11" fmla="*/ 16950 h 2241550"/>
              <a:gd name="T12" fmla="*/ 19791 w 2262188"/>
              <a:gd name="T13" fmla="*/ 15689 h 2241550"/>
              <a:gd name="T14" fmla="*/ 14809 w 2262188"/>
              <a:gd name="T15" fmla="*/ 18378 h 2241550"/>
              <a:gd name="T16" fmla="*/ 0 w 2262188"/>
              <a:gd name="T17" fmla="*/ 15167 h 2241550"/>
              <a:gd name="T18" fmla="*/ 13444 w 2262188"/>
              <a:gd name="T19" fmla="*/ 17114 h 2241550"/>
              <a:gd name="T20" fmla="*/ 13743 w 2262188"/>
              <a:gd name="T21" fmla="*/ 17001 h 2241550"/>
              <a:gd name="T22" fmla="*/ 14380 w 2262188"/>
              <a:gd name="T23" fmla="*/ 16929 h 2241550"/>
              <a:gd name="T24" fmla="*/ 14922 w 2262188"/>
              <a:gd name="T25" fmla="*/ 16980 h 2241550"/>
              <a:gd name="T26" fmla="*/ 17288 w 2262188"/>
              <a:gd name="T27" fmla="*/ 15546 h 2241550"/>
              <a:gd name="T28" fmla="*/ 17072 w 2262188"/>
              <a:gd name="T29" fmla="*/ 15392 h 2241550"/>
              <a:gd name="T30" fmla="*/ 17044 w 2262188"/>
              <a:gd name="T31" fmla="*/ 15259 h 2241550"/>
              <a:gd name="T32" fmla="*/ 17142 w 2262188"/>
              <a:gd name="T33" fmla="*/ 15125 h 2241550"/>
              <a:gd name="T34" fmla="*/ 10260 w 2262188"/>
              <a:gd name="T35" fmla="*/ 12987 h 2241550"/>
              <a:gd name="T36" fmla="*/ 5046 w 2262188"/>
              <a:gd name="T37" fmla="*/ 11660 h 2241550"/>
              <a:gd name="T38" fmla="*/ 6120 w 2262188"/>
              <a:gd name="T39" fmla="*/ 12517 h 2241550"/>
              <a:gd name="T40" fmla="*/ 5723 w 2262188"/>
              <a:gd name="T41" fmla="*/ 12611 h 2241550"/>
              <a:gd name="T42" fmla="*/ 5013 w 2262188"/>
              <a:gd name="T43" fmla="*/ 12618 h 2241550"/>
              <a:gd name="T44" fmla="*/ 2175 w 2262188"/>
              <a:gd name="T45" fmla="*/ 13944 h 2241550"/>
              <a:gd name="T46" fmla="*/ 2588 w 2262188"/>
              <a:gd name="T47" fmla="*/ 14122 h 2241550"/>
              <a:gd name="T48" fmla="*/ 2670 w 2262188"/>
              <a:gd name="T49" fmla="*/ 14251 h 2241550"/>
              <a:gd name="T50" fmla="*/ 2628 w 2262188"/>
              <a:gd name="T51" fmla="*/ 14387 h 2241550"/>
              <a:gd name="T52" fmla="*/ 2478 w 2262188"/>
              <a:gd name="T53" fmla="*/ 14499 h 2241550"/>
              <a:gd name="T54" fmla="*/ 8346 w 2262188"/>
              <a:gd name="T55" fmla="*/ 10533 h 2241550"/>
              <a:gd name="T56" fmla="*/ 3516 w 2262188"/>
              <a:gd name="T57" fmla="*/ 7957 h 2241550"/>
              <a:gd name="T58" fmla="*/ 23307 w 2262188"/>
              <a:gd name="T59" fmla="*/ 7091 h 2241550"/>
              <a:gd name="T60" fmla="*/ 8561 w 2262188"/>
              <a:gd name="T61" fmla="*/ 10137 h 2241550"/>
              <a:gd name="T62" fmla="*/ 18515 w 2262188"/>
              <a:gd name="T63" fmla="*/ 7763 h 2241550"/>
              <a:gd name="T64" fmla="*/ 13347 w 2262188"/>
              <a:gd name="T65" fmla="*/ 6810 h 2241550"/>
              <a:gd name="T66" fmla="*/ 23307 w 2262188"/>
              <a:gd name="T67" fmla="*/ 4772 h 2241550"/>
              <a:gd name="T68" fmla="*/ 8498 w 2262188"/>
              <a:gd name="T69" fmla="*/ 6717 h 2241550"/>
              <a:gd name="T70" fmla="*/ 3516 w 2262188"/>
              <a:gd name="T71" fmla="*/ 4029 h 2241550"/>
              <a:gd name="T72" fmla="*/ 8106 w 2262188"/>
              <a:gd name="T73" fmla="*/ 2407 h 2241550"/>
              <a:gd name="T74" fmla="*/ 6186 w 2262188"/>
              <a:gd name="T75" fmla="*/ 3473 h 2241550"/>
              <a:gd name="T76" fmla="*/ 6266 w 2262188"/>
              <a:gd name="T77" fmla="*/ 3607 h 2241550"/>
              <a:gd name="T78" fmla="*/ 6216 w 2262188"/>
              <a:gd name="T79" fmla="*/ 3741 h 2241550"/>
              <a:gd name="T80" fmla="*/ 5941 w 2262188"/>
              <a:gd name="T81" fmla="*/ 3906 h 2241550"/>
              <a:gd name="T82" fmla="*/ 8451 w 2262188"/>
              <a:gd name="T83" fmla="*/ 5305 h 2241550"/>
              <a:gd name="T84" fmla="*/ 9054 w 2262188"/>
              <a:gd name="T85" fmla="*/ 5270 h 2241550"/>
              <a:gd name="T86" fmla="*/ 9610 w 2262188"/>
              <a:gd name="T87" fmla="*/ 5354 h 2241550"/>
              <a:gd name="T88" fmla="*/ 12534 w 2262188"/>
              <a:gd name="T89" fmla="*/ 4809 h 2241550"/>
              <a:gd name="T90" fmla="*/ 18024 w 2262188"/>
              <a:gd name="T91" fmla="*/ 9119 h 2241550"/>
              <a:gd name="T92" fmla="*/ 18528 w 2262188"/>
              <a:gd name="T93" fmla="*/ 3865 h 2241550"/>
              <a:gd name="T94" fmla="*/ 20738 w 2262188"/>
              <a:gd name="T95" fmla="*/ 2781 h 2241550"/>
              <a:gd name="T96" fmla="*/ 20640 w 2262188"/>
              <a:gd name="T97" fmla="*/ 2647 h 2241550"/>
              <a:gd name="T98" fmla="*/ 20670 w 2262188"/>
              <a:gd name="T99" fmla="*/ 2516 h 2241550"/>
              <a:gd name="T100" fmla="*/ 20885 w 2262188"/>
              <a:gd name="T101" fmla="*/ 2362 h 2241550"/>
              <a:gd name="T102" fmla="*/ 18523 w 2262188"/>
              <a:gd name="T103" fmla="*/ 925 h 2241550"/>
              <a:gd name="T104" fmla="*/ 17979 w 2262188"/>
              <a:gd name="T105" fmla="*/ 974 h 2241550"/>
              <a:gd name="T106" fmla="*/ 17346 w 2262188"/>
              <a:gd name="T107" fmla="*/ 906 h 2241550"/>
              <a:gd name="T108" fmla="*/ 17017 w 2262188"/>
              <a:gd name="T109" fmla="*/ 775 h 22415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525" name="KSO_Shape"/>
          <p:cNvSpPr>
            <a:spLocks noChangeAspect="1" noChangeArrowheads="1"/>
          </p:cNvSpPr>
          <p:nvPr/>
        </p:nvSpPr>
        <p:spPr bwMode="auto">
          <a:xfrm flipV="1">
            <a:off x="11494225" y="2427890"/>
            <a:ext cx="696188" cy="1048268"/>
          </a:xfrm>
          <a:custGeom>
            <a:avLst/>
            <a:gdLst>
              <a:gd name="T0" fmla="*/ 32080 w 1122363"/>
              <a:gd name="T1" fmla="*/ 51981 h 1531938"/>
              <a:gd name="T2" fmla="*/ 31981 w 1122363"/>
              <a:gd name="T3" fmla="*/ 54144 h 1531938"/>
              <a:gd name="T4" fmla="*/ 29808 w 1122363"/>
              <a:gd name="T5" fmla="*/ 55463 h 1531938"/>
              <a:gd name="T6" fmla="*/ 24132 w 1122363"/>
              <a:gd name="T7" fmla="*/ 42145 h 1531938"/>
              <a:gd name="T8" fmla="*/ 23247 w 1122363"/>
              <a:gd name="T9" fmla="*/ 40193 h 1531938"/>
              <a:gd name="T10" fmla="*/ 24099 w 1122363"/>
              <a:gd name="T11" fmla="*/ 38837 h 1531938"/>
              <a:gd name="T12" fmla="*/ 24957 w 1122363"/>
              <a:gd name="T13" fmla="*/ 33923 h 1531938"/>
              <a:gd name="T14" fmla="*/ 20823 w 1122363"/>
              <a:gd name="T15" fmla="*/ 35468 h 1531938"/>
              <a:gd name="T16" fmla="*/ 18453 w 1122363"/>
              <a:gd name="T17" fmla="*/ 37790 h 1531938"/>
              <a:gd name="T18" fmla="*/ 17483 w 1122363"/>
              <a:gd name="T19" fmla="*/ 42113 h 1531938"/>
              <a:gd name="T20" fmla="*/ 18894 w 1122363"/>
              <a:gd name="T21" fmla="*/ 45525 h 1531938"/>
              <a:gd name="T22" fmla="*/ 22003 w 1122363"/>
              <a:gd name="T23" fmla="*/ 47803 h 1531938"/>
              <a:gd name="T24" fmla="*/ 25067 w 1122363"/>
              <a:gd name="T25" fmla="*/ 55437 h 1531938"/>
              <a:gd name="T26" fmla="*/ 20404 w 1122363"/>
              <a:gd name="T27" fmla="*/ 53593 h 1531938"/>
              <a:gd name="T28" fmla="*/ 21992 w 1122363"/>
              <a:gd name="T29" fmla="*/ 59215 h 1531938"/>
              <a:gd name="T30" fmla="*/ 29984 w 1122363"/>
              <a:gd name="T31" fmla="*/ 60127 h 1531938"/>
              <a:gd name="T32" fmla="*/ 34106 w 1122363"/>
              <a:gd name="T33" fmla="*/ 58837 h 1531938"/>
              <a:gd name="T34" fmla="*/ 36752 w 1122363"/>
              <a:gd name="T35" fmla="*/ 56615 h 1531938"/>
              <a:gd name="T36" fmla="*/ 38108 w 1122363"/>
              <a:gd name="T37" fmla="*/ 53293 h 1531938"/>
              <a:gd name="T38" fmla="*/ 37402 w 1122363"/>
              <a:gd name="T39" fmla="*/ 49047 h 1531938"/>
              <a:gd name="T40" fmla="*/ 33698 w 1122363"/>
              <a:gd name="T41" fmla="*/ 45669 h 1531938"/>
              <a:gd name="T42" fmla="*/ 30369 w 1122363"/>
              <a:gd name="T43" fmla="*/ 38802 h 1531938"/>
              <a:gd name="T44" fmla="*/ 36763 w 1122363"/>
              <a:gd name="T45" fmla="*/ 42080 h 1531938"/>
              <a:gd name="T46" fmla="*/ 31758 w 1122363"/>
              <a:gd name="T47" fmla="*/ 34234 h 1531938"/>
              <a:gd name="T48" fmla="*/ 30027 w 1122363"/>
              <a:gd name="T49" fmla="*/ 18310 h 1531938"/>
              <a:gd name="T50" fmla="*/ 37358 w 1122363"/>
              <a:gd name="T51" fmla="*/ 20310 h 1531938"/>
              <a:gd name="T52" fmla="*/ 43234 w 1122363"/>
              <a:gd name="T53" fmla="*/ 24922 h 1531938"/>
              <a:gd name="T54" fmla="*/ 47963 w 1122363"/>
              <a:gd name="T55" fmla="*/ 32312 h 1531938"/>
              <a:gd name="T56" fmla="*/ 51843 w 1122363"/>
              <a:gd name="T57" fmla="*/ 42624 h 1531938"/>
              <a:gd name="T58" fmla="*/ 54566 w 1122363"/>
              <a:gd name="T59" fmla="*/ 54915 h 1531938"/>
              <a:gd name="T60" fmla="*/ 52945 w 1122363"/>
              <a:gd name="T61" fmla="*/ 62949 h 1531938"/>
              <a:gd name="T62" fmla="*/ 48007 w 1122363"/>
              <a:gd name="T63" fmla="*/ 68950 h 1531938"/>
              <a:gd name="T64" fmla="*/ 40665 w 1122363"/>
              <a:gd name="T65" fmla="*/ 72906 h 1531938"/>
              <a:gd name="T66" fmla="*/ 31791 w 1122363"/>
              <a:gd name="T67" fmla="*/ 74828 h 1531938"/>
              <a:gd name="T68" fmla="*/ 22322 w 1122363"/>
              <a:gd name="T69" fmla="*/ 74717 h 1531938"/>
              <a:gd name="T70" fmla="*/ 13360 w 1122363"/>
              <a:gd name="T71" fmla="*/ 72406 h 1531938"/>
              <a:gd name="T72" fmla="*/ 5975 w 1122363"/>
              <a:gd name="T73" fmla="*/ 67983 h 1531938"/>
              <a:gd name="T74" fmla="*/ 1224 w 1122363"/>
              <a:gd name="T75" fmla="*/ 61582 h 1531938"/>
              <a:gd name="T76" fmla="*/ 143 w 1122363"/>
              <a:gd name="T77" fmla="*/ 53293 h 1531938"/>
              <a:gd name="T78" fmla="*/ 4949 w 1122363"/>
              <a:gd name="T79" fmla="*/ 37746 h 1531938"/>
              <a:gd name="T80" fmla="*/ 9017 w 1122363"/>
              <a:gd name="T81" fmla="*/ 29278 h 1531938"/>
              <a:gd name="T82" fmla="*/ 14154 w 1122363"/>
              <a:gd name="T83" fmla="*/ 22933 h 1531938"/>
              <a:gd name="T84" fmla="*/ 20878 w 1122363"/>
              <a:gd name="T85" fmla="*/ 19132 h 1531938"/>
              <a:gd name="T86" fmla="*/ 23301 w 1122363"/>
              <a:gd name="T87" fmla="*/ 78 h 1531938"/>
              <a:gd name="T88" fmla="*/ 26837 w 1122363"/>
              <a:gd name="T89" fmla="*/ 1469 h 1531938"/>
              <a:gd name="T90" fmla="*/ 30406 w 1122363"/>
              <a:gd name="T91" fmla="*/ 1269 h 1531938"/>
              <a:gd name="T92" fmla="*/ 34493 w 1122363"/>
              <a:gd name="T93" fmla="*/ 11 h 1531938"/>
              <a:gd name="T94" fmla="*/ 36894 w 1122363"/>
              <a:gd name="T95" fmla="*/ 1347 h 1531938"/>
              <a:gd name="T96" fmla="*/ 38745 w 1122363"/>
              <a:gd name="T97" fmla="*/ 6201 h 1531938"/>
              <a:gd name="T98" fmla="*/ 40970 w 1122363"/>
              <a:gd name="T99" fmla="*/ 6501 h 1531938"/>
              <a:gd name="T100" fmla="*/ 42689 w 1122363"/>
              <a:gd name="T101" fmla="*/ 6290 h 1531938"/>
              <a:gd name="T102" fmla="*/ 41543 w 1122363"/>
              <a:gd name="T103" fmla="*/ 10308 h 1531938"/>
              <a:gd name="T104" fmla="*/ 38238 w 1122363"/>
              <a:gd name="T105" fmla="*/ 13715 h 1531938"/>
              <a:gd name="T106" fmla="*/ 32675 w 1122363"/>
              <a:gd name="T107" fmla="*/ 16632 h 1531938"/>
              <a:gd name="T108" fmla="*/ 25691 w 1122363"/>
              <a:gd name="T109" fmla="*/ 15942 h 1531938"/>
              <a:gd name="T110" fmla="*/ 21670 w 1122363"/>
              <a:gd name="T111" fmla="*/ 16520 h 1531938"/>
              <a:gd name="T112" fmla="*/ 12240 w 1122363"/>
              <a:gd name="T113" fmla="*/ 8650 h 1531938"/>
              <a:gd name="T114" fmla="*/ 16030 w 1122363"/>
              <a:gd name="T115" fmla="*/ 6713 h 1531938"/>
              <a:gd name="T116" fmla="*/ 18960 w 1122363"/>
              <a:gd name="T117" fmla="*/ 6268 h 1531938"/>
              <a:gd name="T118" fmla="*/ 20282 w 1122363"/>
              <a:gd name="T119" fmla="*/ 2149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526" name="KSO_Shape"/>
          <p:cNvSpPr>
            <a:spLocks noChangeAspect="1" noChangeArrowheads="1"/>
          </p:cNvSpPr>
          <p:nvPr/>
        </p:nvSpPr>
        <p:spPr bwMode="auto">
          <a:xfrm>
            <a:off x="9100919" y="1678646"/>
            <a:ext cx="534918" cy="719137"/>
          </a:xfrm>
          <a:custGeom>
            <a:avLst/>
            <a:gdLst>
              <a:gd name="T0" fmla="*/ 56896 w 1125538"/>
              <a:gd name="T1" fmla="*/ 73228 h 1516063"/>
              <a:gd name="T2" fmla="*/ 57405 w 1125538"/>
              <a:gd name="T3" fmla="*/ 73691 h 1516063"/>
              <a:gd name="T4" fmla="*/ 57370 w 1125538"/>
              <a:gd name="T5" fmla="*/ 76279 h 1516063"/>
              <a:gd name="T6" fmla="*/ 56791 w 1125538"/>
              <a:gd name="T7" fmla="*/ 76695 h 1516063"/>
              <a:gd name="T8" fmla="*/ 764 w 1125538"/>
              <a:gd name="T9" fmla="*/ 76718 h 1516063"/>
              <a:gd name="T10" fmla="*/ 139 w 1125538"/>
              <a:gd name="T11" fmla="*/ 76349 h 1516063"/>
              <a:gd name="T12" fmla="*/ 23 w 1125538"/>
              <a:gd name="T13" fmla="*/ 73760 h 1516063"/>
              <a:gd name="T14" fmla="*/ 474 w 1125538"/>
              <a:gd name="T15" fmla="*/ 73263 h 1516063"/>
              <a:gd name="T16" fmla="*/ 10343 w 1125538"/>
              <a:gd name="T17" fmla="*/ 54422 h 1516063"/>
              <a:gd name="T18" fmla="*/ 11149 w 1125538"/>
              <a:gd name="T19" fmla="*/ 54720 h 1516063"/>
              <a:gd name="T20" fmla="*/ 11425 w 1125538"/>
              <a:gd name="T21" fmla="*/ 69737 h 1516063"/>
              <a:gd name="T22" fmla="*/ 11068 w 1125538"/>
              <a:gd name="T23" fmla="*/ 70323 h 1516063"/>
              <a:gd name="T24" fmla="*/ 10216 w 1125538"/>
              <a:gd name="T25" fmla="*/ 70565 h 1516063"/>
              <a:gd name="T26" fmla="*/ 438 w 1125538"/>
              <a:gd name="T27" fmla="*/ 70380 h 1516063"/>
              <a:gd name="T28" fmla="*/ 11 w 1125538"/>
              <a:gd name="T29" fmla="*/ 69817 h 1516063"/>
              <a:gd name="T30" fmla="*/ 219 w 1125538"/>
              <a:gd name="T31" fmla="*/ 54778 h 1516063"/>
              <a:gd name="T32" fmla="*/ 967 w 1125538"/>
              <a:gd name="T33" fmla="*/ 54433 h 1516063"/>
              <a:gd name="T34" fmla="*/ 25244 w 1125538"/>
              <a:gd name="T35" fmla="*/ 45868 h 1516063"/>
              <a:gd name="T36" fmla="*/ 25952 w 1125538"/>
              <a:gd name="T37" fmla="*/ 46486 h 1516063"/>
              <a:gd name="T38" fmla="*/ 26069 w 1125538"/>
              <a:gd name="T39" fmla="*/ 69545 h 1516063"/>
              <a:gd name="T40" fmla="*/ 25569 w 1125538"/>
              <a:gd name="T41" fmla="*/ 70347 h 1516063"/>
              <a:gd name="T42" fmla="*/ 15678 w 1125538"/>
              <a:gd name="T43" fmla="*/ 70553 h 1516063"/>
              <a:gd name="T44" fmla="*/ 14865 w 1125538"/>
              <a:gd name="T45" fmla="*/ 70095 h 1516063"/>
              <a:gd name="T46" fmla="*/ 14586 w 1125538"/>
              <a:gd name="T47" fmla="*/ 47093 h 1516063"/>
              <a:gd name="T48" fmla="*/ 14934 w 1125538"/>
              <a:gd name="T49" fmla="*/ 46189 h 1516063"/>
              <a:gd name="T50" fmla="*/ 31344 w 1125538"/>
              <a:gd name="T51" fmla="*/ 38176 h 1516063"/>
              <a:gd name="T52" fmla="*/ 41222 w 1125538"/>
              <a:gd name="T53" fmla="*/ 38405 h 1516063"/>
              <a:gd name="T54" fmla="*/ 41569 w 1125538"/>
              <a:gd name="T55" fmla="*/ 39335 h 1516063"/>
              <a:gd name="T56" fmla="*/ 41292 w 1125538"/>
              <a:gd name="T57" fmla="*/ 70266 h 1516063"/>
              <a:gd name="T58" fmla="*/ 40368 w 1125538"/>
              <a:gd name="T59" fmla="*/ 70565 h 1516063"/>
              <a:gd name="T60" fmla="*/ 30501 w 1125538"/>
              <a:gd name="T61" fmla="*/ 70335 h 1516063"/>
              <a:gd name="T62" fmla="*/ 30143 w 1125538"/>
              <a:gd name="T63" fmla="*/ 69405 h 1516063"/>
              <a:gd name="T64" fmla="*/ 30420 w 1125538"/>
              <a:gd name="T65" fmla="*/ 38474 h 1516063"/>
              <a:gd name="T66" fmla="*/ 31344 w 1125538"/>
              <a:gd name="T67" fmla="*/ 38176 h 1516063"/>
              <a:gd name="T68" fmla="*/ 57024 w 1125538"/>
              <a:gd name="T69" fmla="*/ 18944 h 1516063"/>
              <a:gd name="T70" fmla="*/ 57451 w 1125538"/>
              <a:gd name="T71" fmla="*/ 20024 h 1516063"/>
              <a:gd name="T72" fmla="*/ 57254 w 1125538"/>
              <a:gd name="T73" fmla="*/ 70047 h 1516063"/>
              <a:gd name="T74" fmla="*/ 56504 w 1125538"/>
              <a:gd name="T75" fmla="*/ 70404 h 1516063"/>
              <a:gd name="T76" fmla="*/ 46464 w 1125538"/>
              <a:gd name="T77" fmla="*/ 70289 h 1516063"/>
              <a:gd name="T78" fmla="*/ 46037 w 1125538"/>
              <a:gd name="T79" fmla="*/ 69198 h 1516063"/>
              <a:gd name="T80" fmla="*/ 46222 w 1125538"/>
              <a:gd name="T81" fmla="*/ 19163 h 1516063"/>
              <a:gd name="T82" fmla="*/ 46983 w 1125538"/>
              <a:gd name="T83" fmla="*/ 18818 h 1516063"/>
              <a:gd name="T84" fmla="*/ 44503 w 1125538"/>
              <a:gd name="T85" fmla="*/ 12660 h 1516063"/>
              <a:gd name="T86" fmla="*/ 42579 w 1125538"/>
              <a:gd name="T87" fmla="*/ 18686 h 1516063"/>
              <a:gd name="T88" fmla="*/ 40076 w 1125538"/>
              <a:gd name="T89" fmla="*/ 23852 h 1516063"/>
              <a:gd name="T90" fmla="*/ 37087 w 1125538"/>
              <a:gd name="T91" fmla="*/ 28202 h 1516063"/>
              <a:gd name="T92" fmla="*/ 33716 w 1125538"/>
              <a:gd name="T93" fmla="*/ 31841 h 1516063"/>
              <a:gd name="T94" fmla="*/ 30078 w 1125538"/>
              <a:gd name="T95" fmla="*/ 34802 h 1516063"/>
              <a:gd name="T96" fmla="*/ 26254 w 1125538"/>
              <a:gd name="T97" fmla="*/ 37155 h 1516063"/>
              <a:gd name="T98" fmla="*/ 21388 w 1125538"/>
              <a:gd name="T99" fmla="*/ 39359 h 1516063"/>
              <a:gd name="T100" fmla="*/ 13845 w 1125538"/>
              <a:gd name="T101" fmla="*/ 41482 h 1516063"/>
              <a:gd name="T102" fmla="*/ 7322 w 1125538"/>
              <a:gd name="T103" fmla="*/ 42321 h 1516063"/>
              <a:gd name="T104" fmla="*/ 1506 w 1125538"/>
              <a:gd name="T105" fmla="*/ 42366 h 1516063"/>
              <a:gd name="T106" fmla="*/ 4993 w 1125538"/>
              <a:gd name="T107" fmla="*/ 41701 h 1516063"/>
              <a:gd name="T108" fmla="*/ 10416 w 1125538"/>
              <a:gd name="T109" fmla="*/ 40553 h 1516063"/>
              <a:gd name="T110" fmla="*/ 15293 w 1125538"/>
              <a:gd name="T111" fmla="*/ 39026 h 1516063"/>
              <a:gd name="T112" fmla="*/ 20658 w 1125538"/>
              <a:gd name="T113" fmla="*/ 36696 h 1516063"/>
              <a:gd name="T114" fmla="*/ 27702 w 1125538"/>
              <a:gd name="T115" fmla="*/ 32196 h 1516063"/>
              <a:gd name="T116" fmla="*/ 33066 w 1125538"/>
              <a:gd name="T117" fmla="*/ 27100 h 1516063"/>
              <a:gd name="T118" fmla="*/ 36960 w 1125538"/>
              <a:gd name="T119" fmla="*/ 21855 h 1516063"/>
              <a:gd name="T120" fmla="*/ 39625 w 1125538"/>
              <a:gd name="T121" fmla="*/ 16873 h 1516063"/>
              <a:gd name="T122" fmla="*/ 41559 w 1125538"/>
              <a:gd name="T123" fmla="*/ 11616 h 15160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527" name="KSO_Shape"/>
          <p:cNvSpPr>
            <a:spLocks noChangeAspect="1" noChangeArrowheads="1"/>
          </p:cNvSpPr>
          <p:nvPr/>
        </p:nvSpPr>
        <p:spPr bwMode="auto">
          <a:xfrm>
            <a:off x="5299676" y="1633265"/>
            <a:ext cx="715870" cy="720725"/>
          </a:xfrm>
          <a:custGeom>
            <a:avLst/>
            <a:gdLst>
              <a:gd name="T0" fmla="*/ 17175 w 2109787"/>
              <a:gd name="T1" fmla="*/ 25514 h 2125662"/>
              <a:gd name="T2" fmla="*/ 18279 w 2109787"/>
              <a:gd name="T3" fmla="*/ 22259 h 2125662"/>
              <a:gd name="T4" fmla="*/ 18051 w 2109787"/>
              <a:gd name="T5" fmla="*/ 20419 h 2125662"/>
              <a:gd name="T6" fmla="*/ 20780 w 2109787"/>
              <a:gd name="T7" fmla="*/ 20713 h 2125662"/>
              <a:gd name="T8" fmla="*/ 20270 w 2109787"/>
              <a:gd name="T9" fmla="*/ 26976 h 2125662"/>
              <a:gd name="T10" fmla="*/ 21895 w 2109787"/>
              <a:gd name="T11" fmla="*/ 24380 h 2125662"/>
              <a:gd name="T12" fmla="*/ 25214 w 2109787"/>
              <a:gd name="T13" fmla="*/ 19176 h 2125662"/>
              <a:gd name="T14" fmla="*/ 27694 w 2109787"/>
              <a:gd name="T15" fmla="*/ 20823 h 2125662"/>
              <a:gd name="T16" fmla="*/ 27555 w 2109787"/>
              <a:gd name="T17" fmla="*/ 26577 h 2125662"/>
              <a:gd name="T18" fmla="*/ 23281 w 2109787"/>
              <a:gd name="T19" fmla="*/ 27879 h 2125662"/>
              <a:gd name="T20" fmla="*/ 14801 w 2109787"/>
              <a:gd name="T21" fmla="*/ 27782 h 2125662"/>
              <a:gd name="T22" fmla="*/ 10931 w 2109787"/>
              <a:gd name="T23" fmla="*/ 26392 h 2125662"/>
              <a:gd name="T24" fmla="*/ 11171 w 2109787"/>
              <a:gd name="T25" fmla="*/ 20453 h 2125662"/>
              <a:gd name="T26" fmla="*/ 14316 w 2109787"/>
              <a:gd name="T27" fmla="*/ 19113 h 2125662"/>
              <a:gd name="T28" fmla="*/ 15342 w 2109787"/>
              <a:gd name="T29" fmla="*/ 11818 h 2125662"/>
              <a:gd name="T30" fmla="*/ 15666 w 2109787"/>
              <a:gd name="T31" fmla="*/ 14849 h 2125662"/>
              <a:gd name="T32" fmla="*/ 18618 w 2109787"/>
              <a:gd name="T33" fmla="*/ 17854 h 2125662"/>
              <a:gd name="T34" fmla="*/ 20629 w 2109787"/>
              <a:gd name="T35" fmla="*/ 17585 h 2125662"/>
              <a:gd name="T36" fmla="*/ 23165 w 2109787"/>
              <a:gd name="T37" fmla="*/ 14383 h 2125662"/>
              <a:gd name="T38" fmla="*/ 21676 w 2109787"/>
              <a:gd name="T39" fmla="*/ 12418 h 2125662"/>
              <a:gd name="T40" fmla="*/ 17626 w 2109787"/>
              <a:gd name="T41" fmla="*/ 11025 h 2125662"/>
              <a:gd name="T42" fmla="*/ 19729 w 2109787"/>
              <a:gd name="T43" fmla="*/ 6630 h 2125662"/>
              <a:gd name="T44" fmla="*/ 22357 w 2109787"/>
              <a:gd name="T45" fmla="*/ 7772 h 2125662"/>
              <a:gd name="T46" fmla="*/ 24107 w 2109787"/>
              <a:gd name="T47" fmla="*/ 10303 h 2125662"/>
              <a:gd name="T48" fmla="*/ 24515 w 2109787"/>
              <a:gd name="T49" fmla="*/ 13703 h 2125662"/>
              <a:gd name="T50" fmla="*/ 23194 w 2109787"/>
              <a:gd name="T51" fmla="*/ 16804 h 2125662"/>
              <a:gd name="T52" fmla="*/ 20906 w 2109787"/>
              <a:gd name="T53" fmla="*/ 18731 h 2125662"/>
              <a:gd name="T54" fmla="*/ 18614 w 2109787"/>
              <a:gd name="T55" fmla="*/ 19059 h 2125662"/>
              <a:gd name="T56" fmla="*/ 16234 w 2109787"/>
              <a:gd name="T57" fmla="*/ 17661 h 2125662"/>
              <a:gd name="T58" fmla="*/ 14442 w 2109787"/>
              <a:gd name="T59" fmla="*/ 14937 h 2125662"/>
              <a:gd name="T60" fmla="*/ 14219 w 2109787"/>
              <a:gd name="T61" fmla="*/ 11470 h 2125662"/>
              <a:gd name="T62" fmla="*/ 15536 w 2109787"/>
              <a:gd name="T63" fmla="*/ 8556 h 2125662"/>
              <a:gd name="T64" fmla="*/ 17891 w 2109787"/>
              <a:gd name="T65" fmla="*/ 6852 h 2125662"/>
              <a:gd name="T66" fmla="*/ 11868 w 2109787"/>
              <a:gd name="T67" fmla="*/ 5151 h 2125662"/>
              <a:gd name="T68" fmla="*/ 10395 w 2109787"/>
              <a:gd name="T69" fmla="*/ 6102 h 2125662"/>
              <a:gd name="T70" fmla="*/ 8571 w 2109787"/>
              <a:gd name="T71" fmla="*/ 6861 h 2125662"/>
              <a:gd name="T72" fmla="*/ 8617 w 2109787"/>
              <a:gd name="T73" fmla="*/ 8344 h 2125662"/>
              <a:gd name="T74" fmla="*/ 11405 w 2109787"/>
              <a:gd name="T75" fmla="*/ 9937 h 2125662"/>
              <a:gd name="T76" fmla="*/ 13116 w 2109787"/>
              <a:gd name="T77" fmla="*/ 12091 h 2125662"/>
              <a:gd name="T78" fmla="*/ 12288 w 2109787"/>
              <a:gd name="T79" fmla="*/ 14673 h 2125662"/>
              <a:gd name="T80" fmla="*/ 8449 w 2109787"/>
              <a:gd name="T81" fmla="*/ 15490 h 2125662"/>
              <a:gd name="T82" fmla="*/ 8596 w 2109787"/>
              <a:gd name="T83" fmla="*/ 14300 h 2125662"/>
              <a:gd name="T84" fmla="*/ 11106 w 2109787"/>
              <a:gd name="T85" fmla="*/ 13952 h 2125662"/>
              <a:gd name="T86" fmla="*/ 11598 w 2109787"/>
              <a:gd name="T87" fmla="*/ 12259 h 2125662"/>
              <a:gd name="T88" fmla="*/ 9735 w 2109787"/>
              <a:gd name="T89" fmla="*/ 10720 h 2125662"/>
              <a:gd name="T90" fmla="*/ 7103 w 2109787"/>
              <a:gd name="T91" fmla="*/ 8759 h 2125662"/>
              <a:gd name="T92" fmla="*/ 7452 w 2109787"/>
              <a:gd name="T93" fmla="*/ 6144 h 2125662"/>
              <a:gd name="T94" fmla="*/ 11044 w 2109787"/>
              <a:gd name="T95" fmla="*/ 21 h 2125662"/>
              <a:gd name="T96" fmla="*/ 17252 w 2109787"/>
              <a:gd name="T97" fmla="*/ 2560 h 2125662"/>
              <a:gd name="T98" fmla="*/ 15021 w 2109787"/>
              <a:gd name="T99" fmla="*/ 3185 h 2125662"/>
              <a:gd name="T100" fmla="*/ 9752 w 2109787"/>
              <a:gd name="T101" fmla="*/ 1868 h 2125662"/>
              <a:gd name="T102" fmla="*/ 5454 w 2109787"/>
              <a:gd name="T103" fmla="*/ 3420 h 2125662"/>
              <a:gd name="T104" fmla="*/ 2605 w 2109787"/>
              <a:gd name="T105" fmla="*/ 6875 h 2125662"/>
              <a:gd name="T106" fmla="*/ 1898 w 2109787"/>
              <a:gd name="T107" fmla="*/ 11344 h 2125662"/>
              <a:gd name="T108" fmla="*/ 3287 w 2109787"/>
              <a:gd name="T109" fmla="*/ 15138 h 2125662"/>
              <a:gd name="T110" fmla="*/ 6221 w 2109787"/>
              <a:gd name="T111" fmla="*/ 17841 h 2125662"/>
              <a:gd name="T112" fmla="*/ 7197 w 2109787"/>
              <a:gd name="T113" fmla="*/ 20263 h 2125662"/>
              <a:gd name="T114" fmla="*/ 3013 w 2109787"/>
              <a:gd name="T115" fmla="*/ 17699 h 2125662"/>
              <a:gd name="T116" fmla="*/ 492 w 2109787"/>
              <a:gd name="T117" fmla="*/ 13552 h 2125662"/>
              <a:gd name="T118" fmla="*/ 210 w 2109787"/>
              <a:gd name="T119" fmla="*/ 8293 h 2125662"/>
              <a:gd name="T120" fmla="*/ 2706 w 2109787"/>
              <a:gd name="T121" fmla="*/ 3404 h 2125662"/>
              <a:gd name="T122" fmla="*/ 7315 w 2109787"/>
              <a:gd name="T123" fmla="*/ 470 h 21256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商品期权适当性工作介绍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76127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dirty="0" smtClean="0"/>
              <a:t>THANK YOU</a:t>
            </a:r>
            <a:endParaRPr lang="zh-CN" altLang="en-US" sz="54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4829303" y="1979612"/>
            <a:ext cx="4515994" cy="646811"/>
          </a:xfrm>
        </p:spPr>
        <p:txBody>
          <a:bodyPr/>
          <a:lstStyle/>
          <a:p>
            <a:r>
              <a:rPr lang="zh-CN" altLang="en-US" dirty="0"/>
              <a:t>郑州</a:t>
            </a:r>
            <a:r>
              <a:rPr lang="zh-CN" altLang="en-US" dirty="0" smtClean="0"/>
              <a:t>商品交易所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23" y="3298316"/>
            <a:ext cx="3005913" cy="300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6884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588191" y="3802364"/>
            <a:ext cx="4239755" cy="766762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商品期权投资者适当性测试目的</a:t>
            </a:r>
            <a:r>
              <a: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大纲）</a:t>
            </a:r>
            <a:b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5846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椭圆 1"/>
          <p:cNvSpPr>
            <a:spLocks noChangeAspect="1" noChangeArrowheads="1"/>
          </p:cNvSpPr>
          <p:nvPr/>
        </p:nvSpPr>
        <p:spPr bwMode="auto">
          <a:xfrm>
            <a:off x="839679" y="2724151"/>
            <a:ext cx="2879350" cy="2879725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5" name="空心弧 2"/>
          <p:cNvSpPr>
            <a:spLocks noChangeAspect="1" noChangeArrowheads="1"/>
          </p:cNvSpPr>
          <p:nvPr/>
        </p:nvSpPr>
        <p:spPr bwMode="auto">
          <a:xfrm>
            <a:off x="119048" y="2005014"/>
            <a:ext cx="4320613" cy="4319587"/>
          </a:xfrm>
          <a:custGeom>
            <a:avLst/>
            <a:gdLst>
              <a:gd name="T0" fmla="*/ 2162352 w 4320000"/>
              <a:gd name="T1" fmla="*/ 0 h 4320000"/>
              <a:gd name="T2" fmla="*/ 4324702 w 4320000"/>
              <a:gd name="T3" fmla="*/ 2159176 h 4320000"/>
              <a:gd name="T4" fmla="*/ 2162352 w 4320000"/>
              <a:gd name="T5" fmla="*/ 4318348 h 4320000"/>
              <a:gd name="T6" fmla="*/ 2162352 w 4320000"/>
              <a:gd name="T7" fmla="*/ 4188797 h 4320000"/>
              <a:gd name="T8" fmla="*/ 4194961 w 4320000"/>
              <a:gd name="T9" fmla="*/ 2159176 h 4320000"/>
              <a:gd name="T10" fmla="*/ 2162352 w 4320000"/>
              <a:gd name="T11" fmla="*/ 129552 h 4320000"/>
              <a:gd name="T12" fmla="*/ 2162352 w 4320000"/>
              <a:gd name="T13" fmla="*/ 0 h 43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0000" h="4320000">
                <a:moveTo>
                  <a:pt x="2160000" y="0"/>
                </a:moveTo>
                <a:cubicBezTo>
                  <a:pt x="3352935" y="0"/>
                  <a:pt x="4320000" y="967065"/>
                  <a:pt x="4320000" y="2160000"/>
                </a:cubicBezTo>
                <a:cubicBezTo>
                  <a:pt x="4320000" y="3352935"/>
                  <a:pt x="3352935" y="4320000"/>
                  <a:pt x="2160000" y="4320000"/>
                </a:cubicBezTo>
                <a:lnTo>
                  <a:pt x="2160000" y="4190400"/>
                </a:lnTo>
                <a:cubicBezTo>
                  <a:pt x="3281359" y="4190400"/>
                  <a:pt x="4190400" y="3281359"/>
                  <a:pt x="4190400" y="2160000"/>
                </a:cubicBezTo>
                <a:cubicBezTo>
                  <a:pt x="4190400" y="1038641"/>
                  <a:pt x="3281359" y="129600"/>
                  <a:pt x="2160000" y="129600"/>
                </a:cubicBezTo>
                <a:lnTo>
                  <a:pt x="2160000" y="0"/>
                </a:ln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6" name="椭圆 5"/>
          <p:cNvSpPr>
            <a:spLocks noChangeAspect="1" noChangeArrowheads="1"/>
          </p:cNvSpPr>
          <p:nvPr/>
        </p:nvSpPr>
        <p:spPr bwMode="auto">
          <a:xfrm>
            <a:off x="3173000" y="2187576"/>
            <a:ext cx="449204" cy="449263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7" name="椭圆 6"/>
          <p:cNvSpPr>
            <a:spLocks noChangeAspect="1" noChangeArrowheads="1"/>
          </p:cNvSpPr>
          <p:nvPr/>
        </p:nvSpPr>
        <p:spPr bwMode="auto">
          <a:xfrm>
            <a:off x="4071408" y="3355976"/>
            <a:ext cx="450791" cy="449263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90" name="椭圆 11"/>
          <p:cNvSpPr>
            <a:spLocks noChangeAspect="1" noChangeArrowheads="1"/>
          </p:cNvSpPr>
          <p:nvPr/>
        </p:nvSpPr>
        <p:spPr bwMode="auto">
          <a:xfrm>
            <a:off x="5628543" y="1962151"/>
            <a:ext cx="899996" cy="900113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91" name="椭圆 12"/>
          <p:cNvSpPr>
            <a:spLocks noChangeAspect="1" noChangeArrowheads="1"/>
          </p:cNvSpPr>
          <p:nvPr/>
        </p:nvSpPr>
        <p:spPr bwMode="auto">
          <a:xfrm>
            <a:off x="7333296" y="3130551"/>
            <a:ext cx="899996" cy="900113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0494" name="直接连接符 4"/>
          <p:cNvCxnSpPr>
            <a:cxnSpLocks noChangeShapeType="1"/>
            <a:stCxn id="20486" idx="6"/>
            <a:endCxn id="20490" idx="2"/>
          </p:cNvCxnSpPr>
          <p:nvPr/>
        </p:nvCxnSpPr>
        <p:spPr bwMode="auto">
          <a:xfrm>
            <a:off x="3622203" y="2413000"/>
            <a:ext cx="2006339" cy="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直接连接符 16"/>
          <p:cNvCxnSpPr>
            <a:cxnSpLocks noChangeShapeType="1"/>
            <a:stCxn id="20487" idx="6"/>
            <a:endCxn id="20491" idx="2"/>
          </p:cNvCxnSpPr>
          <p:nvPr/>
        </p:nvCxnSpPr>
        <p:spPr bwMode="auto">
          <a:xfrm>
            <a:off x="4522199" y="3579813"/>
            <a:ext cx="2811096" cy="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498" name="文本框 21"/>
          <p:cNvSpPr txBox="1">
            <a:spLocks noChangeArrowheads="1"/>
          </p:cNvSpPr>
          <p:nvPr/>
        </p:nvSpPr>
        <p:spPr bwMode="auto">
          <a:xfrm>
            <a:off x="6528538" y="1895475"/>
            <a:ext cx="5932820" cy="5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lvl="0">
              <a:buNone/>
            </a:pPr>
            <a:r>
              <a:rPr lang="zh-CN" altLang="en-US" sz="2800" dirty="0" smtClean="0">
                <a:ea typeface="微软雅黑 Light"/>
              </a:rPr>
              <a:t>贯彻健全投资者适当性制度精神</a:t>
            </a:r>
            <a:endParaRPr lang="zh-CN" altLang="en-US" sz="2800" dirty="0">
              <a:ea typeface="微软雅黑 Light"/>
            </a:endParaRPr>
          </a:p>
        </p:txBody>
      </p:sp>
      <p:sp>
        <p:nvSpPr>
          <p:cNvPr id="20500" name="文本框 23"/>
          <p:cNvSpPr txBox="1">
            <a:spLocks noChangeArrowheads="1"/>
          </p:cNvSpPr>
          <p:nvPr/>
        </p:nvSpPr>
        <p:spPr bwMode="auto">
          <a:xfrm>
            <a:off x="8233292" y="3130550"/>
            <a:ext cx="3416320" cy="5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lvl="0">
              <a:buNone/>
            </a:pPr>
            <a:r>
              <a:rPr lang="zh-CN" altLang="en-US" sz="2800" dirty="0" smtClean="0">
                <a:ea typeface="微软雅黑 Light"/>
              </a:rPr>
              <a:t>明确测试范围与内容</a:t>
            </a:r>
            <a:endParaRPr lang="zh-CN" altLang="en-US" sz="2800" dirty="0">
              <a:ea typeface="微软雅黑 Light"/>
            </a:endParaRPr>
          </a:p>
        </p:txBody>
      </p:sp>
      <p:sp>
        <p:nvSpPr>
          <p:cNvPr id="20507" name="KSO_Shape"/>
          <p:cNvSpPr>
            <a:spLocks noChangeAspect="1" noChangeArrowheads="1"/>
          </p:cNvSpPr>
          <p:nvPr/>
        </p:nvSpPr>
        <p:spPr bwMode="auto">
          <a:xfrm>
            <a:off x="6843212" y="4775316"/>
            <a:ext cx="396823" cy="539750"/>
          </a:xfrm>
          <a:custGeom>
            <a:avLst/>
            <a:gdLst>
              <a:gd name="T0" fmla="*/ 10314 w 1122363"/>
              <a:gd name="T1" fmla="*/ 16351 h 1531938"/>
              <a:gd name="T2" fmla="*/ 10283 w 1122363"/>
              <a:gd name="T3" fmla="*/ 17031 h 1531938"/>
              <a:gd name="T4" fmla="*/ 9584 w 1122363"/>
              <a:gd name="T5" fmla="*/ 17446 h 1531938"/>
              <a:gd name="T6" fmla="*/ 7759 w 1122363"/>
              <a:gd name="T7" fmla="*/ 13257 h 1531938"/>
              <a:gd name="T8" fmla="*/ 7474 w 1122363"/>
              <a:gd name="T9" fmla="*/ 12643 h 1531938"/>
              <a:gd name="T10" fmla="*/ 7748 w 1122363"/>
              <a:gd name="T11" fmla="*/ 12216 h 1531938"/>
              <a:gd name="T12" fmla="*/ 8024 w 1122363"/>
              <a:gd name="T13" fmla="*/ 10671 h 1531938"/>
              <a:gd name="T14" fmla="*/ 6695 w 1122363"/>
              <a:gd name="T15" fmla="*/ 11157 h 1531938"/>
              <a:gd name="T16" fmla="*/ 5933 w 1122363"/>
              <a:gd name="T17" fmla="*/ 11887 h 1531938"/>
              <a:gd name="T18" fmla="*/ 5621 w 1122363"/>
              <a:gd name="T19" fmla="*/ 13247 h 1531938"/>
              <a:gd name="T20" fmla="*/ 6075 w 1122363"/>
              <a:gd name="T21" fmla="*/ 14320 h 1531938"/>
              <a:gd name="T22" fmla="*/ 7074 w 1122363"/>
              <a:gd name="T23" fmla="*/ 15036 h 1531938"/>
              <a:gd name="T24" fmla="*/ 8059 w 1122363"/>
              <a:gd name="T25" fmla="*/ 17438 h 1531938"/>
              <a:gd name="T26" fmla="*/ 6560 w 1122363"/>
              <a:gd name="T27" fmla="*/ 16858 h 1531938"/>
              <a:gd name="T28" fmla="*/ 7071 w 1122363"/>
              <a:gd name="T29" fmla="*/ 18626 h 1531938"/>
              <a:gd name="T30" fmla="*/ 9640 w 1122363"/>
              <a:gd name="T31" fmla="*/ 18913 h 1531938"/>
              <a:gd name="T32" fmla="*/ 10966 w 1122363"/>
              <a:gd name="T33" fmla="*/ 18507 h 1531938"/>
              <a:gd name="T34" fmla="*/ 11816 w 1122363"/>
              <a:gd name="T35" fmla="*/ 17808 h 1531938"/>
              <a:gd name="T36" fmla="*/ 12252 w 1122363"/>
              <a:gd name="T37" fmla="*/ 16763 h 1531938"/>
              <a:gd name="T38" fmla="*/ 12025 w 1122363"/>
              <a:gd name="T39" fmla="*/ 15428 h 1531938"/>
              <a:gd name="T40" fmla="*/ 10835 w 1122363"/>
              <a:gd name="T41" fmla="*/ 14365 h 1531938"/>
              <a:gd name="T42" fmla="*/ 9764 w 1122363"/>
              <a:gd name="T43" fmla="*/ 12205 h 1531938"/>
              <a:gd name="T44" fmla="*/ 11820 w 1122363"/>
              <a:gd name="T45" fmla="*/ 13236 h 1531938"/>
              <a:gd name="T46" fmla="*/ 10211 w 1122363"/>
              <a:gd name="T47" fmla="*/ 10768 h 1531938"/>
              <a:gd name="T48" fmla="*/ 9655 w 1122363"/>
              <a:gd name="T49" fmla="*/ 5759 h 1531938"/>
              <a:gd name="T50" fmla="*/ 12011 w 1122363"/>
              <a:gd name="T51" fmla="*/ 6388 h 1531938"/>
              <a:gd name="T52" fmla="*/ 13900 w 1122363"/>
              <a:gd name="T53" fmla="*/ 7839 h 1531938"/>
              <a:gd name="T54" fmla="*/ 15421 w 1122363"/>
              <a:gd name="T55" fmla="*/ 10164 h 1531938"/>
              <a:gd name="T56" fmla="*/ 16669 w 1122363"/>
              <a:gd name="T57" fmla="*/ 13408 h 1531938"/>
              <a:gd name="T58" fmla="*/ 17544 w 1122363"/>
              <a:gd name="T59" fmla="*/ 17273 h 1531938"/>
              <a:gd name="T60" fmla="*/ 17023 w 1122363"/>
              <a:gd name="T61" fmla="*/ 19801 h 1531938"/>
              <a:gd name="T62" fmla="*/ 15435 w 1122363"/>
              <a:gd name="T63" fmla="*/ 21688 h 1531938"/>
              <a:gd name="T64" fmla="*/ 13075 w 1122363"/>
              <a:gd name="T65" fmla="*/ 22933 h 1531938"/>
              <a:gd name="T66" fmla="*/ 10222 w 1122363"/>
              <a:gd name="T67" fmla="*/ 23538 h 1531938"/>
              <a:gd name="T68" fmla="*/ 7177 w 1122363"/>
              <a:gd name="T69" fmla="*/ 23503 h 1531938"/>
              <a:gd name="T70" fmla="*/ 4296 w 1122363"/>
              <a:gd name="T71" fmla="*/ 22775 h 1531938"/>
              <a:gd name="T72" fmla="*/ 1921 w 1122363"/>
              <a:gd name="T73" fmla="*/ 21384 h 1531938"/>
              <a:gd name="T74" fmla="*/ 393 w 1122363"/>
              <a:gd name="T75" fmla="*/ 19371 h 1531938"/>
              <a:gd name="T76" fmla="*/ 46 w 1122363"/>
              <a:gd name="T77" fmla="*/ 16763 h 1531938"/>
              <a:gd name="T78" fmla="*/ 1591 w 1122363"/>
              <a:gd name="T79" fmla="*/ 11873 h 1531938"/>
              <a:gd name="T80" fmla="*/ 2899 w 1122363"/>
              <a:gd name="T81" fmla="*/ 9210 h 1531938"/>
              <a:gd name="T82" fmla="*/ 4551 w 1122363"/>
              <a:gd name="T83" fmla="*/ 7214 h 1531938"/>
              <a:gd name="T84" fmla="*/ 6713 w 1122363"/>
              <a:gd name="T85" fmla="*/ 6018 h 1531938"/>
              <a:gd name="T86" fmla="*/ 7492 w 1122363"/>
              <a:gd name="T87" fmla="*/ 25 h 1531938"/>
              <a:gd name="T88" fmla="*/ 8628 w 1122363"/>
              <a:gd name="T89" fmla="*/ 462 h 1531938"/>
              <a:gd name="T90" fmla="*/ 9776 w 1122363"/>
              <a:gd name="T91" fmla="*/ 399 h 1531938"/>
              <a:gd name="T92" fmla="*/ 11090 w 1122363"/>
              <a:gd name="T93" fmla="*/ 4 h 1531938"/>
              <a:gd name="T94" fmla="*/ 11862 w 1122363"/>
              <a:gd name="T95" fmla="*/ 424 h 1531938"/>
              <a:gd name="T96" fmla="*/ 12457 w 1122363"/>
              <a:gd name="T97" fmla="*/ 1951 h 1531938"/>
              <a:gd name="T98" fmla="*/ 13173 w 1122363"/>
              <a:gd name="T99" fmla="*/ 2045 h 1531938"/>
              <a:gd name="T100" fmla="*/ 13725 w 1122363"/>
              <a:gd name="T101" fmla="*/ 1978 h 1531938"/>
              <a:gd name="T102" fmla="*/ 13357 w 1122363"/>
              <a:gd name="T103" fmla="*/ 3243 h 1531938"/>
              <a:gd name="T104" fmla="*/ 12294 w 1122363"/>
              <a:gd name="T105" fmla="*/ 4314 h 1531938"/>
              <a:gd name="T106" fmla="*/ 10506 w 1122363"/>
              <a:gd name="T107" fmla="*/ 5232 h 1531938"/>
              <a:gd name="T108" fmla="*/ 8260 w 1122363"/>
              <a:gd name="T109" fmla="*/ 5014 h 1531938"/>
              <a:gd name="T110" fmla="*/ 6967 w 1122363"/>
              <a:gd name="T111" fmla="*/ 5197 h 1531938"/>
              <a:gd name="T112" fmla="*/ 3936 w 1122363"/>
              <a:gd name="T113" fmla="*/ 2721 h 1531938"/>
              <a:gd name="T114" fmla="*/ 5154 w 1122363"/>
              <a:gd name="T115" fmla="*/ 2112 h 1531938"/>
              <a:gd name="T116" fmla="*/ 6096 w 1122363"/>
              <a:gd name="T117" fmla="*/ 1971 h 1531938"/>
              <a:gd name="T118" fmla="*/ 6521 w 1122363"/>
              <a:gd name="T119" fmla="*/ 676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8" name="KSO_Shape"/>
          <p:cNvSpPr>
            <a:spLocks noChangeAspect="1" noChangeArrowheads="1"/>
          </p:cNvSpPr>
          <p:nvPr/>
        </p:nvSpPr>
        <p:spPr bwMode="auto">
          <a:xfrm>
            <a:off x="7582501" y="3251533"/>
            <a:ext cx="399998" cy="539750"/>
          </a:xfrm>
          <a:custGeom>
            <a:avLst/>
            <a:gdLst>
              <a:gd name="T0" fmla="*/ 17789 w 1125538"/>
              <a:gd name="T1" fmla="*/ 23239 h 1516063"/>
              <a:gd name="T2" fmla="*/ 17949 w 1125538"/>
              <a:gd name="T3" fmla="*/ 23385 h 1516063"/>
              <a:gd name="T4" fmla="*/ 17937 w 1125538"/>
              <a:gd name="T5" fmla="*/ 24206 h 1516063"/>
              <a:gd name="T6" fmla="*/ 17757 w 1125538"/>
              <a:gd name="T7" fmla="*/ 24338 h 1516063"/>
              <a:gd name="T8" fmla="*/ 239 w 1125538"/>
              <a:gd name="T9" fmla="*/ 24346 h 1516063"/>
              <a:gd name="T10" fmla="*/ 43 w 1125538"/>
              <a:gd name="T11" fmla="*/ 24228 h 1516063"/>
              <a:gd name="T12" fmla="*/ 7 w 1125538"/>
              <a:gd name="T13" fmla="*/ 23407 h 1516063"/>
              <a:gd name="T14" fmla="*/ 148 w 1125538"/>
              <a:gd name="T15" fmla="*/ 23249 h 1516063"/>
              <a:gd name="T16" fmla="*/ 3234 w 1125538"/>
              <a:gd name="T17" fmla="*/ 17270 h 1516063"/>
              <a:gd name="T18" fmla="*/ 3486 w 1125538"/>
              <a:gd name="T19" fmla="*/ 17365 h 1516063"/>
              <a:gd name="T20" fmla="*/ 3572 w 1125538"/>
              <a:gd name="T21" fmla="*/ 22130 h 1516063"/>
              <a:gd name="T22" fmla="*/ 3461 w 1125538"/>
              <a:gd name="T23" fmla="*/ 22316 h 1516063"/>
              <a:gd name="T24" fmla="*/ 3194 w 1125538"/>
              <a:gd name="T25" fmla="*/ 22393 h 1516063"/>
              <a:gd name="T26" fmla="*/ 137 w 1125538"/>
              <a:gd name="T27" fmla="*/ 22335 h 1516063"/>
              <a:gd name="T28" fmla="*/ 4 w 1125538"/>
              <a:gd name="T29" fmla="*/ 22156 h 1516063"/>
              <a:gd name="T30" fmla="*/ 69 w 1125538"/>
              <a:gd name="T31" fmla="*/ 17383 h 1516063"/>
              <a:gd name="T32" fmla="*/ 302 w 1125538"/>
              <a:gd name="T33" fmla="*/ 17274 h 1516063"/>
              <a:gd name="T34" fmla="*/ 7893 w 1125538"/>
              <a:gd name="T35" fmla="*/ 14556 h 1516063"/>
              <a:gd name="T36" fmla="*/ 8114 w 1125538"/>
              <a:gd name="T37" fmla="*/ 14752 h 1516063"/>
              <a:gd name="T38" fmla="*/ 8151 w 1125538"/>
              <a:gd name="T39" fmla="*/ 22069 h 1516063"/>
              <a:gd name="T40" fmla="*/ 7995 w 1125538"/>
              <a:gd name="T41" fmla="*/ 22324 h 1516063"/>
              <a:gd name="T42" fmla="*/ 4902 w 1125538"/>
              <a:gd name="T43" fmla="*/ 22389 h 1516063"/>
              <a:gd name="T44" fmla="*/ 4648 w 1125538"/>
              <a:gd name="T45" fmla="*/ 22244 h 1516063"/>
              <a:gd name="T46" fmla="*/ 4561 w 1125538"/>
              <a:gd name="T47" fmla="*/ 14945 h 1516063"/>
              <a:gd name="T48" fmla="*/ 4669 w 1125538"/>
              <a:gd name="T49" fmla="*/ 14657 h 1516063"/>
              <a:gd name="T50" fmla="*/ 9800 w 1125538"/>
              <a:gd name="T51" fmla="*/ 12115 h 1516063"/>
              <a:gd name="T52" fmla="*/ 12889 w 1125538"/>
              <a:gd name="T53" fmla="*/ 12187 h 1516063"/>
              <a:gd name="T54" fmla="*/ 12997 w 1125538"/>
              <a:gd name="T55" fmla="*/ 12482 h 1516063"/>
              <a:gd name="T56" fmla="*/ 12911 w 1125538"/>
              <a:gd name="T57" fmla="*/ 22298 h 1516063"/>
              <a:gd name="T58" fmla="*/ 12622 w 1125538"/>
              <a:gd name="T59" fmla="*/ 22393 h 1516063"/>
              <a:gd name="T60" fmla="*/ 9537 w 1125538"/>
              <a:gd name="T61" fmla="*/ 22320 h 1516063"/>
              <a:gd name="T62" fmla="*/ 9425 w 1125538"/>
              <a:gd name="T63" fmla="*/ 22025 h 1516063"/>
              <a:gd name="T64" fmla="*/ 9511 w 1125538"/>
              <a:gd name="T65" fmla="*/ 12209 h 1516063"/>
              <a:gd name="T66" fmla="*/ 9800 w 1125538"/>
              <a:gd name="T67" fmla="*/ 12115 h 1516063"/>
              <a:gd name="T68" fmla="*/ 17829 w 1125538"/>
              <a:gd name="T69" fmla="*/ 6012 h 1516063"/>
              <a:gd name="T70" fmla="*/ 17963 w 1125538"/>
              <a:gd name="T71" fmla="*/ 6354 h 1516063"/>
              <a:gd name="T72" fmla="*/ 17902 w 1125538"/>
              <a:gd name="T73" fmla="*/ 22229 h 1516063"/>
              <a:gd name="T74" fmla="*/ 17667 w 1125538"/>
              <a:gd name="T75" fmla="*/ 22342 h 1516063"/>
              <a:gd name="T76" fmla="*/ 14528 w 1125538"/>
              <a:gd name="T77" fmla="*/ 22305 h 1516063"/>
              <a:gd name="T78" fmla="*/ 14394 w 1125538"/>
              <a:gd name="T79" fmla="*/ 21959 h 1516063"/>
              <a:gd name="T80" fmla="*/ 14452 w 1125538"/>
              <a:gd name="T81" fmla="*/ 6081 h 1516063"/>
              <a:gd name="T82" fmla="*/ 14690 w 1125538"/>
              <a:gd name="T83" fmla="*/ 5972 h 1516063"/>
              <a:gd name="T84" fmla="*/ 13914 w 1125538"/>
              <a:gd name="T85" fmla="*/ 4018 h 1516063"/>
              <a:gd name="T86" fmla="*/ 13313 w 1125538"/>
              <a:gd name="T87" fmla="*/ 5930 h 1516063"/>
              <a:gd name="T88" fmla="*/ 12530 w 1125538"/>
              <a:gd name="T89" fmla="*/ 7569 h 1516063"/>
              <a:gd name="T90" fmla="*/ 11596 w 1125538"/>
              <a:gd name="T91" fmla="*/ 8950 h 1516063"/>
              <a:gd name="T92" fmla="*/ 10542 w 1125538"/>
              <a:gd name="T93" fmla="*/ 10104 h 1516063"/>
              <a:gd name="T94" fmla="*/ 9404 w 1125538"/>
              <a:gd name="T95" fmla="*/ 11044 h 1516063"/>
              <a:gd name="T96" fmla="*/ 8209 w 1125538"/>
              <a:gd name="T97" fmla="*/ 11791 h 1516063"/>
              <a:gd name="T98" fmla="*/ 6687 w 1125538"/>
              <a:gd name="T99" fmla="*/ 12490 h 1516063"/>
              <a:gd name="T100" fmla="*/ 4329 w 1125538"/>
              <a:gd name="T101" fmla="*/ 13164 h 1516063"/>
              <a:gd name="T102" fmla="*/ 2289 w 1125538"/>
              <a:gd name="T103" fmla="*/ 13430 h 1516063"/>
              <a:gd name="T104" fmla="*/ 471 w 1125538"/>
              <a:gd name="T105" fmla="*/ 13444 h 1516063"/>
              <a:gd name="T106" fmla="*/ 1561 w 1125538"/>
              <a:gd name="T107" fmla="*/ 13233 h 1516063"/>
              <a:gd name="T108" fmla="*/ 3256 w 1125538"/>
              <a:gd name="T109" fmla="*/ 12869 h 1516063"/>
              <a:gd name="T110" fmla="*/ 4782 w 1125538"/>
              <a:gd name="T111" fmla="*/ 12385 h 1516063"/>
              <a:gd name="T112" fmla="*/ 6459 w 1125538"/>
              <a:gd name="T113" fmla="*/ 11645 h 1516063"/>
              <a:gd name="T114" fmla="*/ 8661 w 1125538"/>
              <a:gd name="T115" fmla="*/ 10217 h 1516063"/>
              <a:gd name="T116" fmla="*/ 10339 w 1125538"/>
              <a:gd name="T117" fmla="*/ 8600 h 1516063"/>
              <a:gd name="T118" fmla="*/ 11556 w 1125538"/>
              <a:gd name="T119" fmla="*/ 6935 h 1516063"/>
              <a:gd name="T120" fmla="*/ 12389 w 1125538"/>
              <a:gd name="T121" fmla="*/ 5355 h 1516063"/>
              <a:gd name="T122" fmla="*/ 12994 w 1125538"/>
              <a:gd name="T123" fmla="*/ 3686 h 15160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9" name="KSO_Shape"/>
          <p:cNvSpPr>
            <a:spLocks noChangeAspect="1" noChangeArrowheads="1"/>
          </p:cNvSpPr>
          <p:nvPr/>
        </p:nvSpPr>
        <p:spPr bwMode="auto">
          <a:xfrm>
            <a:off x="5826955" y="5668963"/>
            <a:ext cx="536505" cy="539750"/>
          </a:xfrm>
          <a:custGeom>
            <a:avLst/>
            <a:gdLst>
              <a:gd name="T0" fmla="*/ 5418 w 2109787"/>
              <a:gd name="T1" fmla="*/ 8025 h 2125662"/>
              <a:gd name="T2" fmla="*/ 5766 w 2109787"/>
              <a:gd name="T3" fmla="*/ 7002 h 2125662"/>
              <a:gd name="T4" fmla="*/ 5695 w 2109787"/>
              <a:gd name="T5" fmla="*/ 6423 h 2125662"/>
              <a:gd name="T6" fmla="*/ 6555 w 2109787"/>
              <a:gd name="T7" fmla="*/ 6515 h 2125662"/>
              <a:gd name="T8" fmla="*/ 6395 w 2109787"/>
              <a:gd name="T9" fmla="*/ 8485 h 2125662"/>
              <a:gd name="T10" fmla="*/ 6908 w 2109787"/>
              <a:gd name="T11" fmla="*/ 7669 h 2125662"/>
              <a:gd name="T12" fmla="*/ 7954 w 2109787"/>
              <a:gd name="T13" fmla="*/ 6032 h 2125662"/>
              <a:gd name="T14" fmla="*/ 8737 w 2109787"/>
              <a:gd name="T15" fmla="*/ 6550 h 2125662"/>
              <a:gd name="T16" fmla="*/ 8693 w 2109787"/>
              <a:gd name="T17" fmla="*/ 8360 h 2125662"/>
              <a:gd name="T18" fmla="*/ 7344 w 2109787"/>
              <a:gd name="T19" fmla="*/ 8769 h 2125662"/>
              <a:gd name="T20" fmla="*/ 4669 w 2109787"/>
              <a:gd name="T21" fmla="*/ 8739 h 2125662"/>
              <a:gd name="T22" fmla="*/ 3448 w 2109787"/>
              <a:gd name="T23" fmla="*/ 8302 h 2125662"/>
              <a:gd name="T24" fmla="*/ 3524 w 2109787"/>
              <a:gd name="T25" fmla="*/ 6434 h 2125662"/>
              <a:gd name="T26" fmla="*/ 4516 w 2109787"/>
              <a:gd name="T27" fmla="*/ 6012 h 2125662"/>
              <a:gd name="T28" fmla="*/ 4840 w 2109787"/>
              <a:gd name="T29" fmla="*/ 3717 h 2125662"/>
              <a:gd name="T30" fmla="*/ 4942 w 2109787"/>
              <a:gd name="T31" fmla="*/ 4671 h 2125662"/>
              <a:gd name="T32" fmla="*/ 5874 w 2109787"/>
              <a:gd name="T33" fmla="*/ 5616 h 2125662"/>
              <a:gd name="T34" fmla="*/ 6508 w 2109787"/>
              <a:gd name="T35" fmla="*/ 5531 h 2125662"/>
              <a:gd name="T36" fmla="*/ 7308 w 2109787"/>
              <a:gd name="T37" fmla="*/ 4524 h 2125662"/>
              <a:gd name="T38" fmla="*/ 6838 w 2109787"/>
              <a:gd name="T39" fmla="*/ 3906 h 2125662"/>
              <a:gd name="T40" fmla="*/ 5560 w 2109787"/>
              <a:gd name="T41" fmla="*/ 3468 h 2125662"/>
              <a:gd name="T42" fmla="*/ 6224 w 2109787"/>
              <a:gd name="T43" fmla="*/ 2085 h 2125662"/>
              <a:gd name="T44" fmla="*/ 7053 w 2109787"/>
              <a:gd name="T45" fmla="*/ 2444 h 2125662"/>
              <a:gd name="T46" fmla="*/ 7605 w 2109787"/>
              <a:gd name="T47" fmla="*/ 3241 h 2125662"/>
              <a:gd name="T48" fmla="*/ 7734 w 2109787"/>
              <a:gd name="T49" fmla="*/ 4310 h 2125662"/>
              <a:gd name="T50" fmla="*/ 7317 w 2109787"/>
              <a:gd name="T51" fmla="*/ 5286 h 2125662"/>
              <a:gd name="T52" fmla="*/ 6595 w 2109787"/>
              <a:gd name="T53" fmla="*/ 5892 h 2125662"/>
              <a:gd name="T54" fmla="*/ 5872 w 2109787"/>
              <a:gd name="T55" fmla="*/ 5995 h 2125662"/>
              <a:gd name="T56" fmla="*/ 5121 w 2109787"/>
              <a:gd name="T57" fmla="*/ 5555 h 2125662"/>
              <a:gd name="T58" fmla="*/ 4556 w 2109787"/>
              <a:gd name="T59" fmla="*/ 4698 h 2125662"/>
              <a:gd name="T60" fmla="*/ 4486 w 2109787"/>
              <a:gd name="T61" fmla="*/ 3608 h 2125662"/>
              <a:gd name="T62" fmla="*/ 4901 w 2109787"/>
              <a:gd name="T63" fmla="*/ 2692 h 2125662"/>
              <a:gd name="T64" fmla="*/ 5644 w 2109787"/>
              <a:gd name="T65" fmla="*/ 2156 h 2125662"/>
              <a:gd name="T66" fmla="*/ 3744 w 2109787"/>
              <a:gd name="T67" fmla="*/ 1620 h 2125662"/>
              <a:gd name="T68" fmla="*/ 3280 w 2109787"/>
              <a:gd name="T69" fmla="*/ 1919 h 2125662"/>
              <a:gd name="T70" fmla="*/ 2704 w 2109787"/>
              <a:gd name="T71" fmla="*/ 2158 h 2125662"/>
              <a:gd name="T72" fmla="*/ 2718 w 2109787"/>
              <a:gd name="T73" fmla="*/ 2625 h 2125662"/>
              <a:gd name="T74" fmla="*/ 3598 w 2109787"/>
              <a:gd name="T75" fmla="*/ 3126 h 2125662"/>
              <a:gd name="T76" fmla="*/ 4138 w 2109787"/>
              <a:gd name="T77" fmla="*/ 3803 h 2125662"/>
              <a:gd name="T78" fmla="*/ 3876 w 2109787"/>
              <a:gd name="T79" fmla="*/ 4615 h 2125662"/>
              <a:gd name="T80" fmla="*/ 2665 w 2109787"/>
              <a:gd name="T81" fmla="*/ 4872 h 2125662"/>
              <a:gd name="T82" fmla="*/ 2712 w 2109787"/>
              <a:gd name="T83" fmla="*/ 4498 h 2125662"/>
              <a:gd name="T84" fmla="*/ 3504 w 2109787"/>
              <a:gd name="T85" fmla="*/ 4389 h 2125662"/>
              <a:gd name="T86" fmla="*/ 3659 w 2109787"/>
              <a:gd name="T87" fmla="*/ 3856 h 2125662"/>
              <a:gd name="T88" fmla="*/ 3071 w 2109787"/>
              <a:gd name="T89" fmla="*/ 3372 h 2125662"/>
              <a:gd name="T90" fmla="*/ 2241 w 2109787"/>
              <a:gd name="T91" fmla="*/ 2755 h 2125662"/>
              <a:gd name="T92" fmla="*/ 2351 w 2109787"/>
              <a:gd name="T93" fmla="*/ 1933 h 2125662"/>
              <a:gd name="T94" fmla="*/ 3484 w 2109787"/>
              <a:gd name="T95" fmla="*/ 7 h 2125662"/>
              <a:gd name="T96" fmla="*/ 5443 w 2109787"/>
              <a:gd name="T97" fmla="*/ 805 h 2125662"/>
              <a:gd name="T98" fmla="*/ 4739 w 2109787"/>
              <a:gd name="T99" fmla="*/ 1002 h 2125662"/>
              <a:gd name="T100" fmla="*/ 3076 w 2109787"/>
              <a:gd name="T101" fmla="*/ 587 h 2125662"/>
              <a:gd name="T102" fmla="*/ 1721 w 2109787"/>
              <a:gd name="T103" fmla="*/ 1076 h 2125662"/>
              <a:gd name="T104" fmla="*/ 822 w 2109787"/>
              <a:gd name="T105" fmla="*/ 2162 h 2125662"/>
              <a:gd name="T106" fmla="*/ 599 w 2109787"/>
              <a:gd name="T107" fmla="*/ 3568 h 2125662"/>
              <a:gd name="T108" fmla="*/ 1037 w 2109787"/>
              <a:gd name="T109" fmla="*/ 4762 h 2125662"/>
              <a:gd name="T110" fmla="*/ 1962 w 2109787"/>
              <a:gd name="T111" fmla="*/ 5612 h 2125662"/>
              <a:gd name="T112" fmla="*/ 2270 w 2109787"/>
              <a:gd name="T113" fmla="*/ 6374 h 2125662"/>
              <a:gd name="T114" fmla="*/ 951 w 2109787"/>
              <a:gd name="T115" fmla="*/ 5567 h 2125662"/>
              <a:gd name="T116" fmla="*/ 155 w 2109787"/>
              <a:gd name="T117" fmla="*/ 4263 h 2125662"/>
              <a:gd name="T118" fmla="*/ 66 w 2109787"/>
              <a:gd name="T119" fmla="*/ 2609 h 2125662"/>
              <a:gd name="T120" fmla="*/ 854 w 2109787"/>
              <a:gd name="T121" fmla="*/ 1071 h 2125662"/>
              <a:gd name="T122" fmla="*/ 2308 w 2109787"/>
              <a:gd name="T123" fmla="*/ 148 h 21256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10" name="KSO_Shape"/>
          <p:cNvSpPr>
            <a:spLocks noChangeAspect="1" noChangeArrowheads="1"/>
          </p:cNvSpPr>
          <p:nvPr/>
        </p:nvSpPr>
        <p:spPr bwMode="auto">
          <a:xfrm>
            <a:off x="1739674" y="3355976"/>
            <a:ext cx="1079359" cy="1057275"/>
          </a:xfrm>
          <a:custGeom>
            <a:avLst/>
            <a:gdLst>
              <a:gd name="T0" fmla="*/ 32979 w 3073399"/>
              <a:gd name="T1" fmla="*/ 30255 h 3009901"/>
              <a:gd name="T2" fmla="*/ 33637 w 3073399"/>
              <a:gd name="T3" fmla="*/ 32438 h 3009901"/>
              <a:gd name="T4" fmla="*/ 32051 w 3073399"/>
              <a:gd name="T5" fmla="*/ 34028 h 3009901"/>
              <a:gd name="T6" fmla="*/ 33748 w 3073399"/>
              <a:gd name="T7" fmla="*/ 34226 h 3009901"/>
              <a:gd name="T8" fmla="*/ 46327 w 3073399"/>
              <a:gd name="T9" fmla="*/ 33327 h 3009901"/>
              <a:gd name="T10" fmla="*/ 46685 w 3073399"/>
              <a:gd name="T11" fmla="*/ 35405 h 3009901"/>
              <a:gd name="T12" fmla="*/ 45457 w 3073399"/>
              <a:gd name="T13" fmla="*/ 36831 h 3009901"/>
              <a:gd name="T14" fmla="*/ 16333 w 3073399"/>
              <a:gd name="T15" fmla="*/ 41416 h 3009901"/>
              <a:gd name="T16" fmla="*/ 9473 w 3073399"/>
              <a:gd name="T17" fmla="*/ 30189 h 3009901"/>
              <a:gd name="T18" fmla="*/ 9034 w 3073399"/>
              <a:gd name="T19" fmla="*/ 31989 h 3009901"/>
              <a:gd name="T20" fmla="*/ 10381 w 3073399"/>
              <a:gd name="T21" fmla="*/ 33214 h 3009901"/>
              <a:gd name="T22" fmla="*/ 12120 w 3073399"/>
              <a:gd name="T23" fmla="*/ 32594 h 3009901"/>
              <a:gd name="T24" fmla="*/ 12391 w 3073399"/>
              <a:gd name="T25" fmla="*/ 30755 h 3009901"/>
              <a:gd name="T26" fmla="*/ 10922 w 3073399"/>
              <a:gd name="T27" fmla="*/ 29671 h 3009901"/>
              <a:gd name="T28" fmla="*/ 26576 w 3073399"/>
              <a:gd name="T29" fmla="*/ 18200 h 3009901"/>
              <a:gd name="T30" fmla="*/ 25730 w 3073399"/>
              <a:gd name="T31" fmla="*/ 19342 h 3009901"/>
              <a:gd name="T32" fmla="*/ 27237 w 3073399"/>
              <a:gd name="T33" fmla="*/ 21485 h 3009901"/>
              <a:gd name="T34" fmla="*/ 26614 w 3073399"/>
              <a:gd name="T35" fmla="*/ 21736 h 3009901"/>
              <a:gd name="T36" fmla="*/ 25194 w 3073399"/>
              <a:gd name="T37" fmla="*/ 21495 h 3009901"/>
              <a:gd name="T38" fmla="*/ 28237 w 3073399"/>
              <a:gd name="T39" fmla="*/ 22743 h 3009901"/>
              <a:gd name="T40" fmla="*/ 28817 w 3073399"/>
              <a:gd name="T41" fmla="*/ 21586 h 3009901"/>
              <a:gd name="T42" fmla="*/ 27464 w 3073399"/>
              <a:gd name="T43" fmla="*/ 19637 h 3009901"/>
              <a:gd name="T44" fmla="*/ 28169 w 3073399"/>
              <a:gd name="T45" fmla="*/ 19260 h 3009901"/>
              <a:gd name="T46" fmla="*/ 29483 w 3073399"/>
              <a:gd name="T47" fmla="*/ 19472 h 3009901"/>
              <a:gd name="T48" fmla="*/ 30382 w 3073399"/>
              <a:gd name="T49" fmla="*/ 17750 h 3009901"/>
              <a:gd name="T50" fmla="*/ 30585 w 3073399"/>
              <a:gd name="T51" fmla="*/ 21301 h 3009901"/>
              <a:gd name="T52" fmla="*/ 28464 w 3073399"/>
              <a:gd name="T53" fmla="*/ 24150 h 3009901"/>
              <a:gd name="T54" fmla="*/ 34163 w 3073399"/>
              <a:gd name="T55" fmla="*/ 27183 h 3009901"/>
              <a:gd name="T56" fmla="*/ 35308 w 3073399"/>
              <a:gd name="T57" fmla="*/ 26327 h 3009901"/>
              <a:gd name="T58" fmla="*/ 36930 w 3073399"/>
              <a:gd name="T59" fmla="*/ 20653 h 3009901"/>
              <a:gd name="T60" fmla="*/ 36583 w 3073399"/>
              <a:gd name="T61" fmla="*/ 19303 h 3009901"/>
              <a:gd name="T62" fmla="*/ 21002 w 3073399"/>
              <a:gd name="T63" fmla="*/ 13595 h 3009901"/>
              <a:gd name="T64" fmla="*/ 16941 w 3073399"/>
              <a:gd name="T65" fmla="*/ 18510 h 3009901"/>
              <a:gd name="T66" fmla="*/ 17771 w 3073399"/>
              <a:gd name="T67" fmla="*/ 19705 h 3009901"/>
              <a:gd name="T68" fmla="*/ 24663 w 3073399"/>
              <a:gd name="T69" fmla="*/ 23715 h 3009901"/>
              <a:gd name="T70" fmla="*/ 23852 w 3073399"/>
              <a:gd name="T71" fmla="*/ 20348 h 3009901"/>
              <a:gd name="T72" fmla="*/ 25726 w 3073399"/>
              <a:gd name="T73" fmla="*/ 17136 h 3009901"/>
              <a:gd name="T74" fmla="*/ 24813 w 3073399"/>
              <a:gd name="T75" fmla="*/ 14707 h 3009901"/>
              <a:gd name="T76" fmla="*/ 30101 w 3073399"/>
              <a:gd name="T77" fmla="*/ 15477 h 3009901"/>
              <a:gd name="T78" fmla="*/ 32371 w 3073399"/>
              <a:gd name="T79" fmla="*/ 28156 h 3009901"/>
              <a:gd name="T80" fmla="*/ 16960 w 3073399"/>
              <a:gd name="T81" fmla="*/ 21664 h 3009901"/>
              <a:gd name="T82" fmla="*/ 34420 w 3073399"/>
              <a:gd name="T83" fmla="*/ 6465 h 3009901"/>
              <a:gd name="T84" fmla="*/ 36332 w 3073399"/>
              <a:gd name="T85" fmla="*/ 7278 h 3009901"/>
              <a:gd name="T86" fmla="*/ 36197 w 3073399"/>
              <a:gd name="T87" fmla="*/ 7713 h 3009901"/>
              <a:gd name="T88" fmla="*/ 36033 w 3073399"/>
              <a:gd name="T89" fmla="*/ 8327 h 3009901"/>
              <a:gd name="T90" fmla="*/ 37525 w 3073399"/>
              <a:gd name="T91" fmla="*/ 6901 h 3009901"/>
              <a:gd name="T92" fmla="*/ 35656 w 3073399"/>
              <a:gd name="T93" fmla="*/ 6267 h 3009901"/>
              <a:gd name="T94" fmla="*/ 36066 w 3073399"/>
              <a:gd name="T95" fmla="*/ 6257 h 3009901"/>
              <a:gd name="T96" fmla="*/ 35883 w 3073399"/>
              <a:gd name="T97" fmla="*/ 5184 h 3009901"/>
              <a:gd name="T98" fmla="*/ 29350 w 3073399"/>
              <a:gd name="T99" fmla="*/ 6562 h 3009901"/>
              <a:gd name="T100" fmla="*/ 30842 w 3073399"/>
              <a:gd name="T101" fmla="*/ 11020 h 3009901"/>
              <a:gd name="T102" fmla="*/ 35400 w 3073399"/>
              <a:gd name="T103" fmla="*/ 9463 h 3009901"/>
              <a:gd name="T104" fmla="*/ 33792 w 3073399"/>
              <a:gd name="T105" fmla="*/ 7626 h 3009901"/>
              <a:gd name="T106" fmla="*/ 33773 w 3073399"/>
              <a:gd name="T107" fmla="*/ 5078 h 3009901"/>
              <a:gd name="T108" fmla="*/ 35666 w 3073399"/>
              <a:gd name="T109" fmla="*/ 3786 h 3009901"/>
              <a:gd name="T110" fmla="*/ 37636 w 3073399"/>
              <a:gd name="T111" fmla="*/ 4995 h 3009901"/>
              <a:gd name="T112" fmla="*/ 38427 w 3073399"/>
              <a:gd name="T113" fmla="*/ 7432 h 3009901"/>
              <a:gd name="T114" fmla="*/ 40166 w 3073399"/>
              <a:gd name="T115" fmla="*/ 8177 h 3009901"/>
              <a:gd name="T116" fmla="*/ 43251 w 3073399"/>
              <a:gd name="T117" fmla="*/ 5624 h 3009901"/>
              <a:gd name="T118" fmla="*/ 44613 w 3073399"/>
              <a:gd name="T119" fmla="*/ 7113 h 3009901"/>
              <a:gd name="T120" fmla="*/ 33811 w 3073399"/>
              <a:gd name="T121" fmla="*/ 11543 h 3009901"/>
              <a:gd name="T122" fmla="*/ 32817 w 3073399"/>
              <a:gd name="T123" fmla="*/ 3694 h 30099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073399" h="3009901">
                <a:moveTo>
                  <a:pt x="1055687" y="1949450"/>
                </a:moveTo>
                <a:lnTo>
                  <a:pt x="1078240" y="1949450"/>
                </a:lnTo>
                <a:lnTo>
                  <a:pt x="1078927" y="1949450"/>
                </a:lnTo>
                <a:lnTo>
                  <a:pt x="1086499" y="1949450"/>
                </a:lnTo>
                <a:lnTo>
                  <a:pt x="1351101" y="1949450"/>
                </a:lnTo>
                <a:lnTo>
                  <a:pt x="1804388" y="1949450"/>
                </a:lnTo>
                <a:lnTo>
                  <a:pt x="2069625" y="1949450"/>
                </a:lnTo>
                <a:lnTo>
                  <a:pt x="2076931" y="1949450"/>
                </a:lnTo>
                <a:lnTo>
                  <a:pt x="2084237" y="1950085"/>
                </a:lnTo>
                <a:lnTo>
                  <a:pt x="2091543" y="1951355"/>
                </a:lnTo>
                <a:lnTo>
                  <a:pt x="2098532" y="1952307"/>
                </a:lnTo>
                <a:lnTo>
                  <a:pt x="2105838" y="1953894"/>
                </a:lnTo>
                <a:lnTo>
                  <a:pt x="2112508" y="1956115"/>
                </a:lnTo>
                <a:lnTo>
                  <a:pt x="2119496" y="1958337"/>
                </a:lnTo>
                <a:lnTo>
                  <a:pt x="2126167" y="1960876"/>
                </a:lnTo>
                <a:lnTo>
                  <a:pt x="2132202" y="1963732"/>
                </a:lnTo>
                <a:lnTo>
                  <a:pt x="2138555" y="1966906"/>
                </a:lnTo>
                <a:lnTo>
                  <a:pt x="2144591" y="1970397"/>
                </a:lnTo>
                <a:lnTo>
                  <a:pt x="2150626" y="1974206"/>
                </a:lnTo>
                <a:lnTo>
                  <a:pt x="2156344" y="1978331"/>
                </a:lnTo>
                <a:lnTo>
                  <a:pt x="2161744" y="1982775"/>
                </a:lnTo>
                <a:lnTo>
                  <a:pt x="2166826" y="1987218"/>
                </a:lnTo>
                <a:lnTo>
                  <a:pt x="2172226" y="1991979"/>
                </a:lnTo>
                <a:lnTo>
                  <a:pt x="2176991" y="1997057"/>
                </a:lnTo>
                <a:lnTo>
                  <a:pt x="2181438" y="2002135"/>
                </a:lnTo>
                <a:lnTo>
                  <a:pt x="2185568" y="2007847"/>
                </a:lnTo>
                <a:lnTo>
                  <a:pt x="2190015" y="2013243"/>
                </a:lnTo>
                <a:lnTo>
                  <a:pt x="2193826" y="2019273"/>
                </a:lnTo>
                <a:lnTo>
                  <a:pt x="2197321" y="2025620"/>
                </a:lnTo>
                <a:lnTo>
                  <a:pt x="2200497" y="2031651"/>
                </a:lnTo>
                <a:lnTo>
                  <a:pt x="2203038" y="2037998"/>
                </a:lnTo>
                <a:lnTo>
                  <a:pt x="2205897" y="2044663"/>
                </a:lnTo>
                <a:lnTo>
                  <a:pt x="2208121" y="2051328"/>
                </a:lnTo>
                <a:lnTo>
                  <a:pt x="2210027" y="2058310"/>
                </a:lnTo>
                <a:lnTo>
                  <a:pt x="2211615" y="2065292"/>
                </a:lnTo>
                <a:lnTo>
                  <a:pt x="2212886" y="2072592"/>
                </a:lnTo>
                <a:lnTo>
                  <a:pt x="2213838" y="2079892"/>
                </a:lnTo>
                <a:lnTo>
                  <a:pt x="2214474" y="2087191"/>
                </a:lnTo>
                <a:lnTo>
                  <a:pt x="2214791" y="2094491"/>
                </a:lnTo>
                <a:lnTo>
                  <a:pt x="2214474" y="2102108"/>
                </a:lnTo>
                <a:lnTo>
                  <a:pt x="2213838" y="2109408"/>
                </a:lnTo>
                <a:lnTo>
                  <a:pt x="2212886" y="2116707"/>
                </a:lnTo>
                <a:lnTo>
                  <a:pt x="2211615" y="2123689"/>
                </a:lnTo>
                <a:lnTo>
                  <a:pt x="2210027" y="2130672"/>
                </a:lnTo>
                <a:lnTo>
                  <a:pt x="2208121" y="2137654"/>
                </a:lnTo>
                <a:lnTo>
                  <a:pt x="2205897" y="2144319"/>
                </a:lnTo>
                <a:lnTo>
                  <a:pt x="2203038" y="2150984"/>
                </a:lnTo>
                <a:lnTo>
                  <a:pt x="2200497" y="2157649"/>
                </a:lnTo>
                <a:lnTo>
                  <a:pt x="2197321" y="2163996"/>
                </a:lnTo>
                <a:lnTo>
                  <a:pt x="2193826" y="2169709"/>
                </a:lnTo>
                <a:lnTo>
                  <a:pt x="2190015" y="2175739"/>
                </a:lnTo>
                <a:lnTo>
                  <a:pt x="2185568" y="2181452"/>
                </a:lnTo>
                <a:lnTo>
                  <a:pt x="2181438" y="2186847"/>
                </a:lnTo>
                <a:lnTo>
                  <a:pt x="2176991" y="2192243"/>
                </a:lnTo>
                <a:lnTo>
                  <a:pt x="2172226" y="2197003"/>
                </a:lnTo>
                <a:lnTo>
                  <a:pt x="2166826" y="2201764"/>
                </a:lnTo>
                <a:lnTo>
                  <a:pt x="2161744" y="2206524"/>
                </a:lnTo>
                <a:lnTo>
                  <a:pt x="2156344" y="2210968"/>
                </a:lnTo>
                <a:lnTo>
                  <a:pt x="2150626" y="2214776"/>
                </a:lnTo>
                <a:lnTo>
                  <a:pt x="2144591" y="2218585"/>
                </a:lnTo>
                <a:lnTo>
                  <a:pt x="2138555" y="2222076"/>
                </a:lnTo>
                <a:lnTo>
                  <a:pt x="2132202" y="2225250"/>
                </a:lnTo>
                <a:lnTo>
                  <a:pt x="2126167" y="2228423"/>
                </a:lnTo>
                <a:lnTo>
                  <a:pt x="2119496" y="2230645"/>
                </a:lnTo>
                <a:lnTo>
                  <a:pt x="2112508" y="2233184"/>
                </a:lnTo>
                <a:lnTo>
                  <a:pt x="2105838" y="2235088"/>
                </a:lnTo>
                <a:lnTo>
                  <a:pt x="2098532" y="2236675"/>
                </a:lnTo>
                <a:lnTo>
                  <a:pt x="2091543" y="2238262"/>
                </a:lnTo>
                <a:lnTo>
                  <a:pt x="2084237" y="2238897"/>
                </a:lnTo>
                <a:lnTo>
                  <a:pt x="2076931" y="2239531"/>
                </a:lnTo>
                <a:lnTo>
                  <a:pt x="2069625" y="2239531"/>
                </a:lnTo>
                <a:lnTo>
                  <a:pt x="1804388" y="2239531"/>
                </a:lnTo>
                <a:lnTo>
                  <a:pt x="1584256" y="2239531"/>
                </a:lnTo>
                <a:lnTo>
                  <a:pt x="1584256" y="2308085"/>
                </a:lnTo>
                <a:lnTo>
                  <a:pt x="2069625" y="2308085"/>
                </a:lnTo>
                <a:lnTo>
                  <a:pt x="2082331" y="2307767"/>
                </a:lnTo>
                <a:lnTo>
                  <a:pt x="2095355" y="2306815"/>
                </a:lnTo>
                <a:lnTo>
                  <a:pt x="2108379" y="2304593"/>
                </a:lnTo>
                <a:lnTo>
                  <a:pt x="2120767" y="2302054"/>
                </a:lnTo>
                <a:lnTo>
                  <a:pt x="2133155" y="2298563"/>
                </a:lnTo>
                <a:lnTo>
                  <a:pt x="2144908" y="2294437"/>
                </a:lnTo>
                <a:lnTo>
                  <a:pt x="2156344" y="2289677"/>
                </a:lnTo>
                <a:lnTo>
                  <a:pt x="2167462" y="2284281"/>
                </a:lnTo>
                <a:lnTo>
                  <a:pt x="2178262" y="2278251"/>
                </a:lnTo>
                <a:lnTo>
                  <a:pt x="2188744" y="2271586"/>
                </a:lnTo>
                <a:lnTo>
                  <a:pt x="2198909" y="2264287"/>
                </a:lnTo>
                <a:lnTo>
                  <a:pt x="2208438" y="2256670"/>
                </a:lnTo>
                <a:lnTo>
                  <a:pt x="2217333" y="2248101"/>
                </a:lnTo>
                <a:lnTo>
                  <a:pt x="2226227" y="2239531"/>
                </a:lnTo>
                <a:lnTo>
                  <a:pt x="2234168" y="2230010"/>
                </a:lnTo>
                <a:lnTo>
                  <a:pt x="2241792" y="2220489"/>
                </a:lnTo>
                <a:lnTo>
                  <a:pt x="2946339" y="2149079"/>
                </a:lnTo>
                <a:lnTo>
                  <a:pt x="2952057" y="2148445"/>
                </a:lnTo>
                <a:lnTo>
                  <a:pt x="2958410" y="2148445"/>
                </a:lnTo>
                <a:lnTo>
                  <a:pt x="2964445" y="2148762"/>
                </a:lnTo>
                <a:lnTo>
                  <a:pt x="2970480" y="2149079"/>
                </a:lnTo>
                <a:lnTo>
                  <a:pt x="2976198" y="2150349"/>
                </a:lnTo>
                <a:lnTo>
                  <a:pt x="2982234" y="2151301"/>
                </a:lnTo>
                <a:lnTo>
                  <a:pt x="2988269" y="2152571"/>
                </a:lnTo>
                <a:lnTo>
                  <a:pt x="2993669" y="2154792"/>
                </a:lnTo>
                <a:lnTo>
                  <a:pt x="2999704" y="2157014"/>
                </a:lnTo>
                <a:lnTo>
                  <a:pt x="3004787" y="2159235"/>
                </a:lnTo>
                <a:lnTo>
                  <a:pt x="3010504" y="2161774"/>
                </a:lnTo>
                <a:lnTo>
                  <a:pt x="3015587" y="2164948"/>
                </a:lnTo>
                <a:lnTo>
                  <a:pt x="3020987" y="2168439"/>
                </a:lnTo>
                <a:lnTo>
                  <a:pt x="3025752" y="2171930"/>
                </a:lnTo>
                <a:lnTo>
                  <a:pt x="3030834" y="2175739"/>
                </a:lnTo>
                <a:lnTo>
                  <a:pt x="3035281" y="2179865"/>
                </a:lnTo>
                <a:lnTo>
                  <a:pt x="3039728" y="2184308"/>
                </a:lnTo>
                <a:lnTo>
                  <a:pt x="3043858" y="2189069"/>
                </a:lnTo>
                <a:lnTo>
                  <a:pt x="3047669" y="2193829"/>
                </a:lnTo>
                <a:lnTo>
                  <a:pt x="3051164" y="2199225"/>
                </a:lnTo>
                <a:lnTo>
                  <a:pt x="3054658" y="2204303"/>
                </a:lnTo>
                <a:lnTo>
                  <a:pt x="3057834" y="2209381"/>
                </a:lnTo>
                <a:lnTo>
                  <a:pt x="3060693" y="2215094"/>
                </a:lnTo>
                <a:lnTo>
                  <a:pt x="3063234" y="2220806"/>
                </a:lnTo>
                <a:lnTo>
                  <a:pt x="3065458" y="2226519"/>
                </a:lnTo>
                <a:lnTo>
                  <a:pt x="3067681" y="2232549"/>
                </a:lnTo>
                <a:lnTo>
                  <a:pt x="3069270" y="2238897"/>
                </a:lnTo>
                <a:lnTo>
                  <a:pt x="3070858" y="2244609"/>
                </a:lnTo>
                <a:lnTo>
                  <a:pt x="3071811" y="2250957"/>
                </a:lnTo>
                <a:lnTo>
                  <a:pt x="3072446" y="2257305"/>
                </a:lnTo>
                <a:lnTo>
                  <a:pt x="3072764" y="2263652"/>
                </a:lnTo>
                <a:lnTo>
                  <a:pt x="3073399" y="2270317"/>
                </a:lnTo>
                <a:lnTo>
                  <a:pt x="3073399" y="2283647"/>
                </a:lnTo>
                <a:lnTo>
                  <a:pt x="3073399" y="2289994"/>
                </a:lnTo>
                <a:lnTo>
                  <a:pt x="3072764" y="2296342"/>
                </a:lnTo>
                <a:lnTo>
                  <a:pt x="3072128" y="2302372"/>
                </a:lnTo>
                <a:lnTo>
                  <a:pt x="3071176" y="2308085"/>
                </a:lnTo>
                <a:lnTo>
                  <a:pt x="3070222" y="2314115"/>
                </a:lnTo>
                <a:lnTo>
                  <a:pt x="3068952" y="2320145"/>
                </a:lnTo>
                <a:lnTo>
                  <a:pt x="3067364" y="2325540"/>
                </a:lnTo>
                <a:lnTo>
                  <a:pt x="3065458" y="2331570"/>
                </a:lnTo>
                <a:lnTo>
                  <a:pt x="3063870" y="2336966"/>
                </a:lnTo>
                <a:lnTo>
                  <a:pt x="3061646" y="2342361"/>
                </a:lnTo>
                <a:lnTo>
                  <a:pt x="3059422" y="2347757"/>
                </a:lnTo>
                <a:lnTo>
                  <a:pt x="3056564" y="2353152"/>
                </a:lnTo>
                <a:lnTo>
                  <a:pt x="3054022" y="2357913"/>
                </a:lnTo>
                <a:lnTo>
                  <a:pt x="3050846" y="2363308"/>
                </a:lnTo>
                <a:lnTo>
                  <a:pt x="3047669" y="2368069"/>
                </a:lnTo>
                <a:lnTo>
                  <a:pt x="3044493" y="2372512"/>
                </a:lnTo>
                <a:lnTo>
                  <a:pt x="3040999" y="2377272"/>
                </a:lnTo>
                <a:lnTo>
                  <a:pt x="3037187" y="2381716"/>
                </a:lnTo>
                <a:lnTo>
                  <a:pt x="3033375" y="2385842"/>
                </a:lnTo>
                <a:lnTo>
                  <a:pt x="3029563" y="2389967"/>
                </a:lnTo>
                <a:lnTo>
                  <a:pt x="3025434" y="2394411"/>
                </a:lnTo>
                <a:lnTo>
                  <a:pt x="3020987" y="2397902"/>
                </a:lnTo>
                <a:lnTo>
                  <a:pt x="3016857" y="2401710"/>
                </a:lnTo>
                <a:lnTo>
                  <a:pt x="3011775" y="2405202"/>
                </a:lnTo>
                <a:lnTo>
                  <a:pt x="3007328" y="2408058"/>
                </a:lnTo>
                <a:lnTo>
                  <a:pt x="3002563" y="2410914"/>
                </a:lnTo>
                <a:lnTo>
                  <a:pt x="2997163" y="2414088"/>
                </a:lnTo>
                <a:lnTo>
                  <a:pt x="2992398" y="2416627"/>
                </a:lnTo>
                <a:lnTo>
                  <a:pt x="2986681" y="2419166"/>
                </a:lnTo>
                <a:lnTo>
                  <a:pt x="2981598" y="2421070"/>
                </a:lnTo>
                <a:lnTo>
                  <a:pt x="2975880" y="2423292"/>
                </a:lnTo>
                <a:lnTo>
                  <a:pt x="2970480" y="2424879"/>
                </a:lnTo>
                <a:lnTo>
                  <a:pt x="1949871" y="2711469"/>
                </a:lnTo>
                <a:lnTo>
                  <a:pt x="1922236" y="2718769"/>
                </a:lnTo>
                <a:lnTo>
                  <a:pt x="1894600" y="2725433"/>
                </a:lnTo>
                <a:lnTo>
                  <a:pt x="1867282" y="2731781"/>
                </a:lnTo>
                <a:lnTo>
                  <a:pt x="1839329" y="2737176"/>
                </a:lnTo>
                <a:lnTo>
                  <a:pt x="1811376" y="2742254"/>
                </a:lnTo>
                <a:lnTo>
                  <a:pt x="1783423" y="2746380"/>
                </a:lnTo>
                <a:lnTo>
                  <a:pt x="1755470" y="2750189"/>
                </a:lnTo>
                <a:lnTo>
                  <a:pt x="1727199" y="2753362"/>
                </a:lnTo>
                <a:lnTo>
                  <a:pt x="1698928" y="2755584"/>
                </a:lnTo>
                <a:lnTo>
                  <a:pt x="1670975" y="2757488"/>
                </a:lnTo>
                <a:lnTo>
                  <a:pt x="1643022" y="2758440"/>
                </a:lnTo>
                <a:lnTo>
                  <a:pt x="1614751" y="2759075"/>
                </a:lnTo>
                <a:lnTo>
                  <a:pt x="1586480" y="2758758"/>
                </a:lnTo>
                <a:lnTo>
                  <a:pt x="1558209" y="2758123"/>
                </a:lnTo>
                <a:lnTo>
                  <a:pt x="1529621" y="2757171"/>
                </a:lnTo>
                <a:lnTo>
                  <a:pt x="1501350" y="2754949"/>
                </a:lnTo>
                <a:lnTo>
                  <a:pt x="1079193" y="2720990"/>
                </a:lnTo>
                <a:lnTo>
                  <a:pt x="1073158" y="2720355"/>
                </a:lnTo>
                <a:lnTo>
                  <a:pt x="1067122" y="2719403"/>
                </a:lnTo>
                <a:lnTo>
                  <a:pt x="1061405" y="2718451"/>
                </a:lnTo>
                <a:lnTo>
                  <a:pt x="1055687" y="2717182"/>
                </a:lnTo>
                <a:lnTo>
                  <a:pt x="1055687" y="1952625"/>
                </a:lnTo>
                <a:lnTo>
                  <a:pt x="1055687" y="1952624"/>
                </a:lnTo>
                <a:lnTo>
                  <a:pt x="1055687" y="1949450"/>
                </a:lnTo>
                <a:close/>
                <a:moveTo>
                  <a:pt x="699851" y="1948276"/>
                </a:moveTo>
                <a:lnTo>
                  <a:pt x="693503" y="1948912"/>
                </a:lnTo>
                <a:lnTo>
                  <a:pt x="687790" y="1949865"/>
                </a:lnTo>
                <a:lnTo>
                  <a:pt x="682077" y="1950819"/>
                </a:lnTo>
                <a:lnTo>
                  <a:pt x="676364" y="1951772"/>
                </a:lnTo>
                <a:lnTo>
                  <a:pt x="670651" y="1953680"/>
                </a:lnTo>
                <a:lnTo>
                  <a:pt x="665255" y="1955269"/>
                </a:lnTo>
                <a:lnTo>
                  <a:pt x="659860" y="1957494"/>
                </a:lnTo>
                <a:lnTo>
                  <a:pt x="654781" y="1959719"/>
                </a:lnTo>
                <a:lnTo>
                  <a:pt x="649386" y="1962579"/>
                </a:lnTo>
                <a:lnTo>
                  <a:pt x="644625" y="1965440"/>
                </a:lnTo>
                <a:lnTo>
                  <a:pt x="639864" y="1968619"/>
                </a:lnTo>
                <a:lnTo>
                  <a:pt x="635103" y="1971797"/>
                </a:lnTo>
                <a:lnTo>
                  <a:pt x="630659" y="1975294"/>
                </a:lnTo>
                <a:lnTo>
                  <a:pt x="626533" y="1979108"/>
                </a:lnTo>
                <a:lnTo>
                  <a:pt x="622407" y="1982922"/>
                </a:lnTo>
                <a:lnTo>
                  <a:pt x="618599" y="1986736"/>
                </a:lnTo>
                <a:lnTo>
                  <a:pt x="615107" y="1991186"/>
                </a:lnTo>
                <a:lnTo>
                  <a:pt x="611616" y="1995318"/>
                </a:lnTo>
                <a:lnTo>
                  <a:pt x="608125" y="2000404"/>
                </a:lnTo>
                <a:lnTo>
                  <a:pt x="604951" y="2004854"/>
                </a:lnTo>
                <a:lnTo>
                  <a:pt x="602094" y="2010257"/>
                </a:lnTo>
                <a:lnTo>
                  <a:pt x="599555" y="2015025"/>
                </a:lnTo>
                <a:lnTo>
                  <a:pt x="597333" y="2020111"/>
                </a:lnTo>
                <a:lnTo>
                  <a:pt x="595112" y="2025514"/>
                </a:lnTo>
                <a:lnTo>
                  <a:pt x="593524" y="2030918"/>
                </a:lnTo>
                <a:lnTo>
                  <a:pt x="591620" y="2036639"/>
                </a:lnTo>
                <a:lnTo>
                  <a:pt x="590351" y="2042360"/>
                </a:lnTo>
                <a:lnTo>
                  <a:pt x="589081" y="2048082"/>
                </a:lnTo>
                <a:lnTo>
                  <a:pt x="588446" y="2054121"/>
                </a:lnTo>
                <a:lnTo>
                  <a:pt x="588129" y="2060160"/>
                </a:lnTo>
                <a:lnTo>
                  <a:pt x="587811" y="2065881"/>
                </a:lnTo>
                <a:lnTo>
                  <a:pt x="588129" y="2072238"/>
                </a:lnTo>
                <a:lnTo>
                  <a:pt x="588446" y="2078277"/>
                </a:lnTo>
                <a:lnTo>
                  <a:pt x="589081" y="2083999"/>
                </a:lnTo>
                <a:lnTo>
                  <a:pt x="590351" y="2089720"/>
                </a:lnTo>
                <a:lnTo>
                  <a:pt x="591620" y="2095759"/>
                </a:lnTo>
                <a:lnTo>
                  <a:pt x="593524" y="2101163"/>
                </a:lnTo>
                <a:lnTo>
                  <a:pt x="595112" y="2106566"/>
                </a:lnTo>
                <a:lnTo>
                  <a:pt x="597333" y="2111970"/>
                </a:lnTo>
                <a:lnTo>
                  <a:pt x="599555" y="2117373"/>
                </a:lnTo>
                <a:lnTo>
                  <a:pt x="602094" y="2122141"/>
                </a:lnTo>
                <a:lnTo>
                  <a:pt x="604951" y="2127227"/>
                </a:lnTo>
                <a:lnTo>
                  <a:pt x="608125" y="2131994"/>
                </a:lnTo>
                <a:lnTo>
                  <a:pt x="611616" y="2136444"/>
                </a:lnTo>
                <a:lnTo>
                  <a:pt x="615107" y="2140894"/>
                </a:lnTo>
                <a:lnTo>
                  <a:pt x="618599" y="2145344"/>
                </a:lnTo>
                <a:lnTo>
                  <a:pt x="622407" y="2149476"/>
                </a:lnTo>
                <a:lnTo>
                  <a:pt x="626533" y="2153291"/>
                </a:lnTo>
                <a:lnTo>
                  <a:pt x="630659" y="2157105"/>
                </a:lnTo>
                <a:lnTo>
                  <a:pt x="635103" y="2160601"/>
                </a:lnTo>
                <a:lnTo>
                  <a:pt x="639864" y="2163780"/>
                </a:lnTo>
                <a:lnTo>
                  <a:pt x="644625" y="2166958"/>
                </a:lnTo>
                <a:lnTo>
                  <a:pt x="649386" y="2169501"/>
                </a:lnTo>
                <a:lnTo>
                  <a:pt x="654781" y="2172362"/>
                </a:lnTo>
                <a:lnTo>
                  <a:pt x="659860" y="2174587"/>
                </a:lnTo>
                <a:lnTo>
                  <a:pt x="665255" y="2176494"/>
                </a:lnTo>
                <a:lnTo>
                  <a:pt x="670651" y="2178719"/>
                </a:lnTo>
                <a:lnTo>
                  <a:pt x="676364" y="2179990"/>
                </a:lnTo>
                <a:lnTo>
                  <a:pt x="682077" y="2181579"/>
                </a:lnTo>
                <a:lnTo>
                  <a:pt x="687790" y="2182533"/>
                </a:lnTo>
                <a:lnTo>
                  <a:pt x="693503" y="2183169"/>
                </a:lnTo>
                <a:lnTo>
                  <a:pt x="699851" y="2183486"/>
                </a:lnTo>
                <a:lnTo>
                  <a:pt x="705564" y="2184122"/>
                </a:lnTo>
                <a:lnTo>
                  <a:pt x="711595" y="2183486"/>
                </a:lnTo>
                <a:lnTo>
                  <a:pt x="717625" y="2183169"/>
                </a:lnTo>
                <a:lnTo>
                  <a:pt x="723338" y="2182533"/>
                </a:lnTo>
                <a:lnTo>
                  <a:pt x="729369" y="2181579"/>
                </a:lnTo>
                <a:lnTo>
                  <a:pt x="735082" y="2179990"/>
                </a:lnTo>
                <a:lnTo>
                  <a:pt x="740477" y="2178719"/>
                </a:lnTo>
                <a:lnTo>
                  <a:pt x="746190" y="2176494"/>
                </a:lnTo>
                <a:lnTo>
                  <a:pt x="751269" y="2174587"/>
                </a:lnTo>
                <a:lnTo>
                  <a:pt x="756664" y="2172362"/>
                </a:lnTo>
                <a:lnTo>
                  <a:pt x="761743" y="2169501"/>
                </a:lnTo>
                <a:lnTo>
                  <a:pt x="766821" y="2166958"/>
                </a:lnTo>
                <a:lnTo>
                  <a:pt x="771582" y="2163780"/>
                </a:lnTo>
                <a:lnTo>
                  <a:pt x="776025" y="2160601"/>
                </a:lnTo>
                <a:lnTo>
                  <a:pt x="780469" y="2157105"/>
                </a:lnTo>
                <a:lnTo>
                  <a:pt x="784912" y="2153291"/>
                </a:lnTo>
                <a:lnTo>
                  <a:pt x="789038" y="2149476"/>
                </a:lnTo>
                <a:lnTo>
                  <a:pt x="792847" y="2145344"/>
                </a:lnTo>
                <a:lnTo>
                  <a:pt x="796338" y="2140894"/>
                </a:lnTo>
                <a:lnTo>
                  <a:pt x="799830" y="2136444"/>
                </a:lnTo>
                <a:lnTo>
                  <a:pt x="803321" y="2131994"/>
                </a:lnTo>
                <a:lnTo>
                  <a:pt x="806495" y="2127227"/>
                </a:lnTo>
                <a:lnTo>
                  <a:pt x="809352" y="2122141"/>
                </a:lnTo>
                <a:lnTo>
                  <a:pt x="811573" y="2117373"/>
                </a:lnTo>
                <a:lnTo>
                  <a:pt x="814112" y="2111970"/>
                </a:lnTo>
                <a:lnTo>
                  <a:pt x="816017" y="2106566"/>
                </a:lnTo>
                <a:lnTo>
                  <a:pt x="817921" y="2101163"/>
                </a:lnTo>
                <a:lnTo>
                  <a:pt x="819508" y="2095759"/>
                </a:lnTo>
                <a:lnTo>
                  <a:pt x="821095" y="2089720"/>
                </a:lnTo>
                <a:lnTo>
                  <a:pt x="822047" y="2083999"/>
                </a:lnTo>
                <a:lnTo>
                  <a:pt x="822682" y="2078277"/>
                </a:lnTo>
                <a:lnTo>
                  <a:pt x="823000" y="2072238"/>
                </a:lnTo>
                <a:lnTo>
                  <a:pt x="823000" y="2065881"/>
                </a:lnTo>
                <a:lnTo>
                  <a:pt x="823000" y="2060160"/>
                </a:lnTo>
                <a:lnTo>
                  <a:pt x="822682" y="2054121"/>
                </a:lnTo>
                <a:lnTo>
                  <a:pt x="822047" y="2048082"/>
                </a:lnTo>
                <a:lnTo>
                  <a:pt x="821095" y="2042360"/>
                </a:lnTo>
                <a:lnTo>
                  <a:pt x="819508" y="2036639"/>
                </a:lnTo>
                <a:lnTo>
                  <a:pt x="817921" y="2030918"/>
                </a:lnTo>
                <a:lnTo>
                  <a:pt x="816017" y="2025514"/>
                </a:lnTo>
                <a:lnTo>
                  <a:pt x="814112" y="2020111"/>
                </a:lnTo>
                <a:lnTo>
                  <a:pt x="811573" y="2015025"/>
                </a:lnTo>
                <a:lnTo>
                  <a:pt x="809352" y="2010257"/>
                </a:lnTo>
                <a:lnTo>
                  <a:pt x="806495" y="2004854"/>
                </a:lnTo>
                <a:lnTo>
                  <a:pt x="803321" y="2000404"/>
                </a:lnTo>
                <a:lnTo>
                  <a:pt x="799830" y="1995318"/>
                </a:lnTo>
                <a:lnTo>
                  <a:pt x="796338" y="1991186"/>
                </a:lnTo>
                <a:lnTo>
                  <a:pt x="792847" y="1986736"/>
                </a:lnTo>
                <a:lnTo>
                  <a:pt x="789038" y="1982922"/>
                </a:lnTo>
                <a:lnTo>
                  <a:pt x="784912" y="1979108"/>
                </a:lnTo>
                <a:lnTo>
                  <a:pt x="780469" y="1975294"/>
                </a:lnTo>
                <a:lnTo>
                  <a:pt x="776025" y="1971797"/>
                </a:lnTo>
                <a:lnTo>
                  <a:pt x="771582" y="1968619"/>
                </a:lnTo>
                <a:lnTo>
                  <a:pt x="766821" y="1965440"/>
                </a:lnTo>
                <a:lnTo>
                  <a:pt x="761743" y="1962579"/>
                </a:lnTo>
                <a:lnTo>
                  <a:pt x="756664" y="1959719"/>
                </a:lnTo>
                <a:lnTo>
                  <a:pt x="751269" y="1957494"/>
                </a:lnTo>
                <a:lnTo>
                  <a:pt x="746190" y="1955269"/>
                </a:lnTo>
                <a:lnTo>
                  <a:pt x="740477" y="1953680"/>
                </a:lnTo>
                <a:lnTo>
                  <a:pt x="735082" y="1951772"/>
                </a:lnTo>
                <a:lnTo>
                  <a:pt x="729369" y="1950819"/>
                </a:lnTo>
                <a:lnTo>
                  <a:pt x="723338" y="1949865"/>
                </a:lnTo>
                <a:lnTo>
                  <a:pt x="717625" y="1948912"/>
                </a:lnTo>
                <a:lnTo>
                  <a:pt x="711595" y="1948276"/>
                </a:lnTo>
                <a:lnTo>
                  <a:pt x="705564" y="1948276"/>
                </a:lnTo>
                <a:lnTo>
                  <a:pt x="699851" y="1948276"/>
                </a:lnTo>
                <a:close/>
                <a:moveTo>
                  <a:pt x="0" y="1862138"/>
                </a:moveTo>
                <a:lnTo>
                  <a:pt x="941387" y="1862138"/>
                </a:lnTo>
                <a:lnTo>
                  <a:pt x="941387" y="2093534"/>
                </a:lnTo>
                <a:lnTo>
                  <a:pt x="941387" y="2574126"/>
                </a:lnTo>
                <a:lnTo>
                  <a:pt x="941387" y="3009901"/>
                </a:lnTo>
                <a:lnTo>
                  <a:pt x="0" y="3009901"/>
                </a:lnTo>
                <a:lnTo>
                  <a:pt x="0" y="1862138"/>
                </a:lnTo>
                <a:close/>
                <a:moveTo>
                  <a:pt x="1839398" y="1177026"/>
                </a:moveTo>
                <a:lnTo>
                  <a:pt x="1829243" y="1201810"/>
                </a:lnTo>
                <a:lnTo>
                  <a:pt x="1816551" y="1198314"/>
                </a:lnTo>
                <a:lnTo>
                  <a:pt x="1805127" y="1195455"/>
                </a:lnTo>
                <a:lnTo>
                  <a:pt x="1793704" y="1193230"/>
                </a:lnTo>
                <a:lnTo>
                  <a:pt x="1783232" y="1192277"/>
                </a:lnTo>
                <a:lnTo>
                  <a:pt x="1773078" y="1191959"/>
                </a:lnTo>
                <a:lnTo>
                  <a:pt x="1763241" y="1192277"/>
                </a:lnTo>
                <a:lnTo>
                  <a:pt x="1758799" y="1192595"/>
                </a:lnTo>
                <a:lnTo>
                  <a:pt x="1754356" y="1193230"/>
                </a:lnTo>
                <a:lnTo>
                  <a:pt x="1750231" y="1194501"/>
                </a:lnTo>
                <a:lnTo>
                  <a:pt x="1746106" y="1195455"/>
                </a:lnTo>
                <a:lnTo>
                  <a:pt x="1741981" y="1196726"/>
                </a:lnTo>
                <a:lnTo>
                  <a:pt x="1737856" y="1198314"/>
                </a:lnTo>
                <a:lnTo>
                  <a:pt x="1734365" y="1199903"/>
                </a:lnTo>
                <a:lnTo>
                  <a:pt x="1730557" y="1201810"/>
                </a:lnTo>
                <a:lnTo>
                  <a:pt x="1727067" y="1203716"/>
                </a:lnTo>
                <a:lnTo>
                  <a:pt x="1723576" y="1205940"/>
                </a:lnTo>
                <a:lnTo>
                  <a:pt x="1720403" y="1208482"/>
                </a:lnTo>
                <a:lnTo>
                  <a:pt x="1717230" y="1211024"/>
                </a:lnTo>
                <a:lnTo>
                  <a:pt x="1714691" y="1213884"/>
                </a:lnTo>
                <a:lnTo>
                  <a:pt x="1711835" y="1217061"/>
                </a:lnTo>
                <a:lnTo>
                  <a:pt x="1708980" y="1220239"/>
                </a:lnTo>
                <a:lnTo>
                  <a:pt x="1706441" y="1223734"/>
                </a:lnTo>
                <a:lnTo>
                  <a:pt x="1704220" y="1227547"/>
                </a:lnTo>
                <a:lnTo>
                  <a:pt x="1701998" y="1231360"/>
                </a:lnTo>
                <a:lnTo>
                  <a:pt x="1700095" y="1235173"/>
                </a:lnTo>
                <a:lnTo>
                  <a:pt x="1697873" y="1239303"/>
                </a:lnTo>
                <a:lnTo>
                  <a:pt x="1695652" y="1245023"/>
                </a:lnTo>
                <a:lnTo>
                  <a:pt x="1694066" y="1250106"/>
                </a:lnTo>
                <a:lnTo>
                  <a:pt x="1692162" y="1255508"/>
                </a:lnTo>
                <a:lnTo>
                  <a:pt x="1691210" y="1260592"/>
                </a:lnTo>
                <a:lnTo>
                  <a:pt x="1690575" y="1265676"/>
                </a:lnTo>
                <a:lnTo>
                  <a:pt x="1690575" y="1270442"/>
                </a:lnTo>
                <a:lnTo>
                  <a:pt x="1690575" y="1275526"/>
                </a:lnTo>
                <a:lnTo>
                  <a:pt x="1690892" y="1279974"/>
                </a:lnTo>
                <a:lnTo>
                  <a:pt x="1691844" y="1284423"/>
                </a:lnTo>
                <a:lnTo>
                  <a:pt x="1693114" y="1288871"/>
                </a:lnTo>
                <a:lnTo>
                  <a:pt x="1694066" y="1293320"/>
                </a:lnTo>
                <a:lnTo>
                  <a:pt x="1695335" y="1297450"/>
                </a:lnTo>
                <a:lnTo>
                  <a:pt x="1697239" y="1301263"/>
                </a:lnTo>
                <a:lnTo>
                  <a:pt x="1699143" y="1305076"/>
                </a:lnTo>
                <a:lnTo>
                  <a:pt x="1701364" y="1308889"/>
                </a:lnTo>
                <a:lnTo>
                  <a:pt x="1703902" y="1312384"/>
                </a:lnTo>
                <a:lnTo>
                  <a:pt x="1709931" y="1320328"/>
                </a:lnTo>
                <a:lnTo>
                  <a:pt x="1718816" y="1330495"/>
                </a:lnTo>
                <a:lnTo>
                  <a:pt x="1729923" y="1342570"/>
                </a:lnTo>
                <a:lnTo>
                  <a:pt x="1743885" y="1357186"/>
                </a:lnTo>
                <a:lnTo>
                  <a:pt x="1760385" y="1373073"/>
                </a:lnTo>
                <a:lnTo>
                  <a:pt x="1772443" y="1386418"/>
                </a:lnTo>
                <a:lnTo>
                  <a:pt x="1781646" y="1396268"/>
                </a:lnTo>
                <a:lnTo>
                  <a:pt x="1784184" y="1400081"/>
                </a:lnTo>
                <a:lnTo>
                  <a:pt x="1786405" y="1402623"/>
                </a:lnTo>
                <a:lnTo>
                  <a:pt x="1787675" y="1405165"/>
                </a:lnTo>
                <a:lnTo>
                  <a:pt x="1788944" y="1408025"/>
                </a:lnTo>
                <a:lnTo>
                  <a:pt x="1789578" y="1411202"/>
                </a:lnTo>
                <a:lnTo>
                  <a:pt x="1789896" y="1414062"/>
                </a:lnTo>
                <a:lnTo>
                  <a:pt x="1789896" y="1417557"/>
                </a:lnTo>
                <a:lnTo>
                  <a:pt x="1789261" y="1420734"/>
                </a:lnTo>
                <a:lnTo>
                  <a:pt x="1787992" y="1424230"/>
                </a:lnTo>
                <a:lnTo>
                  <a:pt x="1786723" y="1428360"/>
                </a:lnTo>
                <a:lnTo>
                  <a:pt x="1784501" y="1432491"/>
                </a:lnTo>
                <a:lnTo>
                  <a:pt x="1782598" y="1435986"/>
                </a:lnTo>
                <a:lnTo>
                  <a:pt x="1779742" y="1438210"/>
                </a:lnTo>
                <a:lnTo>
                  <a:pt x="1778472" y="1439481"/>
                </a:lnTo>
                <a:lnTo>
                  <a:pt x="1776568" y="1440435"/>
                </a:lnTo>
                <a:lnTo>
                  <a:pt x="1774982" y="1440752"/>
                </a:lnTo>
                <a:lnTo>
                  <a:pt x="1773395" y="1441070"/>
                </a:lnTo>
                <a:lnTo>
                  <a:pt x="1769587" y="1441388"/>
                </a:lnTo>
                <a:lnTo>
                  <a:pt x="1765462" y="1440752"/>
                </a:lnTo>
                <a:lnTo>
                  <a:pt x="1761337" y="1439481"/>
                </a:lnTo>
                <a:lnTo>
                  <a:pt x="1756260" y="1436939"/>
                </a:lnTo>
                <a:lnTo>
                  <a:pt x="1754356" y="1435668"/>
                </a:lnTo>
                <a:lnTo>
                  <a:pt x="1752452" y="1434080"/>
                </a:lnTo>
                <a:lnTo>
                  <a:pt x="1751183" y="1432809"/>
                </a:lnTo>
                <a:lnTo>
                  <a:pt x="1750231" y="1431220"/>
                </a:lnTo>
                <a:lnTo>
                  <a:pt x="1749279" y="1429631"/>
                </a:lnTo>
                <a:lnTo>
                  <a:pt x="1748644" y="1427725"/>
                </a:lnTo>
                <a:lnTo>
                  <a:pt x="1748644" y="1426136"/>
                </a:lnTo>
                <a:lnTo>
                  <a:pt x="1748644" y="1423912"/>
                </a:lnTo>
                <a:lnTo>
                  <a:pt x="1749914" y="1418510"/>
                </a:lnTo>
                <a:lnTo>
                  <a:pt x="1751818" y="1411838"/>
                </a:lnTo>
                <a:lnTo>
                  <a:pt x="1754991" y="1403894"/>
                </a:lnTo>
                <a:lnTo>
                  <a:pt x="1759433" y="1393091"/>
                </a:lnTo>
                <a:lnTo>
                  <a:pt x="1710883" y="1372438"/>
                </a:lnTo>
                <a:lnTo>
                  <a:pt x="1662334" y="1351466"/>
                </a:lnTo>
                <a:lnTo>
                  <a:pt x="1658526" y="1358457"/>
                </a:lnTo>
                <a:lnTo>
                  <a:pt x="1655987" y="1363223"/>
                </a:lnTo>
                <a:lnTo>
                  <a:pt x="1653131" y="1370531"/>
                </a:lnTo>
                <a:lnTo>
                  <a:pt x="1651545" y="1377521"/>
                </a:lnTo>
                <a:lnTo>
                  <a:pt x="1650910" y="1381017"/>
                </a:lnTo>
                <a:lnTo>
                  <a:pt x="1650593" y="1384512"/>
                </a:lnTo>
                <a:lnTo>
                  <a:pt x="1650593" y="1388007"/>
                </a:lnTo>
                <a:lnTo>
                  <a:pt x="1650593" y="1391502"/>
                </a:lnTo>
                <a:lnTo>
                  <a:pt x="1650910" y="1394997"/>
                </a:lnTo>
                <a:lnTo>
                  <a:pt x="1651227" y="1398492"/>
                </a:lnTo>
                <a:lnTo>
                  <a:pt x="1651862" y="1401670"/>
                </a:lnTo>
                <a:lnTo>
                  <a:pt x="1652814" y="1405165"/>
                </a:lnTo>
                <a:lnTo>
                  <a:pt x="1654083" y="1408660"/>
                </a:lnTo>
                <a:lnTo>
                  <a:pt x="1655353" y="1411838"/>
                </a:lnTo>
                <a:lnTo>
                  <a:pt x="1658843" y="1418510"/>
                </a:lnTo>
                <a:lnTo>
                  <a:pt x="1662968" y="1425183"/>
                </a:lnTo>
                <a:lnTo>
                  <a:pt x="1668363" y="1431220"/>
                </a:lnTo>
                <a:lnTo>
                  <a:pt x="1674392" y="1437575"/>
                </a:lnTo>
                <a:lnTo>
                  <a:pt x="1681373" y="1443930"/>
                </a:lnTo>
                <a:lnTo>
                  <a:pt x="1689623" y="1450285"/>
                </a:lnTo>
                <a:lnTo>
                  <a:pt x="1698191" y="1456004"/>
                </a:lnTo>
                <a:lnTo>
                  <a:pt x="1707710" y="1462041"/>
                </a:lnTo>
                <a:lnTo>
                  <a:pt x="1718499" y="1467760"/>
                </a:lnTo>
                <a:lnTo>
                  <a:pt x="1709614" y="1489049"/>
                </a:lnTo>
                <a:lnTo>
                  <a:pt x="1755308" y="1507796"/>
                </a:lnTo>
                <a:lnTo>
                  <a:pt x="1764193" y="1486507"/>
                </a:lnTo>
                <a:lnTo>
                  <a:pt x="1776568" y="1490320"/>
                </a:lnTo>
                <a:lnTo>
                  <a:pt x="1788944" y="1493498"/>
                </a:lnTo>
                <a:lnTo>
                  <a:pt x="1800050" y="1495722"/>
                </a:lnTo>
                <a:lnTo>
                  <a:pt x="1810839" y="1497311"/>
                </a:lnTo>
                <a:lnTo>
                  <a:pt x="1820993" y="1497946"/>
                </a:lnTo>
                <a:lnTo>
                  <a:pt x="1830513" y="1497946"/>
                </a:lnTo>
                <a:lnTo>
                  <a:pt x="1839398" y="1497311"/>
                </a:lnTo>
                <a:lnTo>
                  <a:pt x="1847648" y="1496040"/>
                </a:lnTo>
                <a:lnTo>
                  <a:pt x="1851456" y="1495086"/>
                </a:lnTo>
                <a:lnTo>
                  <a:pt x="1855264" y="1493815"/>
                </a:lnTo>
                <a:lnTo>
                  <a:pt x="1858754" y="1492862"/>
                </a:lnTo>
                <a:lnTo>
                  <a:pt x="1862245" y="1490956"/>
                </a:lnTo>
                <a:lnTo>
                  <a:pt x="1865418" y="1489367"/>
                </a:lnTo>
                <a:lnTo>
                  <a:pt x="1868591" y="1487460"/>
                </a:lnTo>
                <a:lnTo>
                  <a:pt x="1871764" y="1485554"/>
                </a:lnTo>
                <a:lnTo>
                  <a:pt x="1874620" y="1483330"/>
                </a:lnTo>
                <a:lnTo>
                  <a:pt x="1876841" y="1480788"/>
                </a:lnTo>
                <a:lnTo>
                  <a:pt x="1879380" y="1478564"/>
                </a:lnTo>
                <a:lnTo>
                  <a:pt x="1881918" y="1475704"/>
                </a:lnTo>
                <a:lnTo>
                  <a:pt x="1883822" y="1472527"/>
                </a:lnTo>
                <a:lnTo>
                  <a:pt x="1886044" y="1469667"/>
                </a:lnTo>
                <a:lnTo>
                  <a:pt x="1887947" y="1466172"/>
                </a:lnTo>
                <a:lnTo>
                  <a:pt x="1889534" y="1462677"/>
                </a:lnTo>
                <a:lnTo>
                  <a:pt x="1890803" y="1459181"/>
                </a:lnTo>
                <a:lnTo>
                  <a:pt x="1892707" y="1454097"/>
                </a:lnTo>
                <a:lnTo>
                  <a:pt x="1893976" y="1448696"/>
                </a:lnTo>
                <a:lnTo>
                  <a:pt x="1895246" y="1443930"/>
                </a:lnTo>
                <a:lnTo>
                  <a:pt x="1895563" y="1438846"/>
                </a:lnTo>
                <a:lnTo>
                  <a:pt x="1895880" y="1433444"/>
                </a:lnTo>
                <a:lnTo>
                  <a:pt x="1895563" y="1428360"/>
                </a:lnTo>
                <a:lnTo>
                  <a:pt x="1894611" y="1422959"/>
                </a:lnTo>
                <a:lnTo>
                  <a:pt x="1893342" y="1417875"/>
                </a:lnTo>
                <a:lnTo>
                  <a:pt x="1892073" y="1412791"/>
                </a:lnTo>
                <a:lnTo>
                  <a:pt x="1890169" y="1407707"/>
                </a:lnTo>
                <a:lnTo>
                  <a:pt x="1888582" y="1402941"/>
                </a:lnTo>
                <a:lnTo>
                  <a:pt x="1886361" y="1398492"/>
                </a:lnTo>
                <a:lnTo>
                  <a:pt x="1883822" y="1394044"/>
                </a:lnTo>
                <a:lnTo>
                  <a:pt x="1881601" y="1389913"/>
                </a:lnTo>
                <a:lnTo>
                  <a:pt x="1878745" y="1385783"/>
                </a:lnTo>
                <a:lnTo>
                  <a:pt x="1875572" y="1381652"/>
                </a:lnTo>
                <a:lnTo>
                  <a:pt x="1867956" y="1372755"/>
                </a:lnTo>
                <a:lnTo>
                  <a:pt x="1857168" y="1361317"/>
                </a:lnTo>
                <a:lnTo>
                  <a:pt x="1843205" y="1346700"/>
                </a:lnTo>
                <a:lnTo>
                  <a:pt x="1826388" y="1329542"/>
                </a:lnTo>
                <a:lnTo>
                  <a:pt x="1821310" y="1324141"/>
                </a:lnTo>
                <a:lnTo>
                  <a:pt x="1816551" y="1319374"/>
                </a:lnTo>
                <a:lnTo>
                  <a:pt x="1812743" y="1314608"/>
                </a:lnTo>
                <a:lnTo>
                  <a:pt x="1810204" y="1310160"/>
                </a:lnTo>
                <a:lnTo>
                  <a:pt x="1807348" y="1306029"/>
                </a:lnTo>
                <a:lnTo>
                  <a:pt x="1805444" y="1302534"/>
                </a:lnTo>
                <a:lnTo>
                  <a:pt x="1804492" y="1299039"/>
                </a:lnTo>
                <a:lnTo>
                  <a:pt x="1804175" y="1295861"/>
                </a:lnTo>
                <a:lnTo>
                  <a:pt x="1804175" y="1293320"/>
                </a:lnTo>
                <a:lnTo>
                  <a:pt x="1804492" y="1289824"/>
                </a:lnTo>
                <a:lnTo>
                  <a:pt x="1804810" y="1286329"/>
                </a:lnTo>
                <a:lnTo>
                  <a:pt x="1805762" y="1281881"/>
                </a:lnTo>
                <a:lnTo>
                  <a:pt x="1808618" y="1272984"/>
                </a:lnTo>
                <a:lnTo>
                  <a:pt x="1812426" y="1262498"/>
                </a:lnTo>
                <a:lnTo>
                  <a:pt x="1814647" y="1258686"/>
                </a:lnTo>
                <a:lnTo>
                  <a:pt x="1817185" y="1255508"/>
                </a:lnTo>
                <a:lnTo>
                  <a:pt x="1819724" y="1252966"/>
                </a:lnTo>
                <a:lnTo>
                  <a:pt x="1821310" y="1252013"/>
                </a:lnTo>
                <a:lnTo>
                  <a:pt x="1822897" y="1251377"/>
                </a:lnTo>
                <a:lnTo>
                  <a:pt x="1824801" y="1251060"/>
                </a:lnTo>
                <a:lnTo>
                  <a:pt x="1826388" y="1250742"/>
                </a:lnTo>
                <a:lnTo>
                  <a:pt x="1830195" y="1250106"/>
                </a:lnTo>
                <a:lnTo>
                  <a:pt x="1834320" y="1251377"/>
                </a:lnTo>
                <a:lnTo>
                  <a:pt x="1839080" y="1252648"/>
                </a:lnTo>
                <a:lnTo>
                  <a:pt x="1841936" y="1254237"/>
                </a:lnTo>
                <a:lnTo>
                  <a:pt x="1843840" y="1255190"/>
                </a:lnTo>
                <a:lnTo>
                  <a:pt x="1846061" y="1256461"/>
                </a:lnTo>
                <a:lnTo>
                  <a:pt x="1847648" y="1258368"/>
                </a:lnTo>
                <a:lnTo>
                  <a:pt x="1848917" y="1259639"/>
                </a:lnTo>
                <a:lnTo>
                  <a:pt x="1849869" y="1261545"/>
                </a:lnTo>
                <a:lnTo>
                  <a:pt x="1850504" y="1263134"/>
                </a:lnTo>
                <a:lnTo>
                  <a:pt x="1850821" y="1265040"/>
                </a:lnTo>
                <a:lnTo>
                  <a:pt x="1850504" y="1267265"/>
                </a:lnTo>
                <a:lnTo>
                  <a:pt x="1850186" y="1270124"/>
                </a:lnTo>
                <a:lnTo>
                  <a:pt x="1847965" y="1277432"/>
                </a:lnTo>
                <a:lnTo>
                  <a:pt x="1844792" y="1287282"/>
                </a:lnTo>
                <a:lnTo>
                  <a:pt x="1840032" y="1299039"/>
                </a:lnTo>
                <a:lnTo>
                  <a:pt x="1833369" y="1315562"/>
                </a:lnTo>
                <a:lnTo>
                  <a:pt x="1881918" y="1334944"/>
                </a:lnTo>
                <a:lnTo>
                  <a:pt x="1929834" y="1354008"/>
                </a:lnTo>
                <a:lnTo>
                  <a:pt x="1935228" y="1340981"/>
                </a:lnTo>
                <a:lnTo>
                  <a:pt x="1937132" y="1335262"/>
                </a:lnTo>
                <a:lnTo>
                  <a:pt x="1938718" y="1330178"/>
                </a:lnTo>
                <a:lnTo>
                  <a:pt x="1939988" y="1324776"/>
                </a:lnTo>
                <a:lnTo>
                  <a:pt x="1941257" y="1319692"/>
                </a:lnTo>
                <a:lnTo>
                  <a:pt x="1942209" y="1314926"/>
                </a:lnTo>
                <a:lnTo>
                  <a:pt x="1942526" y="1309842"/>
                </a:lnTo>
                <a:lnTo>
                  <a:pt x="1942844" y="1305076"/>
                </a:lnTo>
                <a:lnTo>
                  <a:pt x="1942526" y="1300628"/>
                </a:lnTo>
                <a:lnTo>
                  <a:pt x="1942209" y="1295861"/>
                </a:lnTo>
                <a:lnTo>
                  <a:pt x="1941574" y="1291413"/>
                </a:lnTo>
                <a:lnTo>
                  <a:pt x="1940305" y="1287282"/>
                </a:lnTo>
                <a:lnTo>
                  <a:pt x="1939036" y="1283152"/>
                </a:lnTo>
                <a:lnTo>
                  <a:pt x="1937132" y="1279021"/>
                </a:lnTo>
                <a:lnTo>
                  <a:pt x="1935545" y="1274890"/>
                </a:lnTo>
                <a:lnTo>
                  <a:pt x="1933007" y="1271078"/>
                </a:lnTo>
                <a:lnTo>
                  <a:pt x="1930786" y="1267265"/>
                </a:lnTo>
                <a:lnTo>
                  <a:pt x="1925074" y="1260274"/>
                </a:lnTo>
                <a:lnTo>
                  <a:pt x="1918727" y="1253602"/>
                </a:lnTo>
                <a:lnTo>
                  <a:pt x="1912064" y="1247565"/>
                </a:lnTo>
                <a:lnTo>
                  <a:pt x="1905083" y="1241210"/>
                </a:lnTo>
                <a:lnTo>
                  <a:pt x="1897467" y="1235490"/>
                </a:lnTo>
                <a:lnTo>
                  <a:pt x="1889534" y="1230089"/>
                </a:lnTo>
                <a:lnTo>
                  <a:pt x="1881284" y="1225005"/>
                </a:lnTo>
                <a:lnTo>
                  <a:pt x="1872082" y="1220556"/>
                </a:lnTo>
                <a:lnTo>
                  <a:pt x="1882553" y="1194819"/>
                </a:lnTo>
                <a:lnTo>
                  <a:pt x="1839398" y="1177026"/>
                </a:lnTo>
                <a:close/>
                <a:moveTo>
                  <a:pt x="1952046" y="1106804"/>
                </a:moveTo>
                <a:lnTo>
                  <a:pt x="1958075" y="1113159"/>
                </a:lnTo>
                <a:lnTo>
                  <a:pt x="1964421" y="1119832"/>
                </a:lnTo>
                <a:lnTo>
                  <a:pt x="1970768" y="1126504"/>
                </a:lnTo>
                <a:lnTo>
                  <a:pt x="1976162" y="1133813"/>
                </a:lnTo>
                <a:lnTo>
                  <a:pt x="1981557" y="1141438"/>
                </a:lnTo>
                <a:lnTo>
                  <a:pt x="1986634" y="1149064"/>
                </a:lnTo>
                <a:lnTo>
                  <a:pt x="1991711" y="1157326"/>
                </a:lnTo>
                <a:lnTo>
                  <a:pt x="1996153" y="1165905"/>
                </a:lnTo>
                <a:lnTo>
                  <a:pt x="2000278" y="1174484"/>
                </a:lnTo>
                <a:lnTo>
                  <a:pt x="2004086" y="1183698"/>
                </a:lnTo>
                <a:lnTo>
                  <a:pt x="2007577" y="1192595"/>
                </a:lnTo>
                <a:lnTo>
                  <a:pt x="2010750" y="1202127"/>
                </a:lnTo>
                <a:lnTo>
                  <a:pt x="2013606" y="1211977"/>
                </a:lnTo>
                <a:lnTo>
                  <a:pt x="2016462" y="1221510"/>
                </a:lnTo>
                <a:lnTo>
                  <a:pt x="2018366" y="1231677"/>
                </a:lnTo>
                <a:lnTo>
                  <a:pt x="2020587" y="1242163"/>
                </a:lnTo>
                <a:lnTo>
                  <a:pt x="2021856" y="1252648"/>
                </a:lnTo>
                <a:lnTo>
                  <a:pt x="2023443" y="1263134"/>
                </a:lnTo>
                <a:lnTo>
                  <a:pt x="2024077" y="1273937"/>
                </a:lnTo>
                <a:lnTo>
                  <a:pt x="2024395" y="1285058"/>
                </a:lnTo>
                <a:lnTo>
                  <a:pt x="2024712" y="1295861"/>
                </a:lnTo>
                <a:lnTo>
                  <a:pt x="2024395" y="1306982"/>
                </a:lnTo>
                <a:lnTo>
                  <a:pt x="2024077" y="1318739"/>
                </a:lnTo>
                <a:lnTo>
                  <a:pt x="2023125" y="1329860"/>
                </a:lnTo>
                <a:lnTo>
                  <a:pt x="2021539" y="1341299"/>
                </a:lnTo>
                <a:lnTo>
                  <a:pt x="2019952" y="1352737"/>
                </a:lnTo>
                <a:lnTo>
                  <a:pt x="2018048" y="1364494"/>
                </a:lnTo>
                <a:lnTo>
                  <a:pt x="2015827" y="1375933"/>
                </a:lnTo>
                <a:lnTo>
                  <a:pt x="2012654" y="1387371"/>
                </a:lnTo>
                <a:lnTo>
                  <a:pt x="2009481" y="1399128"/>
                </a:lnTo>
                <a:lnTo>
                  <a:pt x="2005990" y="1410884"/>
                </a:lnTo>
                <a:lnTo>
                  <a:pt x="2001865" y="1422323"/>
                </a:lnTo>
                <a:lnTo>
                  <a:pt x="1998057" y="1432809"/>
                </a:lnTo>
                <a:lnTo>
                  <a:pt x="1993615" y="1442976"/>
                </a:lnTo>
                <a:lnTo>
                  <a:pt x="1989172" y="1452509"/>
                </a:lnTo>
                <a:lnTo>
                  <a:pt x="1984412" y="1462359"/>
                </a:lnTo>
                <a:lnTo>
                  <a:pt x="1979018" y="1472209"/>
                </a:lnTo>
                <a:lnTo>
                  <a:pt x="1973941" y="1481106"/>
                </a:lnTo>
                <a:lnTo>
                  <a:pt x="1967912" y="1490638"/>
                </a:lnTo>
                <a:lnTo>
                  <a:pt x="1961883" y="1499852"/>
                </a:lnTo>
                <a:lnTo>
                  <a:pt x="1955854" y="1508432"/>
                </a:lnTo>
                <a:lnTo>
                  <a:pt x="1949507" y="1517011"/>
                </a:lnTo>
                <a:lnTo>
                  <a:pt x="1942526" y="1525272"/>
                </a:lnTo>
                <a:lnTo>
                  <a:pt x="1935545" y="1533215"/>
                </a:lnTo>
                <a:lnTo>
                  <a:pt x="1928247" y="1540841"/>
                </a:lnTo>
                <a:lnTo>
                  <a:pt x="1920631" y="1548149"/>
                </a:lnTo>
                <a:lnTo>
                  <a:pt x="1912381" y="1555457"/>
                </a:lnTo>
                <a:lnTo>
                  <a:pt x="1904448" y="1562130"/>
                </a:lnTo>
                <a:lnTo>
                  <a:pt x="1896198" y="1568803"/>
                </a:lnTo>
                <a:lnTo>
                  <a:pt x="1887947" y="1575158"/>
                </a:lnTo>
                <a:lnTo>
                  <a:pt x="1878745" y="1581195"/>
                </a:lnTo>
                <a:lnTo>
                  <a:pt x="1870178" y="1586279"/>
                </a:lnTo>
                <a:lnTo>
                  <a:pt x="1860658" y="1591680"/>
                </a:lnTo>
                <a:lnTo>
                  <a:pt x="1851138" y="1596129"/>
                </a:lnTo>
                <a:lnTo>
                  <a:pt x="1841302" y="1600577"/>
                </a:lnTo>
                <a:lnTo>
                  <a:pt x="1831782" y="1604390"/>
                </a:lnTo>
                <a:lnTo>
                  <a:pt x="1821628" y="1607885"/>
                </a:lnTo>
                <a:lnTo>
                  <a:pt x="1811474" y="1611063"/>
                </a:lnTo>
                <a:lnTo>
                  <a:pt x="1801002" y="1613922"/>
                </a:lnTo>
                <a:lnTo>
                  <a:pt x="1790213" y="1615829"/>
                </a:lnTo>
                <a:lnTo>
                  <a:pt x="1779742" y="1617735"/>
                </a:lnTo>
                <a:lnTo>
                  <a:pt x="1768636" y="1618688"/>
                </a:lnTo>
                <a:lnTo>
                  <a:pt x="1757529" y="1619324"/>
                </a:lnTo>
                <a:lnTo>
                  <a:pt x="1746423" y="1619642"/>
                </a:lnTo>
                <a:lnTo>
                  <a:pt x="1807666" y="1643472"/>
                </a:lnTo>
                <a:lnTo>
                  <a:pt x="1869226" y="1666668"/>
                </a:lnTo>
                <a:lnTo>
                  <a:pt x="1931103" y="1689227"/>
                </a:lnTo>
                <a:lnTo>
                  <a:pt x="1992663" y="1711469"/>
                </a:lnTo>
                <a:lnTo>
                  <a:pt x="2054857" y="1733076"/>
                </a:lnTo>
                <a:lnTo>
                  <a:pt x="2116734" y="1754047"/>
                </a:lnTo>
                <a:lnTo>
                  <a:pt x="2179246" y="1775018"/>
                </a:lnTo>
                <a:lnTo>
                  <a:pt x="2241758" y="1795353"/>
                </a:lnTo>
                <a:lnTo>
                  <a:pt x="2243345" y="1789952"/>
                </a:lnTo>
                <a:lnTo>
                  <a:pt x="2244614" y="1785503"/>
                </a:lnTo>
                <a:lnTo>
                  <a:pt x="2246518" y="1781373"/>
                </a:lnTo>
                <a:lnTo>
                  <a:pt x="2248422" y="1777242"/>
                </a:lnTo>
                <a:lnTo>
                  <a:pt x="2250643" y="1773429"/>
                </a:lnTo>
                <a:lnTo>
                  <a:pt x="2252547" y="1769616"/>
                </a:lnTo>
                <a:lnTo>
                  <a:pt x="2255086" y="1766121"/>
                </a:lnTo>
                <a:lnTo>
                  <a:pt x="2257941" y="1762626"/>
                </a:lnTo>
                <a:lnTo>
                  <a:pt x="2260797" y="1759131"/>
                </a:lnTo>
                <a:lnTo>
                  <a:pt x="2263970" y="1755953"/>
                </a:lnTo>
                <a:lnTo>
                  <a:pt x="2266826" y="1752776"/>
                </a:lnTo>
                <a:lnTo>
                  <a:pt x="2270317" y="1749916"/>
                </a:lnTo>
                <a:lnTo>
                  <a:pt x="2273807" y="1747057"/>
                </a:lnTo>
                <a:lnTo>
                  <a:pt x="2277298" y="1744832"/>
                </a:lnTo>
                <a:lnTo>
                  <a:pt x="2281106" y="1742290"/>
                </a:lnTo>
                <a:lnTo>
                  <a:pt x="2285231" y="1740066"/>
                </a:lnTo>
                <a:lnTo>
                  <a:pt x="2289356" y="1738160"/>
                </a:lnTo>
                <a:lnTo>
                  <a:pt x="2293481" y="1736253"/>
                </a:lnTo>
                <a:lnTo>
                  <a:pt x="2297606" y="1734665"/>
                </a:lnTo>
                <a:lnTo>
                  <a:pt x="2301731" y="1733076"/>
                </a:lnTo>
                <a:lnTo>
                  <a:pt x="2306491" y="1731805"/>
                </a:lnTo>
                <a:lnTo>
                  <a:pt x="2310934" y="1730852"/>
                </a:lnTo>
                <a:lnTo>
                  <a:pt x="2315376" y="1730216"/>
                </a:lnTo>
                <a:lnTo>
                  <a:pt x="2319819" y="1729263"/>
                </a:lnTo>
                <a:lnTo>
                  <a:pt x="2324578" y="1728627"/>
                </a:lnTo>
                <a:lnTo>
                  <a:pt x="2329338" y="1728627"/>
                </a:lnTo>
                <a:lnTo>
                  <a:pt x="2334098" y="1728310"/>
                </a:lnTo>
                <a:lnTo>
                  <a:pt x="2339175" y="1728627"/>
                </a:lnTo>
                <a:lnTo>
                  <a:pt x="2343618" y="1728945"/>
                </a:lnTo>
                <a:lnTo>
                  <a:pt x="2348377" y="1729581"/>
                </a:lnTo>
                <a:lnTo>
                  <a:pt x="2353454" y="1730534"/>
                </a:lnTo>
                <a:lnTo>
                  <a:pt x="2358214" y="1731487"/>
                </a:lnTo>
                <a:lnTo>
                  <a:pt x="2363291" y="1732758"/>
                </a:lnTo>
                <a:lnTo>
                  <a:pt x="2369003" y="1734982"/>
                </a:lnTo>
                <a:lnTo>
                  <a:pt x="2471180" y="1380699"/>
                </a:lnTo>
                <a:lnTo>
                  <a:pt x="2465468" y="1379428"/>
                </a:lnTo>
                <a:lnTo>
                  <a:pt x="2461026" y="1377839"/>
                </a:lnTo>
                <a:lnTo>
                  <a:pt x="2456583" y="1376250"/>
                </a:lnTo>
                <a:lnTo>
                  <a:pt x="2452458" y="1374344"/>
                </a:lnTo>
                <a:lnTo>
                  <a:pt x="2448333" y="1372438"/>
                </a:lnTo>
                <a:lnTo>
                  <a:pt x="2444208" y="1370213"/>
                </a:lnTo>
                <a:lnTo>
                  <a:pt x="2440400" y="1367989"/>
                </a:lnTo>
                <a:lnTo>
                  <a:pt x="2436592" y="1365447"/>
                </a:lnTo>
                <a:lnTo>
                  <a:pt x="2433102" y="1362587"/>
                </a:lnTo>
                <a:lnTo>
                  <a:pt x="2429611" y="1359728"/>
                </a:lnTo>
                <a:lnTo>
                  <a:pt x="2426438" y="1356550"/>
                </a:lnTo>
                <a:lnTo>
                  <a:pt x="2423582" y="1353691"/>
                </a:lnTo>
                <a:lnTo>
                  <a:pt x="2420726" y="1350513"/>
                </a:lnTo>
                <a:lnTo>
                  <a:pt x="2417870" y="1347018"/>
                </a:lnTo>
                <a:lnTo>
                  <a:pt x="2415332" y="1343523"/>
                </a:lnTo>
                <a:lnTo>
                  <a:pt x="2413110" y="1339710"/>
                </a:lnTo>
                <a:lnTo>
                  <a:pt x="2410889" y="1336215"/>
                </a:lnTo>
                <a:lnTo>
                  <a:pt x="2408668" y="1332402"/>
                </a:lnTo>
                <a:lnTo>
                  <a:pt x="2407081" y="1327954"/>
                </a:lnTo>
                <a:lnTo>
                  <a:pt x="2405177" y="1324141"/>
                </a:lnTo>
                <a:lnTo>
                  <a:pt x="2403908" y="1320010"/>
                </a:lnTo>
                <a:lnTo>
                  <a:pt x="2402639" y="1315879"/>
                </a:lnTo>
                <a:lnTo>
                  <a:pt x="2401370" y="1311749"/>
                </a:lnTo>
                <a:lnTo>
                  <a:pt x="2400735" y="1307618"/>
                </a:lnTo>
                <a:lnTo>
                  <a:pt x="2400100" y="1303170"/>
                </a:lnTo>
                <a:lnTo>
                  <a:pt x="2399783" y="1298721"/>
                </a:lnTo>
                <a:lnTo>
                  <a:pt x="2399783" y="1294590"/>
                </a:lnTo>
                <a:lnTo>
                  <a:pt x="2399783" y="1290142"/>
                </a:lnTo>
                <a:lnTo>
                  <a:pt x="2400100" y="1285376"/>
                </a:lnTo>
                <a:lnTo>
                  <a:pt x="2400418" y="1281245"/>
                </a:lnTo>
                <a:lnTo>
                  <a:pt x="2401052" y="1276797"/>
                </a:lnTo>
                <a:lnTo>
                  <a:pt x="2402322" y="1272348"/>
                </a:lnTo>
                <a:lnTo>
                  <a:pt x="2403591" y="1267900"/>
                </a:lnTo>
                <a:lnTo>
                  <a:pt x="2403908" y="1266947"/>
                </a:lnTo>
                <a:lnTo>
                  <a:pt x="2346473" y="1248835"/>
                </a:lnTo>
                <a:lnTo>
                  <a:pt x="2289673" y="1230406"/>
                </a:lnTo>
                <a:lnTo>
                  <a:pt x="2232873" y="1211660"/>
                </a:lnTo>
                <a:lnTo>
                  <a:pt x="2176073" y="1191642"/>
                </a:lnTo>
                <a:lnTo>
                  <a:pt x="2119590" y="1171306"/>
                </a:lnTo>
                <a:lnTo>
                  <a:pt x="2063425" y="1150335"/>
                </a:lnTo>
                <a:lnTo>
                  <a:pt x="2007577" y="1128729"/>
                </a:lnTo>
                <a:lnTo>
                  <a:pt x="1952046" y="1106804"/>
                </a:lnTo>
                <a:close/>
                <a:moveTo>
                  <a:pt x="1413556" y="857694"/>
                </a:moveTo>
                <a:lnTo>
                  <a:pt x="1413238" y="858329"/>
                </a:lnTo>
                <a:lnTo>
                  <a:pt x="1411017" y="862460"/>
                </a:lnTo>
                <a:lnTo>
                  <a:pt x="1408478" y="866273"/>
                </a:lnTo>
                <a:lnTo>
                  <a:pt x="1405940" y="869768"/>
                </a:lnTo>
                <a:lnTo>
                  <a:pt x="1403401" y="873263"/>
                </a:lnTo>
                <a:lnTo>
                  <a:pt x="1400228" y="876758"/>
                </a:lnTo>
                <a:lnTo>
                  <a:pt x="1397055" y="879936"/>
                </a:lnTo>
                <a:lnTo>
                  <a:pt x="1393882" y="882796"/>
                </a:lnTo>
                <a:lnTo>
                  <a:pt x="1390709" y="885655"/>
                </a:lnTo>
                <a:lnTo>
                  <a:pt x="1387218" y="888515"/>
                </a:lnTo>
                <a:lnTo>
                  <a:pt x="1383410" y="890739"/>
                </a:lnTo>
                <a:lnTo>
                  <a:pt x="1379920" y="892963"/>
                </a:lnTo>
                <a:lnTo>
                  <a:pt x="1376112" y="894870"/>
                </a:lnTo>
                <a:lnTo>
                  <a:pt x="1372304" y="897094"/>
                </a:lnTo>
                <a:lnTo>
                  <a:pt x="1368179" y="899000"/>
                </a:lnTo>
                <a:lnTo>
                  <a:pt x="1364371" y="900271"/>
                </a:lnTo>
                <a:lnTo>
                  <a:pt x="1360246" y="901542"/>
                </a:lnTo>
                <a:lnTo>
                  <a:pt x="1351361" y="903449"/>
                </a:lnTo>
                <a:lnTo>
                  <a:pt x="1347236" y="904084"/>
                </a:lnTo>
                <a:lnTo>
                  <a:pt x="1343111" y="904720"/>
                </a:lnTo>
                <a:lnTo>
                  <a:pt x="1338668" y="905038"/>
                </a:lnTo>
                <a:lnTo>
                  <a:pt x="1333908" y="905038"/>
                </a:lnTo>
                <a:lnTo>
                  <a:pt x="1329783" y="904720"/>
                </a:lnTo>
                <a:lnTo>
                  <a:pt x="1325341" y="904402"/>
                </a:lnTo>
                <a:lnTo>
                  <a:pt x="1320898" y="904084"/>
                </a:lnTo>
                <a:lnTo>
                  <a:pt x="1316456" y="903131"/>
                </a:lnTo>
                <a:lnTo>
                  <a:pt x="1312013" y="901860"/>
                </a:lnTo>
                <a:lnTo>
                  <a:pt x="1307571" y="900907"/>
                </a:lnTo>
                <a:lnTo>
                  <a:pt x="1303446" y="899636"/>
                </a:lnTo>
                <a:lnTo>
                  <a:pt x="1299321" y="897729"/>
                </a:lnTo>
                <a:lnTo>
                  <a:pt x="1294561" y="895823"/>
                </a:lnTo>
                <a:lnTo>
                  <a:pt x="1290436" y="893599"/>
                </a:lnTo>
                <a:lnTo>
                  <a:pt x="1289801" y="892963"/>
                </a:lnTo>
                <a:lnTo>
                  <a:pt x="1113054" y="1215790"/>
                </a:lnTo>
                <a:lnTo>
                  <a:pt x="1114006" y="1216426"/>
                </a:lnTo>
                <a:lnTo>
                  <a:pt x="1118131" y="1218968"/>
                </a:lnTo>
                <a:lnTo>
                  <a:pt x="1122891" y="1221510"/>
                </a:lnTo>
                <a:lnTo>
                  <a:pt x="1126699" y="1224369"/>
                </a:lnTo>
                <a:lnTo>
                  <a:pt x="1130507" y="1227547"/>
                </a:lnTo>
                <a:lnTo>
                  <a:pt x="1134315" y="1230724"/>
                </a:lnTo>
                <a:lnTo>
                  <a:pt x="1137805" y="1233902"/>
                </a:lnTo>
                <a:lnTo>
                  <a:pt x="1141296" y="1237397"/>
                </a:lnTo>
                <a:lnTo>
                  <a:pt x="1144469" y="1240892"/>
                </a:lnTo>
                <a:lnTo>
                  <a:pt x="1147325" y="1244387"/>
                </a:lnTo>
                <a:lnTo>
                  <a:pt x="1149863" y="1248200"/>
                </a:lnTo>
                <a:lnTo>
                  <a:pt x="1152719" y="1252013"/>
                </a:lnTo>
                <a:lnTo>
                  <a:pt x="1155258" y="1255826"/>
                </a:lnTo>
                <a:lnTo>
                  <a:pt x="1157479" y="1259957"/>
                </a:lnTo>
                <a:lnTo>
                  <a:pt x="1159383" y="1264087"/>
                </a:lnTo>
                <a:lnTo>
                  <a:pt x="1161287" y="1268536"/>
                </a:lnTo>
                <a:lnTo>
                  <a:pt x="1162873" y="1272666"/>
                </a:lnTo>
                <a:lnTo>
                  <a:pt x="1164143" y="1276797"/>
                </a:lnTo>
                <a:lnTo>
                  <a:pt x="1165412" y="1280928"/>
                </a:lnTo>
                <a:lnTo>
                  <a:pt x="1166364" y="1285376"/>
                </a:lnTo>
                <a:lnTo>
                  <a:pt x="1167316" y="1289824"/>
                </a:lnTo>
                <a:lnTo>
                  <a:pt x="1167633" y="1294273"/>
                </a:lnTo>
                <a:lnTo>
                  <a:pt x="1168268" y="1298403"/>
                </a:lnTo>
                <a:lnTo>
                  <a:pt x="1168585" y="1302852"/>
                </a:lnTo>
                <a:lnTo>
                  <a:pt x="1168268" y="1307618"/>
                </a:lnTo>
                <a:lnTo>
                  <a:pt x="1167633" y="1311749"/>
                </a:lnTo>
                <a:lnTo>
                  <a:pt x="1167316" y="1316197"/>
                </a:lnTo>
                <a:lnTo>
                  <a:pt x="1166364" y="1320328"/>
                </a:lnTo>
                <a:lnTo>
                  <a:pt x="1165412" y="1324776"/>
                </a:lnTo>
                <a:lnTo>
                  <a:pt x="1164143" y="1329224"/>
                </a:lnTo>
                <a:lnTo>
                  <a:pt x="1162556" y="1333355"/>
                </a:lnTo>
                <a:lnTo>
                  <a:pt x="1160652" y="1337486"/>
                </a:lnTo>
                <a:lnTo>
                  <a:pt x="1159066" y="1341616"/>
                </a:lnTo>
                <a:lnTo>
                  <a:pt x="1155892" y="1346700"/>
                </a:lnTo>
                <a:lnTo>
                  <a:pt x="1215231" y="1376568"/>
                </a:lnTo>
                <a:lnTo>
                  <a:pt x="1274887" y="1406118"/>
                </a:lnTo>
                <a:lnTo>
                  <a:pt x="1334226" y="1435351"/>
                </a:lnTo>
                <a:lnTo>
                  <a:pt x="1393882" y="1464265"/>
                </a:lnTo>
                <a:lnTo>
                  <a:pt x="1453855" y="1492227"/>
                </a:lnTo>
                <a:lnTo>
                  <a:pt x="1514146" y="1519870"/>
                </a:lnTo>
                <a:lnTo>
                  <a:pt x="1574754" y="1547196"/>
                </a:lnTo>
                <a:lnTo>
                  <a:pt x="1635679" y="1574204"/>
                </a:lnTo>
                <a:lnTo>
                  <a:pt x="1627746" y="1565943"/>
                </a:lnTo>
                <a:lnTo>
                  <a:pt x="1620448" y="1557682"/>
                </a:lnTo>
                <a:lnTo>
                  <a:pt x="1613466" y="1549103"/>
                </a:lnTo>
                <a:lnTo>
                  <a:pt x="1607120" y="1540206"/>
                </a:lnTo>
                <a:lnTo>
                  <a:pt x="1601091" y="1531309"/>
                </a:lnTo>
                <a:lnTo>
                  <a:pt x="1595379" y="1522094"/>
                </a:lnTo>
                <a:lnTo>
                  <a:pt x="1590620" y="1512562"/>
                </a:lnTo>
                <a:lnTo>
                  <a:pt x="1585542" y="1503030"/>
                </a:lnTo>
                <a:lnTo>
                  <a:pt x="1581417" y="1493180"/>
                </a:lnTo>
                <a:lnTo>
                  <a:pt x="1577609" y="1483330"/>
                </a:lnTo>
                <a:lnTo>
                  <a:pt x="1574436" y="1473162"/>
                </a:lnTo>
                <a:lnTo>
                  <a:pt x="1571263" y="1462994"/>
                </a:lnTo>
                <a:lnTo>
                  <a:pt x="1569042" y="1453144"/>
                </a:lnTo>
                <a:lnTo>
                  <a:pt x="1566821" y="1442659"/>
                </a:lnTo>
                <a:lnTo>
                  <a:pt x="1565234" y="1432173"/>
                </a:lnTo>
                <a:lnTo>
                  <a:pt x="1563647" y="1421688"/>
                </a:lnTo>
                <a:lnTo>
                  <a:pt x="1563013" y="1411202"/>
                </a:lnTo>
                <a:lnTo>
                  <a:pt x="1562378" y="1400717"/>
                </a:lnTo>
                <a:lnTo>
                  <a:pt x="1562378" y="1389913"/>
                </a:lnTo>
                <a:lnTo>
                  <a:pt x="1562378" y="1379110"/>
                </a:lnTo>
                <a:lnTo>
                  <a:pt x="1563013" y="1368625"/>
                </a:lnTo>
                <a:lnTo>
                  <a:pt x="1563965" y="1357821"/>
                </a:lnTo>
                <a:lnTo>
                  <a:pt x="1565551" y="1347336"/>
                </a:lnTo>
                <a:lnTo>
                  <a:pt x="1567138" y="1336533"/>
                </a:lnTo>
                <a:lnTo>
                  <a:pt x="1569359" y="1326047"/>
                </a:lnTo>
                <a:lnTo>
                  <a:pt x="1571580" y="1315562"/>
                </a:lnTo>
                <a:lnTo>
                  <a:pt x="1574436" y="1305076"/>
                </a:lnTo>
                <a:lnTo>
                  <a:pt x="1577609" y="1294590"/>
                </a:lnTo>
                <a:lnTo>
                  <a:pt x="1581100" y="1284105"/>
                </a:lnTo>
                <a:lnTo>
                  <a:pt x="1584908" y="1273937"/>
                </a:lnTo>
                <a:lnTo>
                  <a:pt x="1588716" y="1263769"/>
                </a:lnTo>
                <a:lnTo>
                  <a:pt x="1593158" y="1253602"/>
                </a:lnTo>
                <a:lnTo>
                  <a:pt x="1598552" y="1242481"/>
                </a:lnTo>
                <a:lnTo>
                  <a:pt x="1604582" y="1231677"/>
                </a:lnTo>
                <a:lnTo>
                  <a:pt x="1610293" y="1221192"/>
                </a:lnTo>
                <a:lnTo>
                  <a:pt x="1616322" y="1211024"/>
                </a:lnTo>
                <a:lnTo>
                  <a:pt x="1622986" y="1201174"/>
                </a:lnTo>
                <a:lnTo>
                  <a:pt x="1629650" y="1191642"/>
                </a:lnTo>
                <a:lnTo>
                  <a:pt x="1636631" y="1182109"/>
                </a:lnTo>
                <a:lnTo>
                  <a:pt x="1643612" y="1173213"/>
                </a:lnTo>
                <a:lnTo>
                  <a:pt x="1650910" y="1164316"/>
                </a:lnTo>
                <a:lnTo>
                  <a:pt x="1658526" y="1156055"/>
                </a:lnTo>
                <a:lnTo>
                  <a:pt x="1666141" y="1148111"/>
                </a:lnTo>
                <a:lnTo>
                  <a:pt x="1673757" y="1140485"/>
                </a:lnTo>
                <a:lnTo>
                  <a:pt x="1682325" y="1132859"/>
                </a:lnTo>
                <a:lnTo>
                  <a:pt x="1690258" y="1125551"/>
                </a:lnTo>
                <a:lnTo>
                  <a:pt x="1698508" y="1119196"/>
                </a:lnTo>
                <a:lnTo>
                  <a:pt x="1707076" y="1112841"/>
                </a:lnTo>
                <a:lnTo>
                  <a:pt x="1715643" y="1106804"/>
                </a:lnTo>
                <a:lnTo>
                  <a:pt x="1724211" y="1101403"/>
                </a:lnTo>
                <a:lnTo>
                  <a:pt x="1733096" y="1096001"/>
                </a:lnTo>
                <a:lnTo>
                  <a:pt x="1741981" y="1091235"/>
                </a:lnTo>
                <a:lnTo>
                  <a:pt x="1750866" y="1086469"/>
                </a:lnTo>
                <a:lnTo>
                  <a:pt x="1759751" y="1082656"/>
                </a:lnTo>
                <a:lnTo>
                  <a:pt x="1768953" y="1078843"/>
                </a:lnTo>
                <a:lnTo>
                  <a:pt x="1778155" y="1075666"/>
                </a:lnTo>
                <a:lnTo>
                  <a:pt x="1787357" y="1073124"/>
                </a:lnTo>
                <a:lnTo>
                  <a:pt x="1796560" y="1070582"/>
                </a:lnTo>
                <a:lnTo>
                  <a:pt x="1805444" y="1068357"/>
                </a:lnTo>
                <a:lnTo>
                  <a:pt x="1814647" y="1067086"/>
                </a:lnTo>
                <a:lnTo>
                  <a:pt x="1824166" y="1066133"/>
                </a:lnTo>
                <a:lnTo>
                  <a:pt x="1833051" y="1065180"/>
                </a:lnTo>
                <a:lnTo>
                  <a:pt x="1842254" y="1064862"/>
                </a:lnTo>
                <a:lnTo>
                  <a:pt x="1850821" y="1065180"/>
                </a:lnTo>
                <a:lnTo>
                  <a:pt x="1795290" y="1041349"/>
                </a:lnTo>
                <a:lnTo>
                  <a:pt x="1740077" y="1016883"/>
                </a:lnTo>
                <a:lnTo>
                  <a:pt x="1684863" y="991781"/>
                </a:lnTo>
                <a:lnTo>
                  <a:pt x="1630284" y="966044"/>
                </a:lnTo>
                <a:lnTo>
                  <a:pt x="1575388" y="939672"/>
                </a:lnTo>
                <a:lnTo>
                  <a:pt x="1521127" y="912663"/>
                </a:lnTo>
                <a:lnTo>
                  <a:pt x="1467182" y="885655"/>
                </a:lnTo>
                <a:lnTo>
                  <a:pt x="1413556" y="857694"/>
                </a:lnTo>
                <a:close/>
                <a:moveTo>
                  <a:pt x="1297417" y="692150"/>
                </a:moveTo>
                <a:lnTo>
                  <a:pt x="1336764" y="713756"/>
                </a:lnTo>
                <a:lnTo>
                  <a:pt x="1376112" y="734727"/>
                </a:lnTo>
                <a:lnTo>
                  <a:pt x="1415459" y="755698"/>
                </a:lnTo>
                <a:lnTo>
                  <a:pt x="1454807" y="776352"/>
                </a:lnTo>
                <a:lnTo>
                  <a:pt x="1494789" y="796687"/>
                </a:lnTo>
                <a:lnTo>
                  <a:pt x="1534454" y="816387"/>
                </a:lnTo>
                <a:lnTo>
                  <a:pt x="1574119" y="836405"/>
                </a:lnTo>
                <a:lnTo>
                  <a:pt x="1613784" y="855470"/>
                </a:lnTo>
                <a:lnTo>
                  <a:pt x="1654083" y="874852"/>
                </a:lnTo>
                <a:lnTo>
                  <a:pt x="1694066" y="893599"/>
                </a:lnTo>
                <a:lnTo>
                  <a:pt x="1734048" y="912028"/>
                </a:lnTo>
                <a:lnTo>
                  <a:pt x="1774664" y="930139"/>
                </a:lnTo>
                <a:lnTo>
                  <a:pt x="1814964" y="947933"/>
                </a:lnTo>
                <a:lnTo>
                  <a:pt x="1855264" y="965409"/>
                </a:lnTo>
                <a:lnTo>
                  <a:pt x="1896198" y="982885"/>
                </a:lnTo>
                <a:lnTo>
                  <a:pt x="1936815" y="999725"/>
                </a:lnTo>
                <a:lnTo>
                  <a:pt x="1977749" y="1016565"/>
                </a:lnTo>
                <a:lnTo>
                  <a:pt x="2018683" y="1032770"/>
                </a:lnTo>
                <a:lnTo>
                  <a:pt x="2059934" y="1049293"/>
                </a:lnTo>
                <a:lnTo>
                  <a:pt x="2101186" y="1064862"/>
                </a:lnTo>
                <a:lnTo>
                  <a:pt x="2142437" y="1080749"/>
                </a:lnTo>
                <a:lnTo>
                  <a:pt x="2184006" y="1095683"/>
                </a:lnTo>
                <a:lnTo>
                  <a:pt x="2225575" y="1110617"/>
                </a:lnTo>
                <a:lnTo>
                  <a:pt x="2267461" y="1125233"/>
                </a:lnTo>
                <a:lnTo>
                  <a:pt x="2309347" y="1139850"/>
                </a:lnTo>
                <a:lnTo>
                  <a:pt x="2351233" y="1153830"/>
                </a:lnTo>
                <a:lnTo>
                  <a:pt x="2393437" y="1167811"/>
                </a:lnTo>
                <a:lnTo>
                  <a:pt x="2435957" y="1181474"/>
                </a:lnTo>
                <a:lnTo>
                  <a:pt x="2478478" y="1194819"/>
                </a:lnTo>
                <a:lnTo>
                  <a:pt x="2520999" y="1207529"/>
                </a:lnTo>
                <a:lnTo>
                  <a:pt x="2563837" y="1220556"/>
                </a:lnTo>
                <a:lnTo>
                  <a:pt x="2606675" y="1233266"/>
                </a:lnTo>
                <a:lnTo>
                  <a:pt x="2415332" y="1938338"/>
                </a:lnTo>
                <a:lnTo>
                  <a:pt x="2366782" y="1924357"/>
                </a:lnTo>
                <a:lnTo>
                  <a:pt x="2318549" y="1910059"/>
                </a:lnTo>
                <a:lnTo>
                  <a:pt x="2270317" y="1895443"/>
                </a:lnTo>
                <a:lnTo>
                  <a:pt x="2222402" y="1880509"/>
                </a:lnTo>
                <a:lnTo>
                  <a:pt x="2174486" y="1865257"/>
                </a:lnTo>
                <a:lnTo>
                  <a:pt x="2126889" y="1849370"/>
                </a:lnTo>
                <a:lnTo>
                  <a:pt x="2079608" y="1833800"/>
                </a:lnTo>
                <a:lnTo>
                  <a:pt x="2032010" y="1817278"/>
                </a:lnTo>
                <a:lnTo>
                  <a:pt x="1984730" y="1800755"/>
                </a:lnTo>
                <a:lnTo>
                  <a:pt x="1937766" y="1783915"/>
                </a:lnTo>
                <a:lnTo>
                  <a:pt x="1890803" y="1766757"/>
                </a:lnTo>
                <a:lnTo>
                  <a:pt x="1844157" y="1749281"/>
                </a:lnTo>
                <a:lnTo>
                  <a:pt x="1797512" y="1731169"/>
                </a:lnTo>
                <a:lnTo>
                  <a:pt x="1751183" y="1713058"/>
                </a:lnTo>
                <a:lnTo>
                  <a:pt x="1704854" y="1694629"/>
                </a:lnTo>
                <a:lnTo>
                  <a:pt x="1658526" y="1675564"/>
                </a:lnTo>
                <a:lnTo>
                  <a:pt x="1612514" y="1656500"/>
                </a:lnTo>
                <a:lnTo>
                  <a:pt x="1566503" y="1636800"/>
                </a:lnTo>
                <a:lnTo>
                  <a:pt x="1520809" y="1617100"/>
                </a:lnTo>
                <a:lnTo>
                  <a:pt x="1475115" y="1596764"/>
                </a:lnTo>
                <a:lnTo>
                  <a:pt x="1429739" y="1576111"/>
                </a:lnTo>
                <a:lnTo>
                  <a:pt x="1384045" y="1555140"/>
                </a:lnTo>
                <a:lnTo>
                  <a:pt x="1338986" y="1534169"/>
                </a:lnTo>
                <a:lnTo>
                  <a:pt x="1293926" y="1512562"/>
                </a:lnTo>
                <a:lnTo>
                  <a:pt x="1248867" y="1490638"/>
                </a:lnTo>
                <a:lnTo>
                  <a:pt x="1204125" y="1468396"/>
                </a:lnTo>
                <a:lnTo>
                  <a:pt x="1159066" y="1446154"/>
                </a:lnTo>
                <a:lnTo>
                  <a:pt x="1114324" y="1422959"/>
                </a:lnTo>
                <a:lnTo>
                  <a:pt x="1069899" y="1399446"/>
                </a:lnTo>
                <a:lnTo>
                  <a:pt x="1025474" y="1376250"/>
                </a:lnTo>
                <a:lnTo>
                  <a:pt x="981050" y="1352102"/>
                </a:lnTo>
                <a:lnTo>
                  <a:pt x="936625" y="1327636"/>
                </a:lnTo>
                <a:lnTo>
                  <a:pt x="1297417" y="692150"/>
                </a:lnTo>
                <a:close/>
                <a:moveTo>
                  <a:pt x="2337312" y="325877"/>
                </a:moveTo>
                <a:lnTo>
                  <a:pt x="2306540" y="337312"/>
                </a:lnTo>
                <a:lnTo>
                  <a:pt x="2313202" y="355098"/>
                </a:lnTo>
                <a:lnTo>
                  <a:pt x="2305271" y="358910"/>
                </a:lnTo>
                <a:lnTo>
                  <a:pt x="2297974" y="363356"/>
                </a:lnTo>
                <a:lnTo>
                  <a:pt x="2291312" y="367803"/>
                </a:lnTo>
                <a:lnTo>
                  <a:pt x="2285285" y="372250"/>
                </a:lnTo>
                <a:lnTo>
                  <a:pt x="2280209" y="376696"/>
                </a:lnTo>
                <a:lnTo>
                  <a:pt x="2275450" y="381778"/>
                </a:lnTo>
                <a:lnTo>
                  <a:pt x="2271644" y="386543"/>
                </a:lnTo>
                <a:lnTo>
                  <a:pt x="2268154" y="391625"/>
                </a:lnTo>
                <a:lnTo>
                  <a:pt x="2265299" y="396706"/>
                </a:lnTo>
                <a:lnTo>
                  <a:pt x="2263078" y="402106"/>
                </a:lnTo>
                <a:lnTo>
                  <a:pt x="2261809" y="407506"/>
                </a:lnTo>
                <a:lnTo>
                  <a:pt x="2261175" y="413223"/>
                </a:lnTo>
                <a:lnTo>
                  <a:pt x="2260540" y="418622"/>
                </a:lnTo>
                <a:lnTo>
                  <a:pt x="2261492" y="424657"/>
                </a:lnTo>
                <a:lnTo>
                  <a:pt x="2262444" y="431009"/>
                </a:lnTo>
                <a:lnTo>
                  <a:pt x="2264664" y="436727"/>
                </a:lnTo>
                <a:lnTo>
                  <a:pt x="2265933" y="440538"/>
                </a:lnTo>
                <a:lnTo>
                  <a:pt x="2267202" y="444032"/>
                </a:lnTo>
                <a:lnTo>
                  <a:pt x="2269106" y="447526"/>
                </a:lnTo>
                <a:lnTo>
                  <a:pt x="2271009" y="450702"/>
                </a:lnTo>
                <a:lnTo>
                  <a:pt x="2273230" y="453560"/>
                </a:lnTo>
                <a:lnTo>
                  <a:pt x="2275450" y="456419"/>
                </a:lnTo>
                <a:lnTo>
                  <a:pt x="2277671" y="458325"/>
                </a:lnTo>
                <a:lnTo>
                  <a:pt x="2280209" y="460866"/>
                </a:lnTo>
                <a:lnTo>
                  <a:pt x="2285285" y="464359"/>
                </a:lnTo>
                <a:lnTo>
                  <a:pt x="2290678" y="467536"/>
                </a:lnTo>
                <a:lnTo>
                  <a:pt x="2296388" y="469759"/>
                </a:lnTo>
                <a:lnTo>
                  <a:pt x="2301781" y="471347"/>
                </a:lnTo>
                <a:lnTo>
                  <a:pt x="2308761" y="472300"/>
                </a:lnTo>
                <a:lnTo>
                  <a:pt x="2318278" y="473253"/>
                </a:lnTo>
                <a:lnTo>
                  <a:pt x="2329698" y="474206"/>
                </a:lnTo>
                <a:lnTo>
                  <a:pt x="2343657" y="474841"/>
                </a:lnTo>
                <a:lnTo>
                  <a:pt x="2359519" y="475158"/>
                </a:lnTo>
                <a:lnTo>
                  <a:pt x="2372209" y="476111"/>
                </a:lnTo>
                <a:lnTo>
                  <a:pt x="2381726" y="477064"/>
                </a:lnTo>
                <a:lnTo>
                  <a:pt x="2387119" y="478017"/>
                </a:lnTo>
                <a:lnTo>
                  <a:pt x="2389340" y="478335"/>
                </a:lnTo>
                <a:lnTo>
                  <a:pt x="2390926" y="479288"/>
                </a:lnTo>
                <a:lnTo>
                  <a:pt x="2392829" y="480558"/>
                </a:lnTo>
                <a:lnTo>
                  <a:pt x="2394098" y="481828"/>
                </a:lnTo>
                <a:lnTo>
                  <a:pt x="2396002" y="483734"/>
                </a:lnTo>
                <a:lnTo>
                  <a:pt x="2396953" y="485640"/>
                </a:lnTo>
                <a:lnTo>
                  <a:pt x="2398222" y="488181"/>
                </a:lnTo>
                <a:lnTo>
                  <a:pt x="2399491" y="490722"/>
                </a:lnTo>
                <a:lnTo>
                  <a:pt x="2400443" y="493580"/>
                </a:lnTo>
                <a:lnTo>
                  <a:pt x="2400760" y="496439"/>
                </a:lnTo>
                <a:lnTo>
                  <a:pt x="2400760" y="499298"/>
                </a:lnTo>
                <a:lnTo>
                  <a:pt x="2400126" y="501839"/>
                </a:lnTo>
                <a:lnTo>
                  <a:pt x="2398540" y="503744"/>
                </a:lnTo>
                <a:lnTo>
                  <a:pt x="2396953" y="505650"/>
                </a:lnTo>
                <a:lnTo>
                  <a:pt x="2394415" y="507238"/>
                </a:lnTo>
                <a:lnTo>
                  <a:pt x="2391560" y="508826"/>
                </a:lnTo>
                <a:lnTo>
                  <a:pt x="2387753" y="509779"/>
                </a:lnTo>
                <a:lnTo>
                  <a:pt x="2384581" y="510097"/>
                </a:lnTo>
                <a:lnTo>
                  <a:pt x="2382360" y="509779"/>
                </a:lnTo>
                <a:lnTo>
                  <a:pt x="2380774" y="509461"/>
                </a:lnTo>
                <a:lnTo>
                  <a:pt x="2379822" y="508826"/>
                </a:lnTo>
                <a:lnTo>
                  <a:pt x="2378236" y="506603"/>
                </a:lnTo>
                <a:lnTo>
                  <a:pt x="2376016" y="503427"/>
                </a:lnTo>
                <a:lnTo>
                  <a:pt x="2373795" y="498980"/>
                </a:lnTo>
                <a:lnTo>
                  <a:pt x="2371574" y="493263"/>
                </a:lnTo>
                <a:lnTo>
                  <a:pt x="2368719" y="485640"/>
                </a:lnTo>
                <a:lnTo>
                  <a:pt x="2334140" y="498662"/>
                </a:lnTo>
                <a:lnTo>
                  <a:pt x="2299243" y="510732"/>
                </a:lnTo>
                <a:lnTo>
                  <a:pt x="2300830" y="516449"/>
                </a:lnTo>
                <a:lnTo>
                  <a:pt x="2301781" y="519943"/>
                </a:lnTo>
                <a:lnTo>
                  <a:pt x="2304002" y="525025"/>
                </a:lnTo>
                <a:lnTo>
                  <a:pt x="2306223" y="529154"/>
                </a:lnTo>
                <a:lnTo>
                  <a:pt x="2309078" y="533600"/>
                </a:lnTo>
                <a:lnTo>
                  <a:pt x="2312568" y="537094"/>
                </a:lnTo>
                <a:lnTo>
                  <a:pt x="2316057" y="539953"/>
                </a:lnTo>
                <a:lnTo>
                  <a:pt x="2320181" y="542811"/>
                </a:lnTo>
                <a:lnTo>
                  <a:pt x="2324940" y="545035"/>
                </a:lnTo>
                <a:lnTo>
                  <a:pt x="2329698" y="546623"/>
                </a:lnTo>
                <a:lnTo>
                  <a:pt x="2334774" y="548211"/>
                </a:lnTo>
                <a:lnTo>
                  <a:pt x="2340485" y="548846"/>
                </a:lnTo>
                <a:lnTo>
                  <a:pt x="2346829" y="549164"/>
                </a:lnTo>
                <a:lnTo>
                  <a:pt x="2353174" y="548846"/>
                </a:lnTo>
                <a:lnTo>
                  <a:pt x="2360154" y="548211"/>
                </a:lnTo>
                <a:lnTo>
                  <a:pt x="2367450" y="546940"/>
                </a:lnTo>
                <a:lnTo>
                  <a:pt x="2375381" y="545670"/>
                </a:lnTo>
                <a:lnTo>
                  <a:pt x="2383312" y="543447"/>
                </a:lnTo>
                <a:lnTo>
                  <a:pt x="2389022" y="558375"/>
                </a:lnTo>
                <a:lnTo>
                  <a:pt x="2421381" y="545988"/>
                </a:lnTo>
                <a:lnTo>
                  <a:pt x="2415353" y="531377"/>
                </a:lnTo>
                <a:lnTo>
                  <a:pt x="2423602" y="527248"/>
                </a:lnTo>
                <a:lnTo>
                  <a:pt x="2431533" y="523119"/>
                </a:lnTo>
                <a:lnTo>
                  <a:pt x="2438512" y="518672"/>
                </a:lnTo>
                <a:lnTo>
                  <a:pt x="2444222" y="514226"/>
                </a:lnTo>
                <a:lnTo>
                  <a:pt x="2449932" y="509779"/>
                </a:lnTo>
                <a:lnTo>
                  <a:pt x="2455008" y="505650"/>
                </a:lnTo>
                <a:lnTo>
                  <a:pt x="2459450" y="500568"/>
                </a:lnTo>
                <a:lnTo>
                  <a:pt x="2462939" y="496121"/>
                </a:lnTo>
                <a:lnTo>
                  <a:pt x="2465477" y="491675"/>
                </a:lnTo>
                <a:lnTo>
                  <a:pt x="2467698" y="486593"/>
                </a:lnTo>
                <a:lnTo>
                  <a:pt x="2469284" y="481828"/>
                </a:lnTo>
                <a:lnTo>
                  <a:pt x="2470553" y="477064"/>
                </a:lnTo>
                <a:lnTo>
                  <a:pt x="2470553" y="471982"/>
                </a:lnTo>
                <a:lnTo>
                  <a:pt x="2470236" y="466900"/>
                </a:lnTo>
                <a:lnTo>
                  <a:pt x="2468967" y="461818"/>
                </a:lnTo>
                <a:lnTo>
                  <a:pt x="2467381" y="456737"/>
                </a:lnTo>
                <a:lnTo>
                  <a:pt x="2465477" y="453243"/>
                </a:lnTo>
                <a:lnTo>
                  <a:pt x="2463891" y="450067"/>
                </a:lnTo>
                <a:lnTo>
                  <a:pt x="2461988" y="446890"/>
                </a:lnTo>
                <a:lnTo>
                  <a:pt x="2459767" y="444032"/>
                </a:lnTo>
                <a:lnTo>
                  <a:pt x="2457546" y="441491"/>
                </a:lnTo>
                <a:lnTo>
                  <a:pt x="2454691" y="438950"/>
                </a:lnTo>
                <a:lnTo>
                  <a:pt x="2451836" y="436409"/>
                </a:lnTo>
                <a:lnTo>
                  <a:pt x="2448981" y="434503"/>
                </a:lnTo>
                <a:lnTo>
                  <a:pt x="2442636" y="431009"/>
                </a:lnTo>
                <a:lnTo>
                  <a:pt x="2435974" y="428151"/>
                </a:lnTo>
                <a:lnTo>
                  <a:pt x="2429312" y="425927"/>
                </a:lnTo>
                <a:lnTo>
                  <a:pt x="2422650" y="424657"/>
                </a:lnTo>
                <a:lnTo>
                  <a:pt x="2414402" y="424022"/>
                </a:lnTo>
                <a:lnTo>
                  <a:pt x="2403298" y="422751"/>
                </a:lnTo>
                <a:lnTo>
                  <a:pt x="2372843" y="421481"/>
                </a:lnTo>
                <a:lnTo>
                  <a:pt x="2362691" y="420846"/>
                </a:lnTo>
                <a:lnTo>
                  <a:pt x="2358567" y="420210"/>
                </a:lnTo>
                <a:lnTo>
                  <a:pt x="2355078" y="419257"/>
                </a:lnTo>
                <a:lnTo>
                  <a:pt x="2351905" y="418622"/>
                </a:lnTo>
                <a:lnTo>
                  <a:pt x="2349050" y="417669"/>
                </a:lnTo>
                <a:lnTo>
                  <a:pt x="2347147" y="416717"/>
                </a:lnTo>
                <a:lnTo>
                  <a:pt x="2345243" y="415128"/>
                </a:lnTo>
                <a:lnTo>
                  <a:pt x="2342705" y="411635"/>
                </a:lnTo>
                <a:lnTo>
                  <a:pt x="2339850" y="407188"/>
                </a:lnTo>
                <a:lnTo>
                  <a:pt x="2336678" y="401153"/>
                </a:lnTo>
                <a:lnTo>
                  <a:pt x="2333823" y="393848"/>
                </a:lnTo>
                <a:lnTo>
                  <a:pt x="2332871" y="390672"/>
                </a:lnTo>
                <a:lnTo>
                  <a:pt x="2332554" y="388448"/>
                </a:lnTo>
                <a:lnTo>
                  <a:pt x="2332871" y="385590"/>
                </a:lnTo>
                <a:lnTo>
                  <a:pt x="2333505" y="383366"/>
                </a:lnTo>
                <a:lnTo>
                  <a:pt x="2334774" y="381461"/>
                </a:lnTo>
                <a:lnTo>
                  <a:pt x="2336995" y="379237"/>
                </a:lnTo>
                <a:lnTo>
                  <a:pt x="2339533" y="377967"/>
                </a:lnTo>
                <a:lnTo>
                  <a:pt x="2342705" y="376379"/>
                </a:lnTo>
                <a:lnTo>
                  <a:pt x="2346512" y="375108"/>
                </a:lnTo>
                <a:lnTo>
                  <a:pt x="2349685" y="375108"/>
                </a:lnTo>
                <a:lnTo>
                  <a:pt x="2350954" y="375108"/>
                </a:lnTo>
                <a:lnTo>
                  <a:pt x="2352223" y="375426"/>
                </a:lnTo>
                <a:lnTo>
                  <a:pt x="2353492" y="376061"/>
                </a:lnTo>
                <a:lnTo>
                  <a:pt x="2354443" y="377332"/>
                </a:lnTo>
                <a:lnTo>
                  <a:pt x="2356664" y="379873"/>
                </a:lnTo>
                <a:lnTo>
                  <a:pt x="2358885" y="384637"/>
                </a:lnTo>
                <a:lnTo>
                  <a:pt x="2362057" y="391307"/>
                </a:lnTo>
                <a:lnTo>
                  <a:pt x="2365229" y="399565"/>
                </a:lnTo>
                <a:lnTo>
                  <a:pt x="2369671" y="410999"/>
                </a:lnTo>
                <a:lnTo>
                  <a:pt x="2403615" y="397659"/>
                </a:lnTo>
                <a:lnTo>
                  <a:pt x="2436926" y="384637"/>
                </a:lnTo>
                <a:lnTo>
                  <a:pt x="2433436" y="375426"/>
                </a:lnTo>
                <a:lnTo>
                  <a:pt x="2429946" y="368121"/>
                </a:lnTo>
                <a:lnTo>
                  <a:pt x="2426457" y="361768"/>
                </a:lnTo>
                <a:lnTo>
                  <a:pt x="2422333" y="356051"/>
                </a:lnTo>
                <a:lnTo>
                  <a:pt x="2420429" y="353510"/>
                </a:lnTo>
                <a:lnTo>
                  <a:pt x="2417891" y="351287"/>
                </a:lnTo>
                <a:lnTo>
                  <a:pt x="2415671" y="349381"/>
                </a:lnTo>
                <a:lnTo>
                  <a:pt x="2412815" y="347158"/>
                </a:lnTo>
                <a:lnTo>
                  <a:pt x="2410595" y="345570"/>
                </a:lnTo>
                <a:lnTo>
                  <a:pt x="2407740" y="343982"/>
                </a:lnTo>
                <a:lnTo>
                  <a:pt x="2405202" y="343029"/>
                </a:lnTo>
                <a:lnTo>
                  <a:pt x="2402029" y="341758"/>
                </a:lnTo>
                <a:lnTo>
                  <a:pt x="2399491" y="340805"/>
                </a:lnTo>
                <a:lnTo>
                  <a:pt x="2396319" y="340170"/>
                </a:lnTo>
                <a:lnTo>
                  <a:pt x="2389974" y="339217"/>
                </a:lnTo>
                <a:lnTo>
                  <a:pt x="2383629" y="338900"/>
                </a:lnTo>
                <a:lnTo>
                  <a:pt x="2377284" y="338582"/>
                </a:lnTo>
                <a:lnTo>
                  <a:pt x="2370940" y="338900"/>
                </a:lnTo>
                <a:lnTo>
                  <a:pt x="2364278" y="339535"/>
                </a:lnTo>
                <a:lnTo>
                  <a:pt x="2357616" y="340488"/>
                </a:lnTo>
                <a:lnTo>
                  <a:pt x="2350954" y="342394"/>
                </a:lnTo>
                <a:lnTo>
                  <a:pt x="2344292" y="343982"/>
                </a:lnTo>
                <a:lnTo>
                  <a:pt x="2337312" y="325877"/>
                </a:lnTo>
                <a:close/>
                <a:moveTo>
                  <a:pt x="2259588" y="275058"/>
                </a:moveTo>
                <a:lnTo>
                  <a:pt x="2219933" y="289351"/>
                </a:lnTo>
                <a:lnTo>
                  <a:pt x="2179961" y="303326"/>
                </a:lnTo>
                <a:lnTo>
                  <a:pt x="2139672" y="316984"/>
                </a:lnTo>
                <a:lnTo>
                  <a:pt x="2099700" y="329689"/>
                </a:lnTo>
                <a:lnTo>
                  <a:pt x="2059727" y="342394"/>
                </a:lnTo>
                <a:lnTo>
                  <a:pt x="2019121" y="354463"/>
                </a:lnTo>
                <a:lnTo>
                  <a:pt x="1978514" y="366533"/>
                </a:lnTo>
                <a:lnTo>
                  <a:pt x="1937590" y="377967"/>
                </a:lnTo>
                <a:lnTo>
                  <a:pt x="1937907" y="378285"/>
                </a:lnTo>
                <a:lnTo>
                  <a:pt x="1939493" y="384637"/>
                </a:lnTo>
                <a:lnTo>
                  <a:pt x="1940128" y="390672"/>
                </a:lnTo>
                <a:lnTo>
                  <a:pt x="1940128" y="397024"/>
                </a:lnTo>
                <a:lnTo>
                  <a:pt x="1939493" y="403059"/>
                </a:lnTo>
                <a:lnTo>
                  <a:pt x="1938542" y="409094"/>
                </a:lnTo>
                <a:lnTo>
                  <a:pt x="1936638" y="414811"/>
                </a:lnTo>
                <a:lnTo>
                  <a:pt x="1934100" y="420528"/>
                </a:lnTo>
                <a:lnTo>
                  <a:pt x="1931562" y="425610"/>
                </a:lnTo>
                <a:lnTo>
                  <a:pt x="1928390" y="431009"/>
                </a:lnTo>
                <a:lnTo>
                  <a:pt x="1924583" y="435456"/>
                </a:lnTo>
                <a:lnTo>
                  <a:pt x="1919824" y="439903"/>
                </a:lnTo>
                <a:lnTo>
                  <a:pt x="1915383" y="443714"/>
                </a:lnTo>
                <a:lnTo>
                  <a:pt x="1910307" y="447208"/>
                </a:lnTo>
                <a:lnTo>
                  <a:pt x="1904597" y="450384"/>
                </a:lnTo>
                <a:lnTo>
                  <a:pt x="1898569" y="452925"/>
                </a:lnTo>
                <a:lnTo>
                  <a:pt x="1892542" y="454513"/>
                </a:lnTo>
                <a:lnTo>
                  <a:pt x="1891590" y="454831"/>
                </a:lnTo>
                <a:lnTo>
                  <a:pt x="1955038" y="703844"/>
                </a:lnTo>
                <a:lnTo>
                  <a:pt x="1955673" y="703209"/>
                </a:lnTo>
                <a:lnTo>
                  <a:pt x="1962652" y="701939"/>
                </a:lnTo>
                <a:lnTo>
                  <a:pt x="1969314" y="701303"/>
                </a:lnTo>
                <a:lnTo>
                  <a:pt x="1976293" y="700986"/>
                </a:lnTo>
                <a:lnTo>
                  <a:pt x="1982955" y="701303"/>
                </a:lnTo>
                <a:lnTo>
                  <a:pt x="1989300" y="702256"/>
                </a:lnTo>
                <a:lnTo>
                  <a:pt x="1995645" y="704162"/>
                </a:lnTo>
                <a:lnTo>
                  <a:pt x="2001355" y="706068"/>
                </a:lnTo>
                <a:lnTo>
                  <a:pt x="2007383" y="708609"/>
                </a:lnTo>
                <a:lnTo>
                  <a:pt x="2012776" y="711785"/>
                </a:lnTo>
                <a:lnTo>
                  <a:pt x="2017852" y="715279"/>
                </a:lnTo>
                <a:lnTo>
                  <a:pt x="2022293" y="719408"/>
                </a:lnTo>
                <a:lnTo>
                  <a:pt x="2026417" y="723854"/>
                </a:lnTo>
                <a:lnTo>
                  <a:pt x="2030541" y="728936"/>
                </a:lnTo>
                <a:lnTo>
                  <a:pt x="2033396" y="734018"/>
                </a:lnTo>
                <a:lnTo>
                  <a:pt x="2036252" y="740053"/>
                </a:lnTo>
                <a:lnTo>
                  <a:pt x="2038472" y="745770"/>
                </a:lnTo>
                <a:lnTo>
                  <a:pt x="2039107" y="749582"/>
                </a:lnTo>
                <a:lnTo>
                  <a:pt x="2083838" y="736877"/>
                </a:lnTo>
                <a:lnTo>
                  <a:pt x="2127934" y="723537"/>
                </a:lnTo>
                <a:lnTo>
                  <a:pt x="2172347" y="709879"/>
                </a:lnTo>
                <a:lnTo>
                  <a:pt x="2216444" y="695904"/>
                </a:lnTo>
                <a:lnTo>
                  <a:pt x="2260223" y="681611"/>
                </a:lnTo>
                <a:lnTo>
                  <a:pt x="2304319" y="667318"/>
                </a:lnTo>
                <a:lnTo>
                  <a:pt x="2348098" y="652390"/>
                </a:lnTo>
                <a:lnTo>
                  <a:pt x="2391560" y="637144"/>
                </a:lnTo>
                <a:lnTo>
                  <a:pt x="2383947" y="636827"/>
                </a:lnTo>
                <a:lnTo>
                  <a:pt x="2376016" y="635874"/>
                </a:lnTo>
                <a:lnTo>
                  <a:pt x="2368719" y="634921"/>
                </a:lnTo>
                <a:lnTo>
                  <a:pt x="2361105" y="633333"/>
                </a:lnTo>
                <a:lnTo>
                  <a:pt x="2353809" y="631427"/>
                </a:lnTo>
                <a:lnTo>
                  <a:pt x="2346512" y="629839"/>
                </a:lnTo>
                <a:lnTo>
                  <a:pt x="2339533" y="627298"/>
                </a:lnTo>
                <a:lnTo>
                  <a:pt x="2332554" y="624440"/>
                </a:lnTo>
                <a:lnTo>
                  <a:pt x="2325892" y="621581"/>
                </a:lnTo>
                <a:lnTo>
                  <a:pt x="2319230" y="618087"/>
                </a:lnTo>
                <a:lnTo>
                  <a:pt x="2312568" y="614593"/>
                </a:lnTo>
                <a:lnTo>
                  <a:pt x="2306223" y="611100"/>
                </a:lnTo>
                <a:lnTo>
                  <a:pt x="2300195" y="606970"/>
                </a:lnTo>
                <a:lnTo>
                  <a:pt x="2294168" y="602841"/>
                </a:lnTo>
                <a:lnTo>
                  <a:pt x="2288140" y="598395"/>
                </a:lnTo>
                <a:lnTo>
                  <a:pt x="2282747" y="593313"/>
                </a:lnTo>
                <a:lnTo>
                  <a:pt x="2277037" y="588549"/>
                </a:lnTo>
                <a:lnTo>
                  <a:pt x="2271961" y="583467"/>
                </a:lnTo>
                <a:lnTo>
                  <a:pt x="2266568" y="578067"/>
                </a:lnTo>
                <a:lnTo>
                  <a:pt x="2261809" y="572668"/>
                </a:lnTo>
                <a:lnTo>
                  <a:pt x="2256733" y="566950"/>
                </a:lnTo>
                <a:lnTo>
                  <a:pt x="2252292" y="560916"/>
                </a:lnTo>
                <a:lnTo>
                  <a:pt x="2248168" y="554881"/>
                </a:lnTo>
                <a:lnTo>
                  <a:pt x="2244044" y="548528"/>
                </a:lnTo>
                <a:lnTo>
                  <a:pt x="2239920" y="542176"/>
                </a:lnTo>
                <a:lnTo>
                  <a:pt x="2236113" y="535506"/>
                </a:lnTo>
                <a:lnTo>
                  <a:pt x="2232623" y="528836"/>
                </a:lnTo>
                <a:lnTo>
                  <a:pt x="2229133" y="522166"/>
                </a:lnTo>
                <a:lnTo>
                  <a:pt x="2225961" y="515178"/>
                </a:lnTo>
                <a:lnTo>
                  <a:pt x="2223106" y="508509"/>
                </a:lnTo>
                <a:lnTo>
                  <a:pt x="2220251" y="500886"/>
                </a:lnTo>
                <a:lnTo>
                  <a:pt x="2217713" y="493898"/>
                </a:lnTo>
                <a:lnTo>
                  <a:pt x="2215492" y="485640"/>
                </a:lnTo>
                <a:lnTo>
                  <a:pt x="2212954" y="477699"/>
                </a:lnTo>
                <a:lnTo>
                  <a:pt x="2210734" y="469441"/>
                </a:lnTo>
                <a:lnTo>
                  <a:pt x="2209465" y="461183"/>
                </a:lnTo>
                <a:lnTo>
                  <a:pt x="2207878" y="453243"/>
                </a:lnTo>
                <a:lnTo>
                  <a:pt x="2206609" y="444985"/>
                </a:lnTo>
                <a:lnTo>
                  <a:pt x="2205658" y="436727"/>
                </a:lnTo>
                <a:lnTo>
                  <a:pt x="2205023" y="429104"/>
                </a:lnTo>
                <a:lnTo>
                  <a:pt x="2204706" y="421163"/>
                </a:lnTo>
                <a:lnTo>
                  <a:pt x="2204706" y="413223"/>
                </a:lnTo>
                <a:lnTo>
                  <a:pt x="2204706" y="405600"/>
                </a:lnTo>
                <a:lnTo>
                  <a:pt x="2205023" y="397659"/>
                </a:lnTo>
                <a:lnTo>
                  <a:pt x="2205658" y="390036"/>
                </a:lnTo>
                <a:lnTo>
                  <a:pt x="2206292" y="382414"/>
                </a:lnTo>
                <a:lnTo>
                  <a:pt x="2207244" y="375108"/>
                </a:lnTo>
                <a:lnTo>
                  <a:pt x="2208830" y="367803"/>
                </a:lnTo>
                <a:lnTo>
                  <a:pt x="2210099" y="360816"/>
                </a:lnTo>
                <a:lnTo>
                  <a:pt x="2212320" y="353828"/>
                </a:lnTo>
                <a:lnTo>
                  <a:pt x="2213906" y="346840"/>
                </a:lnTo>
                <a:lnTo>
                  <a:pt x="2216444" y="340170"/>
                </a:lnTo>
                <a:lnTo>
                  <a:pt x="2218982" y="333500"/>
                </a:lnTo>
                <a:lnTo>
                  <a:pt x="2221202" y="327465"/>
                </a:lnTo>
                <a:lnTo>
                  <a:pt x="2224375" y="321113"/>
                </a:lnTo>
                <a:lnTo>
                  <a:pt x="2227547" y="315078"/>
                </a:lnTo>
                <a:lnTo>
                  <a:pt x="2230720" y="309679"/>
                </a:lnTo>
                <a:lnTo>
                  <a:pt x="2234209" y="303962"/>
                </a:lnTo>
                <a:lnTo>
                  <a:pt x="2238016" y="298244"/>
                </a:lnTo>
                <a:lnTo>
                  <a:pt x="2241823" y="293163"/>
                </a:lnTo>
                <a:lnTo>
                  <a:pt x="2245947" y="288398"/>
                </a:lnTo>
                <a:lnTo>
                  <a:pt x="2250388" y="283634"/>
                </a:lnTo>
                <a:lnTo>
                  <a:pt x="2254830" y="279187"/>
                </a:lnTo>
                <a:lnTo>
                  <a:pt x="2259588" y="275058"/>
                </a:lnTo>
                <a:close/>
                <a:moveTo>
                  <a:pt x="2637421" y="114660"/>
                </a:moveTo>
                <a:lnTo>
                  <a:pt x="2599352" y="132765"/>
                </a:lnTo>
                <a:lnTo>
                  <a:pt x="2561601" y="150551"/>
                </a:lnTo>
                <a:lnTo>
                  <a:pt x="2523849" y="167703"/>
                </a:lnTo>
                <a:lnTo>
                  <a:pt x="2485463" y="184537"/>
                </a:lnTo>
                <a:lnTo>
                  <a:pt x="2447077" y="201053"/>
                </a:lnTo>
                <a:lnTo>
                  <a:pt x="2408374" y="216934"/>
                </a:lnTo>
                <a:lnTo>
                  <a:pt x="2369671" y="233133"/>
                </a:lnTo>
                <a:lnTo>
                  <a:pt x="2330650" y="248061"/>
                </a:lnTo>
                <a:lnTo>
                  <a:pt x="2336995" y="248378"/>
                </a:lnTo>
                <a:lnTo>
                  <a:pt x="2343340" y="248696"/>
                </a:lnTo>
                <a:lnTo>
                  <a:pt x="2349685" y="249331"/>
                </a:lnTo>
                <a:lnTo>
                  <a:pt x="2355712" y="250284"/>
                </a:lnTo>
                <a:lnTo>
                  <a:pt x="2362374" y="251554"/>
                </a:lnTo>
                <a:lnTo>
                  <a:pt x="2368719" y="253143"/>
                </a:lnTo>
                <a:lnTo>
                  <a:pt x="2375064" y="255048"/>
                </a:lnTo>
                <a:lnTo>
                  <a:pt x="2381409" y="257272"/>
                </a:lnTo>
                <a:lnTo>
                  <a:pt x="2387436" y="259495"/>
                </a:lnTo>
                <a:lnTo>
                  <a:pt x="2393781" y="262353"/>
                </a:lnTo>
                <a:lnTo>
                  <a:pt x="2400126" y="265212"/>
                </a:lnTo>
                <a:lnTo>
                  <a:pt x="2405836" y="268706"/>
                </a:lnTo>
                <a:lnTo>
                  <a:pt x="2412181" y="272200"/>
                </a:lnTo>
                <a:lnTo>
                  <a:pt x="2418208" y="276011"/>
                </a:lnTo>
                <a:lnTo>
                  <a:pt x="2424236" y="280140"/>
                </a:lnTo>
                <a:lnTo>
                  <a:pt x="2429946" y="284269"/>
                </a:lnTo>
                <a:lnTo>
                  <a:pt x="2435974" y="289034"/>
                </a:lnTo>
                <a:lnTo>
                  <a:pt x="2441684" y="293798"/>
                </a:lnTo>
                <a:lnTo>
                  <a:pt x="2447077" y="299197"/>
                </a:lnTo>
                <a:lnTo>
                  <a:pt x="2452788" y="304279"/>
                </a:lnTo>
                <a:lnTo>
                  <a:pt x="2457863" y="309996"/>
                </a:lnTo>
                <a:lnTo>
                  <a:pt x="2463257" y="315714"/>
                </a:lnTo>
                <a:lnTo>
                  <a:pt x="2468015" y="321748"/>
                </a:lnTo>
                <a:lnTo>
                  <a:pt x="2472774" y="328101"/>
                </a:lnTo>
                <a:lnTo>
                  <a:pt x="2477850" y="334453"/>
                </a:lnTo>
                <a:lnTo>
                  <a:pt x="2482291" y="340805"/>
                </a:lnTo>
                <a:lnTo>
                  <a:pt x="2486732" y="347793"/>
                </a:lnTo>
                <a:lnTo>
                  <a:pt x="2490856" y="354781"/>
                </a:lnTo>
                <a:lnTo>
                  <a:pt x="2495298" y="362086"/>
                </a:lnTo>
                <a:lnTo>
                  <a:pt x="2499105" y="370026"/>
                </a:lnTo>
                <a:lnTo>
                  <a:pt x="2502912" y="377332"/>
                </a:lnTo>
                <a:lnTo>
                  <a:pt x="2506401" y="385272"/>
                </a:lnTo>
                <a:lnTo>
                  <a:pt x="2509256" y="392260"/>
                </a:lnTo>
                <a:lnTo>
                  <a:pt x="2511794" y="399565"/>
                </a:lnTo>
                <a:lnTo>
                  <a:pt x="2514015" y="406553"/>
                </a:lnTo>
                <a:lnTo>
                  <a:pt x="2516553" y="413858"/>
                </a:lnTo>
                <a:lnTo>
                  <a:pt x="2518139" y="421163"/>
                </a:lnTo>
                <a:lnTo>
                  <a:pt x="2520042" y="428468"/>
                </a:lnTo>
                <a:lnTo>
                  <a:pt x="2521311" y="436091"/>
                </a:lnTo>
                <a:lnTo>
                  <a:pt x="2522580" y="443397"/>
                </a:lnTo>
                <a:lnTo>
                  <a:pt x="2523849" y="450702"/>
                </a:lnTo>
                <a:lnTo>
                  <a:pt x="2524484" y="458325"/>
                </a:lnTo>
                <a:lnTo>
                  <a:pt x="2524801" y="465948"/>
                </a:lnTo>
                <a:lnTo>
                  <a:pt x="2525118" y="473570"/>
                </a:lnTo>
                <a:lnTo>
                  <a:pt x="2525118" y="480876"/>
                </a:lnTo>
                <a:lnTo>
                  <a:pt x="2524801" y="488181"/>
                </a:lnTo>
                <a:lnTo>
                  <a:pt x="2524167" y="495486"/>
                </a:lnTo>
                <a:lnTo>
                  <a:pt x="2523215" y="502791"/>
                </a:lnTo>
                <a:lnTo>
                  <a:pt x="2521946" y="510097"/>
                </a:lnTo>
                <a:lnTo>
                  <a:pt x="2520677" y="517402"/>
                </a:lnTo>
                <a:lnTo>
                  <a:pt x="2518774" y="524389"/>
                </a:lnTo>
                <a:lnTo>
                  <a:pt x="2516870" y="531695"/>
                </a:lnTo>
                <a:lnTo>
                  <a:pt x="2514649" y="538682"/>
                </a:lnTo>
                <a:lnTo>
                  <a:pt x="2512112" y="545670"/>
                </a:lnTo>
                <a:lnTo>
                  <a:pt x="2509256" y="552340"/>
                </a:lnTo>
                <a:lnTo>
                  <a:pt x="2506084" y="559010"/>
                </a:lnTo>
                <a:lnTo>
                  <a:pt x="2502594" y="565680"/>
                </a:lnTo>
                <a:lnTo>
                  <a:pt x="2499105" y="572032"/>
                </a:lnTo>
                <a:lnTo>
                  <a:pt x="2494980" y="578385"/>
                </a:lnTo>
                <a:lnTo>
                  <a:pt x="2490222" y="584737"/>
                </a:lnTo>
                <a:lnTo>
                  <a:pt x="2485781" y="590772"/>
                </a:lnTo>
                <a:lnTo>
                  <a:pt x="2481022" y="596489"/>
                </a:lnTo>
                <a:lnTo>
                  <a:pt x="2475312" y="602206"/>
                </a:lnTo>
                <a:lnTo>
                  <a:pt x="2469601" y="607923"/>
                </a:lnTo>
                <a:lnTo>
                  <a:pt x="2512112" y="590454"/>
                </a:lnTo>
                <a:lnTo>
                  <a:pt x="2554622" y="572985"/>
                </a:lnTo>
                <a:lnTo>
                  <a:pt x="2596815" y="555199"/>
                </a:lnTo>
                <a:lnTo>
                  <a:pt x="2639008" y="537094"/>
                </a:lnTo>
                <a:lnTo>
                  <a:pt x="2680883" y="518355"/>
                </a:lnTo>
                <a:lnTo>
                  <a:pt x="2722759" y="499615"/>
                </a:lnTo>
                <a:lnTo>
                  <a:pt x="2764634" y="480558"/>
                </a:lnTo>
                <a:lnTo>
                  <a:pt x="2805876" y="460866"/>
                </a:lnTo>
                <a:lnTo>
                  <a:pt x="2803972" y="457372"/>
                </a:lnTo>
                <a:lnTo>
                  <a:pt x="2801434" y="451655"/>
                </a:lnTo>
                <a:lnTo>
                  <a:pt x="2799848" y="445620"/>
                </a:lnTo>
                <a:lnTo>
                  <a:pt x="2798579" y="439585"/>
                </a:lnTo>
                <a:lnTo>
                  <a:pt x="2798262" y="433233"/>
                </a:lnTo>
                <a:lnTo>
                  <a:pt x="2798579" y="427198"/>
                </a:lnTo>
                <a:lnTo>
                  <a:pt x="2799214" y="421163"/>
                </a:lnTo>
                <a:lnTo>
                  <a:pt x="2800800" y="414811"/>
                </a:lnTo>
                <a:lnTo>
                  <a:pt x="2802703" y="409411"/>
                </a:lnTo>
                <a:lnTo>
                  <a:pt x="2805241" y="403377"/>
                </a:lnTo>
                <a:lnTo>
                  <a:pt x="2808414" y="397659"/>
                </a:lnTo>
                <a:lnTo>
                  <a:pt x="2812220" y="392577"/>
                </a:lnTo>
                <a:lnTo>
                  <a:pt x="2816345" y="387813"/>
                </a:lnTo>
                <a:lnTo>
                  <a:pt x="2821103" y="382731"/>
                </a:lnTo>
                <a:lnTo>
                  <a:pt x="2826179" y="378602"/>
                </a:lnTo>
                <a:lnTo>
                  <a:pt x="2831889" y="374473"/>
                </a:lnTo>
                <a:lnTo>
                  <a:pt x="2837917" y="371297"/>
                </a:lnTo>
                <a:lnTo>
                  <a:pt x="2841724" y="369391"/>
                </a:lnTo>
                <a:lnTo>
                  <a:pt x="2725614" y="140388"/>
                </a:lnTo>
                <a:lnTo>
                  <a:pt x="2722124" y="141976"/>
                </a:lnTo>
                <a:lnTo>
                  <a:pt x="2716097" y="144834"/>
                </a:lnTo>
                <a:lnTo>
                  <a:pt x="2710069" y="147058"/>
                </a:lnTo>
                <a:lnTo>
                  <a:pt x="2704042" y="148328"/>
                </a:lnTo>
                <a:lnTo>
                  <a:pt x="2697697" y="148963"/>
                </a:lnTo>
                <a:lnTo>
                  <a:pt x="2691669" y="149281"/>
                </a:lnTo>
                <a:lnTo>
                  <a:pt x="2685324" y="148646"/>
                </a:lnTo>
                <a:lnTo>
                  <a:pt x="2679614" y="147693"/>
                </a:lnTo>
                <a:lnTo>
                  <a:pt x="2673587" y="146422"/>
                </a:lnTo>
                <a:lnTo>
                  <a:pt x="2667876" y="144199"/>
                </a:lnTo>
                <a:lnTo>
                  <a:pt x="2662483" y="141341"/>
                </a:lnTo>
                <a:lnTo>
                  <a:pt x="2657407" y="138164"/>
                </a:lnTo>
                <a:lnTo>
                  <a:pt x="2652649" y="134353"/>
                </a:lnTo>
                <a:lnTo>
                  <a:pt x="2648207" y="130224"/>
                </a:lnTo>
                <a:lnTo>
                  <a:pt x="2644083" y="125777"/>
                </a:lnTo>
                <a:lnTo>
                  <a:pt x="2640594" y="120378"/>
                </a:lnTo>
                <a:lnTo>
                  <a:pt x="2637421" y="114978"/>
                </a:lnTo>
                <a:lnTo>
                  <a:pt x="2637421" y="114660"/>
                </a:lnTo>
                <a:close/>
                <a:moveTo>
                  <a:pt x="2724345" y="0"/>
                </a:moveTo>
                <a:lnTo>
                  <a:pt x="2962275" y="451019"/>
                </a:lnTo>
                <a:lnTo>
                  <a:pt x="2931186" y="467218"/>
                </a:lnTo>
                <a:lnTo>
                  <a:pt x="2899779" y="482781"/>
                </a:lnTo>
                <a:lnTo>
                  <a:pt x="2868055" y="498345"/>
                </a:lnTo>
                <a:lnTo>
                  <a:pt x="2836331" y="513590"/>
                </a:lnTo>
                <a:lnTo>
                  <a:pt x="2804924" y="528518"/>
                </a:lnTo>
                <a:lnTo>
                  <a:pt x="2773200" y="543129"/>
                </a:lnTo>
                <a:lnTo>
                  <a:pt x="2741159" y="557739"/>
                </a:lnTo>
                <a:lnTo>
                  <a:pt x="2709435" y="572032"/>
                </a:lnTo>
                <a:lnTo>
                  <a:pt x="2677394" y="586008"/>
                </a:lnTo>
                <a:lnTo>
                  <a:pt x="2645352" y="599983"/>
                </a:lnTo>
                <a:lnTo>
                  <a:pt x="2613311" y="613640"/>
                </a:lnTo>
                <a:lnTo>
                  <a:pt x="2581270" y="626980"/>
                </a:lnTo>
                <a:lnTo>
                  <a:pt x="2548911" y="640003"/>
                </a:lnTo>
                <a:lnTo>
                  <a:pt x="2516870" y="652708"/>
                </a:lnTo>
                <a:lnTo>
                  <a:pt x="2483877" y="665412"/>
                </a:lnTo>
                <a:lnTo>
                  <a:pt x="2451519" y="677800"/>
                </a:lnTo>
                <a:lnTo>
                  <a:pt x="2419160" y="690187"/>
                </a:lnTo>
                <a:lnTo>
                  <a:pt x="2386484" y="701939"/>
                </a:lnTo>
                <a:lnTo>
                  <a:pt x="2353809" y="713373"/>
                </a:lnTo>
                <a:lnTo>
                  <a:pt x="2320499" y="725125"/>
                </a:lnTo>
                <a:lnTo>
                  <a:pt x="2287823" y="736242"/>
                </a:lnTo>
                <a:lnTo>
                  <a:pt x="2254830" y="747358"/>
                </a:lnTo>
                <a:lnTo>
                  <a:pt x="2221520" y="758157"/>
                </a:lnTo>
                <a:lnTo>
                  <a:pt x="2188209" y="768639"/>
                </a:lnTo>
                <a:lnTo>
                  <a:pt x="2155217" y="779120"/>
                </a:lnTo>
                <a:lnTo>
                  <a:pt x="2121589" y="789284"/>
                </a:lnTo>
                <a:lnTo>
                  <a:pt x="2087962" y="798813"/>
                </a:lnTo>
                <a:lnTo>
                  <a:pt x="2054334" y="808341"/>
                </a:lnTo>
                <a:lnTo>
                  <a:pt x="2020707" y="817870"/>
                </a:lnTo>
                <a:lnTo>
                  <a:pt x="1986445" y="827081"/>
                </a:lnTo>
                <a:lnTo>
                  <a:pt x="1952817" y="835974"/>
                </a:lnTo>
                <a:lnTo>
                  <a:pt x="1918556" y="844550"/>
                </a:lnTo>
                <a:lnTo>
                  <a:pt x="1800225" y="349064"/>
                </a:lnTo>
                <a:lnTo>
                  <a:pt x="1830363" y="341123"/>
                </a:lnTo>
                <a:lnTo>
                  <a:pt x="1860501" y="333183"/>
                </a:lnTo>
                <a:lnTo>
                  <a:pt x="1890321" y="324925"/>
                </a:lnTo>
                <a:lnTo>
                  <a:pt x="1920142" y="316349"/>
                </a:lnTo>
                <a:lnTo>
                  <a:pt x="1950280" y="308091"/>
                </a:lnTo>
                <a:lnTo>
                  <a:pt x="1979783" y="299515"/>
                </a:lnTo>
                <a:lnTo>
                  <a:pt x="2009603" y="290304"/>
                </a:lnTo>
                <a:lnTo>
                  <a:pt x="2039107" y="281411"/>
                </a:lnTo>
                <a:lnTo>
                  <a:pt x="2068293" y="271882"/>
                </a:lnTo>
                <a:lnTo>
                  <a:pt x="2098113" y="262353"/>
                </a:lnTo>
                <a:lnTo>
                  <a:pt x="2127299" y="252825"/>
                </a:lnTo>
                <a:lnTo>
                  <a:pt x="2156168" y="242661"/>
                </a:lnTo>
                <a:lnTo>
                  <a:pt x="2185354" y="232497"/>
                </a:lnTo>
                <a:lnTo>
                  <a:pt x="2214223" y="222333"/>
                </a:lnTo>
                <a:lnTo>
                  <a:pt x="2243409" y="211534"/>
                </a:lnTo>
                <a:lnTo>
                  <a:pt x="2272278" y="200735"/>
                </a:lnTo>
                <a:lnTo>
                  <a:pt x="2301147" y="189936"/>
                </a:lnTo>
                <a:lnTo>
                  <a:pt x="2329698" y="178820"/>
                </a:lnTo>
                <a:lnTo>
                  <a:pt x="2358250" y="167068"/>
                </a:lnTo>
                <a:lnTo>
                  <a:pt x="2386802" y="155633"/>
                </a:lnTo>
                <a:lnTo>
                  <a:pt x="2415353" y="143881"/>
                </a:lnTo>
                <a:lnTo>
                  <a:pt x="2443588" y="132130"/>
                </a:lnTo>
                <a:lnTo>
                  <a:pt x="2472139" y="119742"/>
                </a:lnTo>
                <a:lnTo>
                  <a:pt x="2500374" y="107355"/>
                </a:lnTo>
                <a:lnTo>
                  <a:pt x="2528608" y="94650"/>
                </a:lnTo>
                <a:lnTo>
                  <a:pt x="2556842" y="81628"/>
                </a:lnTo>
                <a:lnTo>
                  <a:pt x="2584759" y="68923"/>
                </a:lnTo>
                <a:lnTo>
                  <a:pt x="2612994" y="55583"/>
                </a:lnTo>
                <a:lnTo>
                  <a:pt x="2640911" y="41926"/>
                </a:lnTo>
                <a:lnTo>
                  <a:pt x="2668828" y="28268"/>
                </a:lnTo>
                <a:lnTo>
                  <a:pt x="2696428" y="14293"/>
                </a:lnTo>
                <a:lnTo>
                  <a:pt x="27243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公布大纲的目的</a:t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endParaRPr lang="zh-CN" altLang="en-US" dirty="0"/>
          </a:p>
        </p:txBody>
      </p:sp>
      <p:sp>
        <p:nvSpPr>
          <p:cNvPr id="23" name="Freeform 11"/>
          <p:cNvSpPr>
            <a:spLocks noEditPoints="1"/>
          </p:cNvSpPr>
          <p:nvPr/>
        </p:nvSpPr>
        <p:spPr bwMode="auto">
          <a:xfrm>
            <a:off x="5877687" y="2147874"/>
            <a:ext cx="523114" cy="510265"/>
          </a:xfrm>
          <a:custGeom>
            <a:avLst/>
            <a:gdLst>
              <a:gd name="T0" fmla="*/ 365672 w 58"/>
              <a:gd name="T1" fmla="*/ 319485 h 52"/>
              <a:gd name="T2" fmla="*/ 429665 w 58"/>
              <a:gd name="T3" fmla="*/ 310357 h 52"/>
              <a:gd name="T4" fmla="*/ 411381 w 58"/>
              <a:gd name="T5" fmla="*/ 273844 h 52"/>
              <a:gd name="T6" fmla="*/ 347389 w 58"/>
              <a:gd name="T7" fmla="*/ 273844 h 52"/>
              <a:gd name="T8" fmla="*/ 365672 w 58"/>
              <a:gd name="T9" fmla="*/ 319485 h 52"/>
              <a:gd name="T10" fmla="*/ 0 w 58"/>
              <a:gd name="T11" fmla="*/ 474663 h 52"/>
              <a:gd name="T12" fmla="*/ 164553 w 58"/>
              <a:gd name="T13" fmla="*/ 474663 h 52"/>
              <a:gd name="T14" fmla="*/ 191978 w 58"/>
              <a:gd name="T15" fmla="*/ 374254 h 52"/>
              <a:gd name="T16" fmla="*/ 54851 w 58"/>
              <a:gd name="T17" fmla="*/ 392510 h 52"/>
              <a:gd name="T18" fmla="*/ 0 w 58"/>
              <a:gd name="T19" fmla="*/ 474663 h 52"/>
              <a:gd name="T20" fmla="*/ 338247 w 58"/>
              <a:gd name="T21" fmla="*/ 273844 h 52"/>
              <a:gd name="T22" fmla="*/ 393098 w 58"/>
              <a:gd name="T23" fmla="*/ 155178 h 52"/>
              <a:gd name="T24" fmla="*/ 347389 w 58"/>
              <a:gd name="T25" fmla="*/ 45641 h 52"/>
              <a:gd name="T26" fmla="*/ 228545 w 58"/>
              <a:gd name="T27" fmla="*/ 0 h 52"/>
              <a:gd name="T28" fmla="*/ 118844 w 58"/>
              <a:gd name="T29" fmla="*/ 45641 h 52"/>
              <a:gd name="T30" fmla="*/ 73134 w 58"/>
              <a:gd name="T31" fmla="*/ 155178 h 52"/>
              <a:gd name="T32" fmla="*/ 127985 w 58"/>
              <a:gd name="T33" fmla="*/ 273844 h 52"/>
              <a:gd name="T34" fmla="*/ 127985 w 58"/>
              <a:gd name="T35" fmla="*/ 273844 h 52"/>
              <a:gd name="T36" fmla="*/ 82276 w 58"/>
              <a:gd name="T37" fmla="*/ 346869 h 52"/>
              <a:gd name="T38" fmla="*/ 173694 w 58"/>
              <a:gd name="T39" fmla="*/ 337741 h 52"/>
              <a:gd name="T40" fmla="*/ 191978 w 58"/>
              <a:gd name="T41" fmla="*/ 374254 h 52"/>
              <a:gd name="T42" fmla="*/ 228545 w 58"/>
              <a:gd name="T43" fmla="*/ 474663 h 52"/>
              <a:gd name="T44" fmla="*/ 265113 w 58"/>
              <a:gd name="T45" fmla="*/ 374254 h 52"/>
              <a:gd name="T46" fmla="*/ 329105 w 58"/>
              <a:gd name="T47" fmla="*/ 292100 h 52"/>
              <a:gd name="T48" fmla="*/ 338247 w 58"/>
              <a:gd name="T49" fmla="*/ 273844 h 52"/>
              <a:gd name="T50" fmla="*/ 228545 w 58"/>
              <a:gd name="T51" fmla="*/ 237332 h 52"/>
              <a:gd name="T52" fmla="*/ 146269 w 58"/>
              <a:gd name="T53" fmla="*/ 155178 h 52"/>
              <a:gd name="T54" fmla="*/ 228545 w 58"/>
              <a:gd name="T55" fmla="*/ 73025 h 52"/>
              <a:gd name="T56" fmla="*/ 319963 w 58"/>
              <a:gd name="T57" fmla="*/ 155178 h 52"/>
              <a:gd name="T58" fmla="*/ 228545 w 58"/>
              <a:gd name="T59" fmla="*/ 237332 h 52"/>
              <a:gd name="T60" fmla="*/ 447949 w 58"/>
              <a:gd name="T61" fmla="*/ 346869 h 52"/>
              <a:gd name="T62" fmla="*/ 274254 w 58"/>
              <a:gd name="T63" fmla="*/ 365125 h 52"/>
              <a:gd name="T64" fmla="*/ 283396 w 58"/>
              <a:gd name="T65" fmla="*/ 474663 h 52"/>
              <a:gd name="T66" fmla="*/ 530225 w 58"/>
              <a:gd name="T67" fmla="*/ 474663 h 52"/>
              <a:gd name="T68" fmla="*/ 447949 w 58"/>
              <a:gd name="T69" fmla="*/ 346869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8"/>
              <a:gd name="T106" fmla="*/ 0 h 52"/>
              <a:gd name="T107" fmla="*/ 58 w 58"/>
              <a:gd name="T108" fmla="*/ 52 h 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8" h="52">
                <a:moveTo>
                  <a:pt x="40" y="35"/>
                </a:moveTo>
                <a:cubicBezTo>
                  <a:pt x="47" y="34"/>
                  <a:pt x="47" y="34"/>
                  <a:pt x="47" y="34"/>
                </a:cubicBezTo>
                <a:cubicBezTo>
                  <a:pt x="45" y="30"/>
                  <a:pt x="45" y="30"/>
                  <a:pt x="45" y="30"/>
                </a:cubicBezTo>
                <a:cubicBezTo>
                  <a:pt x="38" y="30"/>
                  <a:pt x="38" y="30"/>
                  <a:pt x="38" y="30"/>
                </a:cubicBezTo>
                <a:lnTo>
                  <a:pt x="40" y="35"/>
                </a:lnTo>
                <a:close/>
                <a:moveTo>
                  <a:pt x="0" y="52"/>
                </a:moveTo>
                <a:cubicBezTo>
                  <a:pt x="18" y="52"/>
                  <a:pt x="18" y="52"/>
                  <a:pt x="18" y="52"/>
                </a:cubicBezTo>
                <a:cubicBezTo>
                  <a:pt x="21" y="41"/>
                  <a:pt x="21" y="41"/>
                  <a:pt x="21" y="41"/>
                </a:cubicBezTo>
                <a:cubicBezTo>
                  <a:pt x="6" y="43"/>
                  <a:pt x="6" y="43"/>
                  <a:pt x="6" y="43"/>
                </a:cubicBezTo>
                <a:lnTo>
                  <a:pt x="0" y="52"/>
                </a:lnTo>
                <a:close/>
                <a:moveTo>
                  <a:pt x="37" y="30"/>
                </a:moveTo>
                <a:cubicBezTo>
                  <a:pt x="41" y="26"/>
                  <a:pt x="43" y="22"/>
                  <a:pt x="43" y="17"/>
                </a:cubicBezTo>
                <a:cubicBezTo>
                  <a:pt x="43" y="12"/>
                  <a:pt x="41" y="8"/>
                  <a:pt x="38" y="5"/>
                </a:cubicBezTo>
                <a:cubicBezTo>
                  <a:pt x="34" y="2"/>
                  <a:pt x="30" y="0"/>
                  <a:pt x="25" y="0"/>
                </a:cubicBezTo>
                <a:cubicBezTo>
                  <a:pt x="21" y="0"/>
                  <a:pt x="16" y="2"/>
                  <a:pt x="13" y="5"/>
                </a:cubicBezTo>
                <a:cubicBezTo>
                  <a:pt x="10" y="8"/>
                  <a:pt x="8" y="12"/>
                  <a:pt x="8" y="17"/>
                </a:cubicBezTo>
                <a:cubicBezTo>
                  <a:pt x="8" y="22"/>
                  <a:pt x="10" y="26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8"/>
                  <a:pt x="9" y="38"/>
                  <a:pt x="9" y="38"/>
                </a:cubicBezTo>
                <a:cubicBezTo>
                  <a:pt x="19" y="37"/>
                  <a:pt x="19" y="37"/>
                  <a:pt x="19" y="37"/>
                </a:cubicBezTo>
                <a:cubicBezTo>
                  <a:pt x="20" y="38"/>
                  <a:pt x="21" y="40"/>
                  <a:pt x="21" y="41"/>
                </a:cubicBezTo>
                <a:cubicBezTo>
                  <a:pt x="23" y="44"/>
                  <a:pt x="24" y="48"/>
                  <a:pt x="25" y="52"/>
                </a:cubicBezTo>
                <a:cubicBezTo>
                  <a:pt x="26" y="48"/>
                  <a:pt x="28" y="44"/>
                  <a:pt x="29" y="41"/>
                </a:cubicBezTo>
                <a:cubicBezTo>
                  <a:pt x="31" y="38"/>
                  <a:pt x="33" y="35"/>
                  <a:pt x="36" y="32"/>
                </a:cubicBezTo>
                <a:lnTo>
                  <a:pt x="37" y="30"/>
                </a:lnTo>
                <a:close/>
                <a:moveTo>
                  <a:pt x="25" y="26"/>
                </a:moveTo>
                <a:cubicBezTo>
                  <a:pt x="20" y="26"/>
                  <a:pt x="16" y="22"/>
                  <a:pt x="16" y="17"/>
                </a:cubicBezTo>
                <a:cubicBezTo>
                  <a:pt x="16" y="12"/>
                  <a:pt x="20" y="8"/>
                  <a:pt x="25" y="8"/>
                </a:cubicBezTo>
                <a:cubicBezTo>
                  <a:pt x="30" y="8"/>
                  <a:pt x="35" y="12"/>
                  <a:pt x="35" y="17"/>
                </a:cubicBezTo>
                <a:cubicBezTo>
                  <a:pt x="35" y="22"/>
                  <a:pt x="30" y="26"/>
                  <a:pt x="25" y="26"/>
                </a:cubicBezTo>
                <a:close/>
                <a:moveTo>
                  <a:pt x="49" y="38"/>
                </a:moveTo>
                <a:cubicBezTo>
                  <a:pt x="30" y="40"/>
                  <a:pt x="30" y="40"/>
                  <a:pt x="30" y="40"/>
                </a:cubicBezTo>
                <a:cubicBezTo>
                  <a:pt x="31" y="52"/>
                  <a:pt x="31" y="52"/>
                  <a:pt x="31" y="52"/>
                </a:cubicBezTo>
                <a:cubicBezTo>
                  <a:pt x="58" y="52"/>
                  <a:pt x="58" y="52"/>
                  <a:pt x="58" y="52"/>
                </a:cubicBezTo>
                <a:lnTo>
                  <a:pt x="49" y="38"/>
                </a:lnTo>
                <a:close/>
              </a:path>
            </a:pathLst>
          </a:custGeom>
          <a:solidFill>
            <a:srgbClr val="464F5A"/>
          </a:solidFill>
          <a:ln w="9525">
            <a:solidFill>
              <a:srgbClr val="FF5050"/>
            </a:solidFill>
            <a:round/>
            <a:headEnd/>
            <a:tailEnd/>
          </a:ln>
        </p:spPr>
        <p:txBody>
          <a:bodyPr lIns="121908" tIns="60954" rIns="121908" bIns="60954"/>
          <a:lstStyle/>
          <a:p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517758" y="4795283"/>
            <a:ext cx="518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公布地址：中国期货业协会官网</a:t>
            </a:r>
            <a:r>
              <a:rPr lang="en-US" altLang="zh-CN" sz="2000" dirty="0" smtClean="0"/>
              <a:t>-</a:t>
            </a:r>
            <a:r>
              <a:rPr lang="zh-CN" altLang="en-US" sz="2000" dirty="0" smtClean="0"/>
              <a:t>协会新闻</a:t>
            </a:r>
            <a:endParaRPr lang="en-US" altLang="zh-CN" sz="2000" dirty="0" smtClean="0"/>
          </a:p>
          <a:p>
            <a:r>
              <a:rPr lang="en-US" altLang="zh-CN" sz="2000" dirty="0" smtClean="0"/>
              <a:t>http://www.cfachina.org/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6397459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椭圆 1"/>
          <p:cNvSpPr>
            <a:spLocks noChangeAspect="1" noChangeArrowheads="1"/>
          </p:cNvSpPr>
          <p:nvPr/>
        </p:nvSpPr>
        <p:spPr bwMode="auto">
          <a:xfrm>
            <a:off x="839679" y="2724151"/>
            <a:ext cx="2879350" cy="2879725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5" name="空心弧 2"/>
          <p:cNvSpPr>
            <a:spLocks noChangeAspect="1" noChangeArrowheads="1"/>
          </p:cNvSpPr>
          <p:nvPr/>
        </p:nvSpPr>
        <p:spPr bwMode="auto">
          <a:xfrm>
            <a:off x="119048" y="2005014"/>
            <a:ext cx="4320613" cy="4319587"/>
          </a:xfrm>
          <a:custGeom>
            <a:avLst/>
            <a:gdLst>
              <a:gd name="T0" fmla="*/ 2162352 w 4320000"/>
              <a:gd name="T1" fmla="*/ 0 h 4320000"/>
              <a:gd name="T2" fmla="*/ 4324702 w 4320000"/>
              <a:gd name="T3" fmla="*/ 2159176 h 4320000"/>
              <a:gd name="T4" fmla="*/ 2162352 w 4320000"/>
              <a:gd name="T5" fmla="*/ 4318348 h 4320000"/>
              <a:gd name="T6" fmla="*/ 2162352 w 4320000"/>
              <a:gd name="T7" fmla="*/ 4188797 h 4320000"/>
              <a:gd name="T8" fmla="*/ 4194961 w 4320000"/>
              <a:gd name="T9" fmla="*/ 2159176 h 4320000"/>
              <a:gd name="T10" fmla="*/ 2162352 w 4320000"/>
              <a:gd name="T11" fmla="*/ 129552 h 4320000"/>
              <a:gd name="T12" fmla="*/ 2162352 w 4320000"/>
              <a:gd name="T13" fmla="*/ 0 h 43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0000" h="4320000">
                <a:moveTo>
                  <a:pt x="2160000" y="0"/>
                </a:moveTo>
                <a:cubicBezTo>
                  <a:pt x="3352935" y="0"/>
                  <a:pt x="4320000" y="967065"/>
                  <a:pt x="4320000" y="2160000"/>
                </a:cubicBezTo>
                <a:cubicBezTo>
                  <a:pt x="4320000" y="3352935"/>
                  <a:pt x="3352935" y="4320000"/>
                  <a:pt x="2160000" y="4320000"/>
                </a:cubicBezTo>
                <a:lnTo>
                  <a:pt x="2160000" y="4190400"/>
                </a:lnTo>
                <a:cubicBezTo>
                  <a:pt x="3281359" y="4190400"/>
                  <a:pt x="4190400" y="3281359"/>
                  <a:pt x="4190400" y="2160000"/>
                </a:cubicBezTo>
                <a:cubicBezTo>
                  <a:pt x="4190400" y="1038641"/>
                  <a:pt x="3281359" y="129600"/>
                  <a:pt x="2160000" y="129600"/>
                </a:cubicBezTo>
                <a:lnTo>
                  <a:pt x="2160000" y="0"/>
                </a:lnTo>
                <a:close/>
              </a:path>
            </a:pathLst>
          </a:custGeom>
          <a:solidFill>
            <a:srgbClr val="D74B4B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6" name="椭圆 5"/>
          <p:cNvSpPr>
            <a:spLocks noChangeAspect="1" noChangeArrowheads="1"/>
          </p:cNvSpPr>
          <p:nvPr/>
        </p:nvSpPr>
        <p:spPr bwMode="auto">
          <a:xfrm>
            <a:off x="3173000" y="2187576"/>
            <a:ext cx="449204" cy="449263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7" name="椭圆 6"/>
          <p:cNvSpPr>
            <a:spLocks noChangeAspect="1" noChangeArrowheads="1"/>
          </p:cNvSpPr>
          <p:nvPr/>
        </p:nvSpPr>
        <p:spPr bwMode="auto">
          <a:xfrm>
            <a:off x="4071408" y="3355976"/>
            <a:ext cx="450791" cy="449263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8" name="椭圆 7"/>
          <p:cNvSpPr>
            <a:spLocks noChangeAspect="1" noChangeArrowheads="1"/>
          </p:cNvSpPr>
          <p:nvPr/>
        </p:nvSpPr>
        <p:spPr bwMode="auto">
          <a:xfrm>
            <a:off x="3961049" y="4790801"/>
            <a:ext cx="450791" cy="450850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90" name="椭圆 11"/>
          <p:cNvSpPr>
            <a:spLocks noChangeAspect="1" noChangeArrowheads="1"/>
          </p:cNvSpPr>
          <p:nvPr/>
        </p:nvSpPr>
        <p:spPr bwMode="auto">
          <a:xfrm>
            <a:off x="5628543" y="1962151"/>
            <a:ext cx="899996" cy="900113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91" name="椭圆 12"/>
          <p:cNvSpPr>
            <a:spLocks noChangeAspect="1" noChangeArrowheads="1"/>
          </p:cNvSpPr>
          <p:nvPr/>
        </p:nvSpPr>
        <p:spPr bwMode="auto">
          <a:xfrm>
            <a:off x="7333296" y="3130551"/>
            <a:ext cx="899996" cy="900113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92" name="椭圆 13"/>
          <p:cNvSpPr>
            <a:spLocks noChangeAspect="1" noChangeArrowheads="1"/>
          </p:cNvSpPr>
          <p:nvPr/>
        </p:nvSpPr>
        <p:spPr bwMode="auto">
          <a:xfrm>
            <a:off x="6576553" y="4614261"/>
            <a:ext cx="899996" cy="898525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0494" name="直接连接符 4"/>
          <p:cNvCxnSpPr>
            <a:cxnSpLocks noChangeShapeType="1"/>
            <a:stCxn id="20486" idx="6"/>
            <a:endCxn id="20490" idx="2"/>
          </p:cNvCxnSpPr>
          <p:nvPr/>
        </p:nvCxnSpPr>
        <p:spPr bwMode="auto">
          <a:xfrm>
            <a:off x="3622203" y="2413000"/>
            <a:ext cx="2006339" cy="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直接连接符 16"/>
          <p:cNvCxnSpPr>
            <a:cxnSpLocks noChangeShapeType="1"/>
            <a:stCxn id="20487" idx="6"/>
            <a:endCxn id="20491" idx="2"/>
          </p:cNvCxnSpPr>
          <p:nvPr/>
        </p:nvCxnSpPr>
        <p:spPr bwMode="auto">
          <a:xfrm>
            <a:off x="4522199" y="3579813"/>
            <a:ext cx="2811096" cy="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96" name="直接连接符 18"/>
          <p:cNvCxnSpPr>
            <a:cxnSpLocks noChangeShapeType="1"/>
            <a:stCxn id="20488" idx="6"/>
            <a:endCxn id="20492" idx="2"/>
          </p:cNvCxnSpPr>
          <p:nvPr/>
        </p:nvCxnSpPr>
        <p:spPr bwMode="auto">
          <a:xfrm>
            <a:off x="4411840" y="5016226"/>
            <a:ext cx="2164713" cy="47298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498" name="文本框 21"/>
          <p:cNvSpPr txBox="1">
            <a:spLocks noChangeArrowheads="1"/>
          </p:cNvSpPr>
          <p:nvPr/>
        </p:nvSpPr>
        <p:spPr bwMode="auto">
          <a:xfrm>
            <a:off x="6528538" y="1895475"/>
            <a:ext cx="3277613" cy="5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lvl="0">
              <a:buNone/>
            </a:pPr>
            <a:r>
              <a:rPr lang="zh-CN" altLang="en-US" sz="2800" dirty="0" smtClean="0">
                <a:ea typeface="微软雅黑 Light"/>
              </a:rPr>
              <a:t>了解适当性要求</a:t>
            </a:r>
            <a:endParaRPr lang="zh-CN" altLang="en-US" sz="2800" dirty="0">
              <a:ea typeface="微软雅黑 Light"/>
            </a:endParaRPr>
          </a:p>
        </p:txBody>
      </p:sp>
      <p:sp>
        <p:nvSpPr>
          <p:cNvPr id="20499" name="文本框 22"/>
          <p:cNvSpPr txBox="1">
            <a:spLocks noChangeArrowheads="1"/>
          </p:cNvSpPr>
          <p:nvPr/>
        </p:nvSpPr>
        <p:spPr bwMode="auto">
          <a:xfrm>
            <a:off x="7378031" y="4845982"/>
            <a:ext cx="4812382" cy="5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lvl="0">
              <a:buNone/>
            </a:pPr>
            <a:r>
              <a:rPr lang="zh-CN" altLang="en-US" sz="2800" dirty="0" smtClean="0">
                <a:ea typeface="微软雅黑 Light"/>
              </a:rPr>
              <a:t>掌握应知应会的基础知识</a:t>
            </a:r>
            <a:endParaRPr lang="zh-CN" altLang="en-US" sz="2800" dirty="0">
              <a:ea typeface="微软雅黑 Light"/>
            </a:endParaRPr>
          </a:p>
        </p:txBody>
      </p:sp>
      <p:sp>
        <p:nvSpPr>
          <p:cNvPr id="20500" name="文本框 23"/>
          <p:cNvSpPr txBox="1">
            <a:spLocks noChangeArrowheads="1"/>
          </p:cNvSpPr>
          <p:nvPr/>
        </p:nvSpPr>
        <p:spPr bwMode="auto">
          <a:xfrm>
            <a:off x="8233292" y="3130550"/>
            <a:ext cx="2339102" cy="5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lvl="0">
              <a:buNone/>
            </a:pPr>
            <a:r>
              <a:rPr lang="zh-CN" altLang="en-US" sz="2800" dirty="0" smtClean="0">
                <a:ea typeface="微软雅黑 Light"/>
              </a:rPr>
              <a:t>认识工具风险</a:t>
            </a:r>
            <a:endParaRPr lang="zh-CN" altLang="en-US" sz="2800" dirty="0">
              <a:ea typeface="微软雅黑 Light"/>
            </a:endParaRPr>
          </a:p>
        </p:txBody>
      </p:sp>
      <p:sp>
        <p:nvSpPr>
          <p:cNvPr id="20506" name="KSO_Shape"/>
          <p:cNvSpPr>
            <a:spLocks noChangeAspect="1" noChangeArrowheads="1"/>
          </p:cNvSpPr>
          <p:nvPr/>
        </p:nvSpPr>
        <p:spPr bwMode="auto">
          <a:xfrm>
            <a:off x="5796795" y="2163764"/>
            <a:ext cx="539680" cy="534987"/>
          </a:xfrm>
          <a:custGeom>
            <a:avLst/>
            <a:gdLst>
              <a:gd name="T0" fmla="*/ 4605 w 2262188"/>
              <a:gd name="T1" fmla="*/ 6994 h 2241550"/>
              <a:gd name="T2" fmla="*/ 0 w 2262188"/>
              <a:gd name="T3" fmla="*/ 6171 h 2241550"/>
              <a:gd name="T4" fmla="*/ 3133 w 2262188"/>
              <a:gd name="T5" fmla="*/ 6498 h 2241550"/>
              <a:gd name="T6" fmla="*/ 1502 w 2262188"/>
              <a:gd name="T7" fmla="*/ 5838 h 2241550"/>
              <a:gd name="T8" fmla="*/ 6225 w 2262188"/>
              <a:gd name="T9" fmla="*/ 5587 h 2241550"/>
              <a:gd name="T10" fmla="*/ 6225 w 2262188"/>
              <a:gd name="T11" fmla="*/ 5331 h 2241550"/>
              <a:gd name="T12" fmla="*/ 6225 w 2262188"/>
              <a:gd name="T13" fmla="*/ 4935 h 2241550"/>
              <a:gd name="T14" fmla="*/ 4658 w 2262188"/>
              <a:gd name="T15" fmla="*/ 5781 h 2241550"/>
              <a:gd name="T16" fmla="*/ 0 w 2262188"/>
              <a:gd name="T17" fmla="*/ 4771 h 2241550"/>
              <a:gd name="T18" fmla="*/ 4229 w 2262188"/>
              <a:gd name="T19" fmla="*/ 5383 h 2241550"/>
              <a:gd name="T20" fmla="*/ 4323 w 2262188"/>
              <a:gd name="T21" fmla="*/ 5347 h 2241550"/>
              <a:gd name="T22" fmla="*/ 4523 w 2262188"/>
              <a:gd name="T23" fmla="*/ 5325 h 2241550"/>
              <a:gd name="T24" fmla="*/ 4694 w 2262188"/>
              <a:gd name="T25" fmla="*/ 5341 h 2241550"/>
              <a:gd name="T26" fmla="*/ 5438 w 2262188"/>
              <a:gd name="T27" fmla="*/ 4890 h 2241550"/>
              <a:gd name="T28" fmla="*/ 5370 w 2262188"/>
              <a:gd name="T29" fmla="*/ 4841 h 2241550"/>
              <a:gd name="T30" fmla="*/ 5361 w 2262188"/>
              <a:gd name="T31" fmla="*/ 4799 h 2241550"/>
              <a:gd name="T32" fmla="*/ 5392 w 2262188"/>
              <a:gd name="T33" fmla="*/ 4757 h 2241550"/>
              <a:gd name="T34" fmla="*/ 3227 w 2262188"/>
              <a:gd name="T35" fmla="*/ 4085 h 2241550"/>
              <a:gd name="T36" fmla="*/ 1587 w 2262188"/>
              <a:gd name="T37" fmla="*/ 3668 h 2241550"/>
              <a:gd name="T38" fmla="*/ 1925 w 2262188"/>
              <a:gd name="T39" fmla="*/ 3937 h 2241550"/>
              <a:gd name="T40" fmla="*/ 1800 w 2262188"/>
              <a:gd name="T41" fmla="*/ 3967 h 2241550"/>
              <a:gd name="T42" fmla="*/ 1577 w 2262188"/>
              <a:gd name="T43" fmla="*/ 3969 h 2241550"/>
              <a:gd name="T44" fmla="*/ 684 w 2262188"/>
              <a:gd name="T45" fmla="*/ 4386 h 2241550"/>
              <a:gd name="T46" fmla="*/ 814 w 2262188"/>
              <a:gd name="T47" fmla="*/ 4442 h 2241550"/>
              <a:gd name="T48" fmla="*/ 840 w 2262188"/>
              <a:gd name="T49" fmla="*/ 4482 h 2241550"/>
              <a:gd name="T50" fmla="*/ 827 w 2262188"/>
              <a:gd name="T51" fmla="*/ 4525 h 2241550"/>
              <a:gd name="T52" fmla="*/ 780 w 2262188"/>
              <a:gd name="T53" fmla="*/ 4560 h 2241550"/>
              <a:gd name="T54" fmla="*/ 2625 w 2262188"/>
              <a:gd name="T55" fmla="*/ 3313 h 2241550"/>
              <a:gd name="T56" fmla="*/ 1106 w 2262188"/>
              <a:gd name="T57" fmla="*/ 2503 h 2241550"/>
              <a:gd name="T58" fmla="*/ 7331 w 2262188"/>
              <a:gd name="T59" fmla="*/ 2230 h 2241550"/>
              <a:gd name="T60" fmla="*/ 2693 w 2262188"/>
              <a:gd name="T61" fmla="*/ 3188 h 2241550"/>
              <a:gd name="T62" fmla="*/ 5824 w 2262188"/>
              <a:gd name="T63" fmla="*/ 2442 h 2241550"/>
              <a:gd name="T64" fmla="*/ 4198 w 2262188"/>
              <a:gd name="T65" fmla="*/ 2142 h 2241550"/>
              <a:gd name="T66" fmla="*/ 7331 w 2262188"/>
              <a:gd name="T67" fmla="*/ 1501 h 2241550"/>
              <a:gd name="T68" fmla="*/ 2673 w 2262188"/>
              <a:gd name="T69" fmla="*/ 2113 h 2241550"/>
              <a:gd name="T70" fmla="*/ 1106 w 2262188"/>
              <a:gd name="T71" fmla="*/ 1267 h 2241550"/>
              <a:gd name="T72" fmla="*/ 2550 w 2262188"/>
              <a:gd name="T73" fmla="*/ 757 h 2241550"/>
              <a:gd name="T74" fmla="*/ 1946 w 2262188"/>
              <a:gd name="T75" fmla="*/ 1092 h 2241550"/>
              <a:gd name="T76" fmla="*/ 1971 w 2262188"/>
              <a:gd name="T77" fmla="*/ 1135 h 2241550"/>
              <a:gd name="T78" fmla="*/ 1955 w 2262188"/>
              <a:gd name="T79" fmla="*/ 1177 h 2241550"/>
              <a:gd name="T80" fmla="*/ 1869 w 2262188"/>
              <a:gd name="T81" fmla="*/ 1228 h 2241550"/>
              <a:gd name="T82" fmla="*/ 2658 w 2262188"/>
              <a:gd name="T83" fmla="*/ 1669 h 2241550"/>
              <a:gd name="T84" fmla="*/ 2848 w 2262188"/>
              <a:gd name="T85" fmla="*/ 1658 h 2241550"/>
              <a:gd name="T86" fmla="*/ 3023 w 2262188"/>
              <a:gd name="T87" fmla="*/ 1684 h 2241550"/>
              <a:gd name="T88" fmla="*/ 3943 w 2262188"/>
              <a:gd name="T89" fmla="*/ 1513 h 2241550"/>
              <a:gd name="T90" fmla="*/ 5670 w 2262188"/>
              <a:gd name="T91" fmla="*/ 2868 h 2241550"/>
              <a:gd name="T92" fmla="*/ 5828 w 2262188"/>
              <a:gd name="T93" fmla="*/ 1216 h 2241550"/>
              <a:gd name="T94" fmla="*/ 6523 w 2262188"/>
              <a:gd name="T95" fmla="*/ 875 h 2241550"/>
              <a:gd name="T96" fmla="*/ 6492 w 2262188"/>
              <a:gd name="T97" fmla="*/ 833 h 2241550"/>
              <a:gd name="T98" fmla="*/ 6502 w 2262188"/>
              <a:gd name="T99" fmla="*/ 792 h 2241550"/>
              <a:gd name="T100" fmla="*/ 6569 w 2262188"/>
              <a:gd name="T101" fmla="*/ 743 h 2241550"/>
              <a:gd name="T102" fmla="*/ 5827 w 2262188"/>
              <a:gd name="T103" fmla="*/ 291 h 2241550"/>
              <a:gd name="T104" fmla="*/ 5655 w 2262188"/>
              <a:gd name="T105" fmla="*/ 306 h 2241550"/>
              <a:gd name="T106" fmla="*/ 5456 w 2262188"/>
              <a:gd name="T107" fmla="*/ 285 h 2241550"/>
              <a:gd name="T108" fmla="*/ 5353 w 2262188"/>
              <a:gd name="T109" fmla="*/ 244 h 22415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7" name="KSO_Shape"/>
          <p:cNvSpPr>
            <a:spLocks noChangeAspect="1" noChangeArrowheads="1"/>
          </p:cNvSpPr>
          <p:nvPr/>
        </p:nvSpPr>
        <p:spPr bwMode="auto">
          <a:xfrm>
            <a:off x="6800682" y="4541400"/>
            <a:ext cx="396823" cy="539750"/>
          </a:xfrm>
          <a:custGeom>
            <a:avLst/>
            <a:gdLst>
              <a:gd name="T0" fmla="*/ 10314 w 1122363"/>
              <a:gd name="T1" fmla="*/ 16351 h 1531938"/>
              <a:gd name="T2" fmla="*/ 10283 w 1122363"/>
              <a:gd name="T3" fmla="*/ 17031 h 1531938"/>
              <a:gd name="T4" fmla="*/ 9584 w 1122363"/>
              <a:gd name="T5" fmla="*/ 17446 h 1531938"/>
              <a:gd name="T6" fmla="*/ 7759 w 1122363"/>
              <a:gd name="T7" fmla="*/ 13257 h 1531938"/>
              <a:gd name="T8" fmla="*/ 7474 w 1122363"/>
              <a:gd name="T9" fmla="*/ 12643 h 1531938"/>
              <a:gd name="T10" fmla="*/ 7748 w 1122363"/>
              <a:gd name="T11" fmla="*/ 12216 h 1531938"/>
              <a:gd name="T12" fmla="*/ 8024 w 1122363"/>
              <a:gd name="T13" fmla="*/ 10671 h 1531938"/>
              <a:gd name="T14" fmla="*/ 6695 w 1122363"/>
              <a:gd name="T15" fmla="*/ 11157 h 1531938"/>
              <a:gd name="T16" fmla="*/ 5933 w 1122363"/>
              <a:gd name="T17" fmla="*/ 11887 h 1531938"/>
              <a:gd name="T18" fmla="*/ 5621 w 1122363"/>
              <a:gd name="T19" fmla="*/ 13247 h 1531938"/>
              <a:gd name="T20" fmla="*/ 6075 w 1122363"/>
              <a:gd name="T21" fmla="*/ 14320 h 1531938"/>
              <a:gd name="T22" fmla="*/ 7074 w 1122363"/>
              <a:gd name="T23" fmla="*/ 15036 h 1531938"/>
              <a:gd name="T24" fmla="*/ 8059 w 1122363"/>
              <a:gd name="T25" fmla="*/ 17438 h 1531938"/>
              <a:gd name="T26" fmla="*/ 6560 w 1122363"/>
              <a:gd name="T27" fmla="*/ 16858 h 1531938"/>
              <a:gd name="T28" fmla="*/ 7071 w 1122363"/>
              <a:gd name="T29" fmla="*/ 18626 h 1531938"/>
              <a:gd name="T30" fmla="*/ 9640 w 1122363"/>
              <a:gd name="T31" fmla="*/ 18913 h 1531938"/>
              <a:gd name="T32" fmla="*/ 10966 w 1122363"/>
              <a:gd name="T33" fmla="*/ 18507 h 1531938"/>
              <a:gd name="T34" fmla="*/ 11816 w 1122363"/>
              <a:gd name="T35" fmla="*/ 17808 h 1531938"/>
              <a:gd name="T36" fmla="*/ 12252 w 1122363"/>
              <a:gd name="T37" fmla="*/ 16763 h 1531938"/>
              <a:gd name="T38" fmla="*/ 12025 w 1122363"/>
              <a:gd name="T39" fmla="*/ 15428 h 1531938"/>
              <a:gd name="T40" fmla="*/ 10835 w 1122363"/>
              <a:gd name="T41" fmla="*/ 14365 h 1531938"/>
              <a:gd name="T42" fmla="*/ 9764 w 1122363"/>
              <a:gd name="T43" fmla="*/ 12205 h 1531938"/>
              <a:gd name="T44" fmla="*/ 11820 w 1122363"/>
              <a:gd name="T45" fmla="*/ 13236 h 1531938"/>
              <a:gd name="T46" fmla="*/ 10211 w 1122363"/>
              <a:gd name="T47" fmla="*/ 10768 h 1531938"/>
              <a:gd name="T48" fmla="*/ 9655 w 1122363"/>
              <a:gd name="T49" fmla="*/ 5759 h 1531938"/>
              <a:gd name="T50" fmla="*/ 12011 w 1122363"/>
              <a:gd name="T51" fmla="*/ 6388 h 1531938"/>
              <a:gd name="T52" fmla="*/ 13900 w 1122363"/>
              <a:gd name="T53" fmla="*/ 7839 h 1531938"/>
              <a:gd name="T54" fmla="*/ 15421 w 1122363"/>
              <a:gd name="T55" fmla="*/ 10164 h 1531938"/>
              <a:gd name="T56" fmla="*/ 16669 w 1122363"/>
              <a:gd name="T57" fmla="*/ 13408 h 1531938"/>
              <a:gd name="T58" fmla="*/ 17544 w 1122363"/>
              <a:gd name="T59" fmla="*/ 17273 h 1531938"/>
              <a:gd name="T60" fmla="*/ 17023 w 1122363"/>
              <a:gd name="T61" fmla="*/ 19801 h 1531938"/>
              <a:gd name="T62" fmla="*/ 15435 w 1122363"/>
              <a:gd name="T63" fmla="*/ 21688 h 1531938"/>
              <a:gd name="T64" fmla="*/ 13075 w 1122363"/>
              <a:gd name="T65" fmla="*/ 22933 h 1531938"/>
              <a:gd name="T66" fmla="*/ 10222 w 1122363"/>
              <a:gd name="T67" fmla="*/ 23538 h 1531938"/>
              <a:gd name="T68" fmla="*/ 7177 w 1122363"/>
              <a:gd name="T69" fmla="*/ 23503 h 1531938"/>
              <a:gd name="T70" fmla="*/ 4296 w 1122363"/>
              <a:gd name="T71" fmla="*/ 22775 h 1531938"/>
              <a:gd name="T72" fmla="*/ 1921 w 1122363"/>
              <a:gd name="T73" fmla="*/ 21384 h 1531938"/>
              <a:gd name="T74" fmla="*/ 393 w 1122363"/>
              <a:gd name="T75" fmla="*/ 19371 h 1531938"/>
              <a:gd name="T76" fmla="*/ 46 w 1122363"/>
              <a:gd name="T77" fmla="*/ 16763 h 1531938"/>
              <a:gd name="T78" fmla="*/ 1591 w 1122363"/>
              <a:gd name="T79" fmla="*/ 11873 h 1531938"/>
              <a:gd name="T80" fmla="*/ 2899 w 1122363"/>
              <a:gd name="T81" fmla="*/ 9210 h 1531938"/>
              <a:gd name="T82" fmla="*/ 4551 w 1122363"/>
              <a:gd name="T83" fmla="*/ 7214 h 1531938"/>
              <a:gd name="T84" fmla="*/ 6713 w 1122363"/>
              <a:gd name="T85" fmla="*/ 6018 h 1531938"/>
              <a:gd name="T86" fmla="*/ 7492 w 1122363"/>
              <a:gd name="T87" fmla="*/ 25 h 1531938"/>
              <a:gd name="T88" fmla="*/ 8628 w 1122363"/>
              <a:gd name="T89" fmla="*/ 462 h 1531938"/>
              <a:gd name="T90" fmla="*/ 9776 w 1122363"/>
              <a:gd name="T91" fmla="*/ 399 h 1531938"/>
              <a:gd name="T92" fmla="*/ 11090 w 1122363"/>
              <a:gd name="T93" fmla="*/ 4 h 1531938"/>
              <a:gd name="T94" fmla="*/ 11862 w 1122363"/>
              <a:gd name="T95" fmla="*/ 424 h 1531938"/>
              <a:gd name="T96" fmla="*/ 12457 w 1122363"/>
              <a:gd name="T97" fmla="*/ 1951 h 1531938"/>
              <a:gd name="T98" fmla="*/ 13173 w 1122363"/>
              <a:gd name="T99" fmla="*/ 2045 h 1531938"/>
              <a:gd name="T100" fmla="*/ 13725 w 1122363"/>
              <a:gd name="T101" fmla="*/ 1978 h 1531938"/>
              <a:gd name="T102" fmla="*/ 13357 w 1122363"/>
              <a:gd name="T103" fmla="*/ 3243 h 1531938"/>
              <a:gd name="T104" fmla="*/ 12294 w 1122363"/>
              <a:gd name="T105" fmla="*/ 4314 h 1531938"/>
              <a:gd name="T106" fmla="*/ 10506 w 1122363"/>
              <a:gd name="T107" fmla="*/ 5232 h 1531938"/>
              <a:gd name="T108" fmla="*/ 8260 w 1122363"/>
              <a:gd name="T109" fmla="*/ 5014 h 1531938"/>
              <a:gd name="T110" fmla="*/ 6967 w 1122363"/>
              <a:gd name="T111" fmla="*/ 5197 h 1531938"/>
              <a:gd name="T112" fmla="*/ 3936 w 1122363"/>
              <a:gd name="T113" fmla="*/ 2721 h 1531938"/>
              <a:gd name="T114" fmla="*/ 5154 w 1122363"/>
              <a:gd name="T115" fmla="*/ 2112 h 1531938"/>
              <a:gd name="T116" fmla="*/ 6096 w 1122363"/>
              <a:gd name="T117" fmla="*/ 1971 h 1531938"/>
              <a:gd name="T118" fmla="*/ 6521 w 1122363"/>
              <a:gd name="T119" fmla="*/ 676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8" name="KSO_Shape"/>
          <p:cNvSpPr>
            <a:spLocks noChangeAspect="1" noChangeArrowheads="1"/>
          </p:cNvSpPr>
          <p:nvPr/>
        </p:nvSpPr>
        <p:spPr bwMode="auto">
          <a:xfrm>
            <a:off x="7582501" y="3294063"/>
            <a:ext cx="399998" cy="539750"/>
          </a:xfrm>
          <a:custGeom>
            <a:avLst/>
            <a:gdLst>
              <a:gd name="T0" fmla="*/ 17789 w 1125538"/>
              <a:gd name="T1" fmla="*/ 23239 h 1516063"/>
              <a:gd name="T2" fmla="*/ 17949 w 1125538"/>
              <a:gd name="T3" fmla="*/ 23385 h 1516063"/>
              <a:gd name="T4" fmla="*/ 17937 w 1125538"/>
              <a:gd name="T5" fmla="*/ 24206 h 1516063"/>
              <a:gd name="T6" fmla="*/ 17757 w 1125538"/>
              <a:gd name="T7" fmla="*/ 24338 h 1516063"/>
              <a:gd name="T8" fmla="*/ 239 w 1125538"/>
              <a:gd name="T9" fmla="*/ 24346 h 1516063"/>
              <a:gd name="T10" fmla="*/ 43 w 1125538"/>
              <a:gd name="T11" fmla="*/ 24228 h 1516063"/>
              <a:gd name="T12" fmla="*/ 7 w 1125538"/>
              <a:gd name="T13" fmla="*/ 23407 h 1516063"/>
              <a:gd name="T14" fmla="*/ 148 w 1125538"/>
              <a:gd name="T15" fmla="*/ 23249 h 1516063"/>
              <a:gd name="T16" fmla="*/ 3234 w 1125538"/>
              <a:gd name="T17" fmla="*/ 17270 h 1516063"/>
              <a:gd name="T18" fmla="*/ 3486 w 1125538"/>
              <a:gd name="T19" fmla="*/ 17365 h 1516063"/>
              <a:gd name="T20" fmla="*/ 3572 w 1125538"/>
              <a:gd name="T21" fmla="*/ 22130 h 1516063"/>
              <a:gd name="T22" fmla="*/ 3461 w 1125538"/>
              <a:gd name="T23" fmla="*/ 22316 h 1516063"/>
              <a:gd name="T24" fmla="*/ 3194 w 1125538"/>
              <a:gd name="T25" fmla="*/ 22393 h 1516063"/>
              <a:gd name="T26" fmla="*/ 137 w 1125538"/>
              <a:gd name="T27" fmla="*/ 22335 h 1516063"/>
              <a:gd name="T28" fmla="*/ 4 w 1125538"/>
              <a:gd name="T29" fmla="*/ 22156 h 1516063"/>
              <a:gd name="T30" fmla="*/ 69 w 1125538"/>
              <a:gd name="T31" fmla="*/ 17383 h 1516063"/>
              <a:gd name="T32" fmla="*/ 302 w 1125538"/>
              <a:gd name="T33" fmla="*/ 17274 h 1516063"/>
              <a:gd name="T34" fmla="*/ 7893 w 1125538"/>
              <a:gd name="T35" fmla="*/ 14556 h 1516063"/>
              <a:gd name="T36" fmla="*/ 8114 w 1125538"/>
              <a:gd name="T37" fmla="*/ 14752 h 1516063"/>
              <a:gd name="T38" fmla="*/ 8151 w 1125538"/>
              <a:gd name="T39" fmla="*/ 22069 h 1516063"/>
              <a:gd name="T40" fmla="*/ 7995 w 1125538"/>
              <a:gd name="T41" fmla="*/ 22324 h 1516063"/>
              <a:gd name="T42" fmla="*/ 4902 w 1125538"/>
              <a:gd name="T43" fmla="*/ 22389 h 1516063"/>
              <a:gd name="T44" fmla="*/ 4648 w 1125538"/>
              <a:gd name="T45" fmla="*/ 22244 h 1516063"/>
              <a:gd name="T46" fmla="*/ 4561 w 1125538"/>
              <a:gd name="T47" fmla="*/ 14945 h 1516063"/>
              <a:gd name="T48" fmla="*/ 4669 w 1125538"/>
              <a:gd name="T49" fmla="*/ 14657 h 1516063"/>
              <a:gd name="T50" fmla="*/ 9800 w 1125538"/>
              <a:gd name="T51" fmla="*/ 12115 h 1516063"/>
              <a:gd name="T52" fmla="*/ 12889 w 1125538"/>
              <a:gd name="T53" fmla="*/ 12187 h 1516063"/>
              <a:gd name="T54" fmla="*/ 12997 w 1125538"/>
              <a:gd name="T55" fmla="*/ 12482 h 1516063"/>
              <a:gd name="T56" fmla="*/ 12911 w 1125538"/>
              <a:gd name="T57" fmla="*/ 22298 h 1516063"/>
              <a:gd name="T58" fmla="*/ 12622 w 1125538"/>
              <a:gd name="T59" fmla="*/ 22393 h 1516063"/>
              <a:gd name="T60" fmla="*/ 9537 w 1125538"/>
              <a:gd name="T61" fmla="*/ 22320 h 1516063"/>
              <a:gd name="T62" fmla="*/ 9425 w 1125538"/>
              <a:gd name="T63" fmla="*/ 22025 h 1516063"/>
              <a:gd name="T64" fmla="*/ 9511 w 1125538"/>
              <a:gd name="T65" fmla="*/ 12209 h 1516063"/>
              <a:gd name="T66" fmla="*/ 9800 w 1125538"/>
              <a:gd name="T67" fmla="*/ 12115 h 1516063"/>
              <a:gd name="T68" fmla="*/ 17829 w 1125538"/>
              <a:gd name="T69" fmla="*/ 6012 h 1516063"/>
              <a:gd name="T70" fmla="*/ 17963 w 1125538"/>
              <a:gd name="T71" fmla="*/ 6354 h 1516063"/>
              <a:gd name="T72" fmla="*/ 17902 w 1125538"/>
              <a:gd name="T73" fmla="*/ 22229 h 1516063"/>
              <a:gd name="T74" fmla="*/ 17667 w 1125538"/>
              <a:gd name="T75" fmla="*/ 22342 h 1516063"/>
              <a:gd name="T76" fmla="*/ 14528 w 1125538"/>
              <a:gd name="T77" fmla="*/ 22305 h 1516063"/>
              <a:gd name="T78" fmla="*/ 14394 w 1125538"/>
              <a:gd name="T79" fmla="*/ 21959 h 1516063"/>
              <a:gd name="T80" fmla="*/ 14452 w 1125538"/>
              <a:gd name="T81" fmla="*/ 6081 h 1516063"/>
              <a:gd name="T82" fmla="*/ 14690 w 1125538"/>
              <a:gd name="T83" fmla="*/ 5972 h 1516063"/>
              <a:gd name="T84" fmla="*/ 13914 w 1125538"/>
              <a:gd name="T85" fmla="*/ 4018 h 1516063"/>
              <a:gd name="T86" fmla="*/ 13313 w 1125538"/>
              <a:gd name="T87" fmla="*/ 5930 h 1516063"/>
              <a:gd name="T88" fmla="*/ 12530 w 1125538"/>
              <a:gd name="T89" fmla="*/ 7569 h 1516063"/>
              <a:gd name="T90" fmla="*/ 11596 w 1125538"/>
              <a:gd name="T91" fmla="*/ 8950 h 1516063"/>
              <a:gd name="T92" fmla="*/ 10542 w 1125538"/>
              <a:gd name="T93" fmla="*/ 10104 h 1516063"/>
              <a:gd name="T94" fmla="*/ 9404 w 1125538"/>
              <a:gd name="T95" fmla="*/ 11044 h 1516063"/>
              <a:gd name="T96" fmla="*/ 8209 w 1125538"/>
              <a:gd name="T97" fmla="*/ 11791 h 1516063"/>
              <a:gd name="T98" fmla="*/ 6687 w 1125538"/>
              <a:gd name="T99" fmla="*/ 12490 h 1516063"/>
              <a:gd name="T100" fmla="*/ 4329 w 1125538"/>
              <a:gd name="T101" fmla="*/ 13164 h 1516063"/>
              <a:gd name="T102" fmla="*/ 2289 w 1125538"/>
              <a:gd name="T103" fmla="*/ 13430 h 1516063"/>
              <a:gd name="T104" fmla="*/ 471 w 1125538"/>
              <a:gd name="T105" fmla="*/ 13444 h 1516063"/>
              <a:gd name="T106" fmla="*/ 1561 w 1125538"/>
              <a:gd name="T107" fmla="*/ 13233 h 1516063"/>
              <a:gd name="T108" fmla="*/ 3256 w 1125538"/>
              <a:gd name="T109" fmla="*/ 12869 h 1516063"/>
              <a:gd name="T110" fmla="*/ 4782 w 1125538"/>
              <a:gd name="T111" fmla="*/ 12385 h 1516063"/>
              <a:gd name="T112" fmla="*/ 6459 w 1125538"/>
              <a:gd name="T113" fmla="*/ 11645 h 1516063"/>
              <a:gd name="T114" fmla="*/ 8661 w 1125538"/>
              <a:gd name="T115" fmla="*/ 10217 h 1516063"/>
              <a:gd name="T116" fmla="*/ 10339 w 1125538"/>
              <a:gd name="T117" fmla="*/ 8600 h 1516063"/>
              <a:gd name="T118" fmla="*/ 11556 w 1125538"/>
              <a:gd name="T119" fmla="*/ 6935 h 1516063"/>
              <a:gd name="T120" fmla="*/ 12389 w 1125538"/>
              <a:gd name="T121" fmla="*/ 5355 h 1516063"/>
              <a:gd name="T122" fmla="*/ 12994 w 1125538"/>
              <a:gd name="T123" fmla="*/ 3686 h 15160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9" name="KSO_Shape"/>
          <p:cNvSpPr>
            <a:spLocks noChangeAspect="1" noChangeArrowheads="1"/>
          </p:cNvSpPr>
          <p:nvPr/>
        </p:nvSpPr>
        <p:spPr bwMode="auto">
          <a:xfrm>
            <a:off x="5826955" y="5668963"/>
            <a:ext cx="536505" cy="539750"/>
          </a:xfrm>
          <a:custGeom>
            <a:avLst/>
            <a:gdLst>
              <a:gd name="T0" fmla="*/ 5418 w 2109787"/>
              <a:gd name="T1" fmla="*/ 8025 h 2125662"/>
              <a:gd name="T2" fmla="*/ 5766 w 2109787"/>
              <a:gd name="T3" fmla="*/ 7002 h 2125662"/>
              <a:gd name="T4" fmla="*/ 5695 w 2109787"/>
              <a:gd name="T5" fmla="*/ 6423 h 2125662"/>
              <a:gd name="T6" fmla="*/ 6555 w 2109787"/>
              <a:gd name="T7" fmla="*/ 6515 h 2125662"/>
              <a:gd name="T8" fmla="*/ 6395 w 2109787"/>
              <a:gd name="T9" fmla="*/ 8485 h 2125662"/>
              <a:gd name="T10" fmla="*/ 6908 w 2109787"/>
              <a:gd name="T11" fmla="*/ 7669 h 2125662"/>
              <a:gd name="T12" fmla="*/ 7954 w 2109787"/>
              <a:gd name="T13" fmla="*/ 6032 h 2125662"/>
              <a:gd name="T14" fmla="*/ 8737 w 2109787"/>
              <a:gd name="T15" fmla="*/ 6550 h 2125662"/>
              <a:gd name="T16" fmla="*/ 8693 w 2109787"/>
              <a:gd name="T17" fmla="*/ 8360 h 2125662"/>
              <a:gd name="T18" fmla="*/ 7344 w 2109787"/>
              <a:gd name="T19" fmla="*/ 8769 h 2125662"/>
              <a:gd name="T20" fmla="*/ 4669 w 2109787"/>
              <a:gd name="T21" fmla="*/ 8739 h 2125662"/>
              <a:gd name="T22" fmla="*/ 3448 w 2109787"/>
              <a:gd name="T23" fmla="*/ 8302 h 2125662"/>
              <a:gd name="T24" fmla="*/ 3524 w 2109787"/>
              <a:gd name="T25" fmla="*/ 6434 h 2125662"/>
              <a:gd name="T26" fmla="*/ 4516 w 2109787"/>
              <a:gd name="T27" fmla="*/ 6012 h 2125662"/>
              <a:gd name="T28" fmla="*/ 4840 w 2109787"/>
              <a:gd name="T29" fmla="*/ 3717 h 2125662"/>
              <a:gd name="T30" fmla="*/ 4942 w 2109787"/>
              <a:gd name="T31" fmla="*/ 4671 h 2125662"/>
              <a:gd name="T32" fmla="*/ 5874 w 2109787"/>
              <a:gd name="T33" fmla="*/ 5616 h 2125662"/>
              <a:gd name="T34" fmla="*/ 6508 w 2109787"/>
              <a:gd name="T35" fmla="*/ 5531 h 2125662"/>
              <a:gd name="T36" fmla="*/ 7308 w 2109787"/>
              <a:gd name="T37" fmla="*/ 4524 h 2125662"/>
              <a:gd name="T38" fmla="*/ 6838 w 2109787"/>
              <a:gd name="T39" fmla="*/ 3906 h 2125662"/>
              <a:gd name="T40" fmla="*/ 5560 w 2109787"/>
              <a:gd name="T41" fmla="*/ 3468 h 2125662"/>
              <a:gd name="T42" fmla="*/ 6224 w 2109787"/>
              <a:gd name="T43" fmla="*/ 2085 h 2125662"/>
              <a:gd name="T44" fmla="*/ 7053 w 2109787"/>
              <a:gd name="T45" fmla="*/ 2444 h 2125662"/>
              <a:gd name="T46" fmla="*/ 7605 w 2109787"/>
              <a:gd name="T47" fmla="*/ 3241 h 2125662"/>
              <a:gd name="T48" fmla="*/ 7734 w 2109787"/>
              <a:gd name="T49" fmla="*/ 4310 h 2125662"/>
              <a:gd name="T50" fmla="*/ 7317 w 2109787"/>
              <a:gd name="T51" fmla="*/ 5286 h 2125662"/>
              <a:gd name="T52" fmla="*/ 6595 w 2109787"/>
              <a:gd name="T53" fmla="*/ 5892 h 2125662"/>
              <a:gd name="T54" fmla="*/ 5872 w 2109787"/>
              <a:gd name="T55" fmla="*/ 5995 h 2125662"/>
              <a:gd name="T56" fmla="*/ 5121 w 2109787"/>
              <a:gd name="T57" fmla="*/ 5555 h 2125662"/>
              <a:gd name="T58" fmla="*/ 4556 w 2109787"/>
              <a:gd name="T59" fmla="*/ 4698 h 2125662"/>
              <a:gd name="T60" fmla="*/ 4486 w 2109787"/>
              <a:gd name="T61" fmla="*/ 3608 h 2125662"/>
              <a:gd name="T62" fmla="*/ 4901 w 2109787"/>
              <a:gd name="T63" fmla="*/ 2692 h 2125662"/>
              <a:gd name="T64" fmla="*/ 5644 w 2109787"/>
              <a:gd name="T65" fmla="*/ 2156 h 2125662"/>
              <a:gd name="T66" fmla="*/ 3744 w 2109787"/>
              <a:gd name="T67" fmla="*/ 1620 h 2125662"/>
              <a:gd name="T68" fmla="*/ 3280 w 2109787"/>
              <a:gd name="T69" fmla="*/ 1919 h 2125662"/>
              <a:gd name="T70" fmla="*/ 2704 w 2109787"/>
              <a:gd name="T71" fmla="*/ 2158 h 2125662"/>
              <a:gd name="T72" fmla="*/ 2718 w 2109787"/>
              <a:gd name="T73" fmla="*/ 2625 h 2125662"/>
              <a:gd name="T74" fmla="*/ 3598 w 2109787"/>
              <a:gd name="T75" fmla="*/ 3126 h 2125662"/>
              <a:gd name="T76" fmla="*/ 4138 w 2109787"/>
              <a:gd name="T77" fmla="*/ 3803 h 2125662"/>
              <a:gd name="T78" fmla="*/ 3876 w 2109787"/>
              <a:gd name="T79" fmla="*/ 4615 h 2125662"/>
              <a:gd name="T80" fmla="*/ 2665 w 2109787"/>
              <a:gd name="T81" fmla="*/ 4872 h 2125662"/>
              <a:gd name="T82" fmla="*/ 2712 w 2109787"/>
              <a:gd name="T83" fmla="*/ 4498 h 2125662"/>
              <a:gd name="T84" fmla="*/ 3504 w 2109787"/>
              <a:gd name="T85" fmla="*/ 4389 h 2125662"/>
              <a:gd name="T86" fmla="*/ 3659 w 2109787"/>
              <a:gd name="T87" fmla="*/ 3856 h 2125662"/>
              <a:gd name="T88" fmla="*/ 3071 w 2109787"/>
              <a:gd name="T89" fmla="*/ 3372 h 2125662"/>
              <a:gd name="T90" fmla="*/ 2241 w 2109787"/>
              <a:gd name="T91" fmla="*/ 2755 h 2125662"/>
              <a:gd name="T92" fmla="*/ 2351 w 2109787"/>
              <a:gd name="T93" fmla="*/ 1933 h 2125662"/>
              <a:gd name="T94" fmla="*/ 3484 w 2109787"/>
              <a:gd name="T95" fmla="*/ 7 h 2125662"/>
              <a:gd name="T96" fmla="*/ 5443 w 2109787"/>
              <a:gd name="T97" fmla="*/ 805 h 2125662"/>
              <a:gd name="T98" fmla="*/ 4739 w 2109787"/>
              <a:gd name="T99" fmla="*/ 1002 h 2125662"/>
              <a:gd name="T100" fmla="*/ 3076 w 2109787"/>
              <a:gd name="T101" fmla="*/ 587 h 2125662"/>
              <a:gd name="T102" fmla="*/ 1721 w 2109787"/>
              <a:gd name="T103" fmla="*/ 1076 h 2125662"/>
              <a:gd name="T104" fmla="*/ 822 w 2109787"/>
              <a:gd name="T105" fmla="*/ 2162 h 2125662"/>
              <a:gd name="T106" fmla="*/ 599 w 2109787"/>
              <a:gd name="T107" fmla="*/ 3568 h 2125662"/>
              <a:gd name="T108" fmla="*/ 1037 w 2109787"/>
              <a:gd name="T109" fmla="*/ 4762 h 2125662"/>
              <a:gd name="T110" fmla="*/ 1962 w 2109787"/>
              <a:gd name="T111" fmla="*/ 5612 h 2125662"/>
              <a:gd name="T112" fmla="*/ 2270 w 2109787"/>
              <a:gd name="T113" fmla="*/ 6374 h 2125662"/>
              <a:gd name="T114" fmla="*/ 951 w 2109787"/>
              <a:gd name="T115" fmla="*/ 5567 h 2125662"/>
              <a:gd name="T116" fmla="*/ 155 w 2109787"/>
              <a:gd name="T117" fmla="*/ 4263 h 2125662"/>
              <a:gd name="T118" fmla="*/ 66 w 2109787"/>
              <a:gd name="T119" fmla="*/ 2609 h 2125662"/>
              <a:gd name="T120" fmla="*/ 854 w 2109787"/>
              <a:gd name="T121" fmla="*/ 1071 h 2125662"/>
              <a:gd name="T122" fmla="*/ 2308 w 2109787"/>
              <a:gd name="T123" fmla="*/ 148 h 21256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10" name="KSO_Shape"/>
          <p:cNvSpPr>
            <a:spLocks noChangeAspect="1" noChangeArrowheads="1"/>
          </p:cNvSpPr>
          <p:nvPr/>
        </p:nvSpPr>
        <p:spPr bwMode="auto">
          <a:xfrm>
            <a:off x="1739674" y="3355976"/>
            <a:ext cx="1079359" cy="1057275"/>
          </a:xfrm>
          <a:custGeom>
            <a:avLst/>
            <a:gdLst>
              <a:gd name="T0" fmla="*/ 32979 w 3073399"/>
              <a:gd name="T1" fmla="*/ 30255 h 3009901"/>
              <a:gd name="T2" fmla="*/ 33637 w 3073399"/>
              <a:gd name="T3" fmla="*/ 32438 h 3009901"/>
              <a:gd name="T4" fmla="*/ 32051 w 3073399"/>
              <a:gd name="T5" fmla="*/ 34028 h 3009901"/>
              <a:gd name="T6" fmla="*/ 33748 w 3073399"/>
              <a:gd name="T7" fmla="*/ 34226 h 3009901"/>
              <a:gd name="T8" fmla="*/ 46327 w 3073399"/>
              <a:gd name="T9" fmla="*/ 33327 h 3009901"/>
              <a:gd name="T10" fmla="*/ 46685 w 3073399"/>
              <a:gd name="T11" fmla="*/ 35405 h 3009901"/>
              <a:gd name="T12" fmla="*/ 45457 w 3073399"/>
              <a:gd name="T13" fmla="*/ 36831 h 3009901"/>
              <a:gd name="T14" fmla="*/ 16333 w 3073399"/>
              <a:gd name="T15" fmla="*/ 41416 h 3009901"/>
              <a:gd name="T16" fmla="*/ 9473 w 3073399"/>
              <a:gd name="T17" fmla="*/ 30189 h 3009901"/>
              <a:gd name="T18" fmla="*/ 9034 w 3073399"/>
              <a:gd name="T19" fmla="*/ 31989 h 3009901"/>
              <a:gd name="T20" fmla="*/ 10381 w 3073399"/>
              <a:gd name="T21" fmla="*/ 33214 h 3009901"/>
              <a:gd name="T22" fmla="*/ 12120 w 3073399"/>
              <a:gd name="T23" fmla="*/ 32594 h 3009901"/>
              <a:gd name="T24" fmla="*/ 12391 w 3073399"/>
              <a:gd name="T25" fmla="*/ 30755 h 3009901"/>
              <a:gd name="T26" fmla="*/ 10922 w 3073399"/>
              <a:gd name="T27" fmla="*/ 29671 h 3009901"/>
              <a:gd name="T28" fmla="*/ 26576 w 3073399"/>
              <a:gd name="T29" fmla="*/ 18200 h 3009901"/>
              <a:gd name="T30" fmla="*/ 25730 w 3073399"/>
              <a:gd name="T31" fmla="*/ 19342 h 3009901"/>
              <a:gd name="T32" fmla="*/ 27237 w 3073399"/>
              <a:gd name="T33" fmla="*/ 21485 h 3009901"/>
              <a:gd name="T34" fmla="*/ 26614 w 3073399"/>
              <a:gd name="T35" fmla="*/ 21736 h 3009901"/>
              <a:gd name="T36" fmla="*/ 25194 w 3073399"/>
              <a:gd name="T37" fmla="*/ 21495 h 3009901"/>
              <a:gd name="T38" fmla="*/ 28237 w 3073399"/>
              <a:gd name="T39" fmla="*/ 22743 h 3009901"/>
              <a:gd name="T40" fmla="*/ 28817 w 3073399"/>
              <a:gd name="T41" fmla="*/ 21586 h 3009901"/>
              <a:gd name="T42" fmla="*/ 27464 w 3073399"/>
              <a:gd name="T43" fmla="*/ 19637 h 3009901"/>
              <a:gd name="T44" fmla="*/ 28169 w 3073399"/>
              <a:gd name="T45" fmla="*/ 19260 h 3009901"/>
              <a:gd name="T46" fmla="*/ 29483 w 3073399"/>
              <a:gd name="T47" fmla="*/ 19472 h 3009901"/>
              <a:gd name="T48" fmla="*/ 30382 w 3073399"/>
              <a:gd name="T49" fmla="*/ 17750 h 3009901"/>
              <a:gd name="T50" fmla="*/ 30585 w 3073399"/>
              <a:gd name="T51" fmla="*/ 21301 h 3009901"/>
              <a:gd name="T52" fmla="*/ 28464 w 3073399"/>
              <a:gd name="T53" fmla="*/ 24150 h 3009901"/>
              <a:gd name="T54" fmla="*/ 34163 w 3073399"/>
              <a:gd name="T55" fmla="*/ 27183 h 3009901"/>
              <a:gd name="T56" fmla="*/ 35308 w 3073399"/>
              <a:gd name="T57" fmla="*/ 26327 h 3009901"/>
              <a:gd name="T58" fmla="*/ 36930 w 3073399"/>
              <a:gd name="T59" fmla="*/ 20653 h 3009901"/>
              <a:gd name="T60" fmla="*/ 36583 w 3073399"/>
              <a:gd name="T61" fmla="*/ 19303 h 3009901"/>
              <a:gd name="T62" fmla="*/ 21002 w 3073399"/>
              <a:gd name="T63" fmla="*/ 13595 h 3009901"/>
              <a:gd name="T64" fmla="*/ 16941 w 3073399"/>
              <a:gd name="T65" fmla="*/ 18510 h 3009901"/>
              <a:gd name="T66" fmla="*/ 17771 w 3073399"/>
              <a:gd name="T67" fmla="*/ 19705 h 3009901"/>
              <a:gd name="T68" fmla="*/ 24663 w 3073399"/>
              <a:gd name="T69" fmla="*/ 23715 h 3009901"/>
              <a:gd name="T70" fmla="*/ 23852 w 3073399"/>
              <a:gd name="T71" fmla="*/ 20348 h 3009901"/>
              <a:gd name="T72" fmla="*/ 25726 w 3073399"/>
              <a:gd name="T73" fmla="*/ 17136 h 3009901"/>
              <a:gd name="T74" fmla="*/ 24813 w 3073399"/>
              <a:gd name="T75" fmla="*/ 14707 h 3009901"/>
              <a:gd name="T76" fmla="*/ 30101 w 3073399"/>
              <a:gd name="T77" fmla="*/ 15477 h 3009901"/>
              <a:gd name="T78" fmla="*/ 32371 w 3073399"/>
              <a:gd name="T79" fmla="*/ 28156 h 3009901"/>
              <a:gd name="T80" fmla="*/ 16960 w 3073399"/>
              <a:gd name="T81" fmla="*/ 21664 h 3009901"/>
              <a:gd name="T82" fmla="*/ 34420 w 3073399"/>
              <a:gd name="T83" fmla="*/ 6465 h 3009901"/>
              <a:gd name="T84" fmla="*/ 36332 w 3073399"/>
              <a:gd name="T85" fmla="*/ 7278 h 3009901"/>
              <a:gd name="T86" fmla="*/ 36197 w 3073399"/>
              <a:gd name="T87" fmla="*/ 7713 h 3009901"/>
              <a:gd name="T88" fmla="*/ 36033 w 3073399"/>
              <a:gd name="T89" fmla="*/ 8327 h 3009901"/>
              <a:gd name="T90" fmla="*/ 37525 w 3073399"/>
              <a:gd name="T91" fmla="*/ 6901 h 3009901"/>
              <a:gd name="T92" fmla="*/ 35656 w 3073399"/>
              <a:gd name="T93" fmla="*/ 6267 h 3009901"/>
              <a:gd name="T94" fmla="*/ 36066 w 3073399"/>
              <a:gd name="T95" fmla="*/ 6257 h 3009901"/>
              <a:gd name="T96" fmla="*/ 35883 w 3073399"/>
              <a:gd name="T97" fmla="*/ 5184 h 3009901"/>
              <a:gd name="T98" fmla="*/ 29350 w 3073399"/>
              <a:gd name="T99" fmla="*/ 6562 h 3009901"/>
              <a:gd name="T100" fmla="*/ 30842 w 3073399"/>
              <a:gd name="T101" fmla="*/ 11020 h 3009901"/>
              <a:gd name="T102" fmla="*/ 35400 w 3073399"/>
              <a:gd name="T103" fmla="*/ 9463 h 3009901"/>
              <a:gd name="T104" fmla="*/ 33792 w 3073399"/>
              <a:gd name="T105" fmla="*/ 7626 h 3009901"/>
              <a:gd name="T106" fmla="*/ 33773 w 3073399"/>
              <a:gd name="T107" fmla="*/ 5078 h 3009901"/>
              <a:gd name="T108" fmla="*/ 35666 w 3073399"/>
              <a:gd name="T109" fmla="*/ 3786 h 3009901"/>
              <a:gd name="T110" fmla="*/ 37636 w 3073399"/>
              <a:gd name="T111" fmla="*/ 4995 h 3009901"/>
              <a:gd name="T112" fmla="*/ 38427 w 3073399"/>
              <a:gd name="T113" fmla="*/ 7432 h 3009901"/>
              <a:gd name="T114" fmla="*/ 40166 w 3073399"/>
              <a:gd name="T115" fmla="*/ 8177 h 3009901"/>
              <a:gd name="T116" fmla="*/ 43251 w 3073399"/>
              <a:gd name="T117" fmla="*/ 5624 h 3009901"/>
              <a:gd name="T118" fmla="*/ 44613 w 3073399"/>
              <a:gd name="T119" fmla="*/ 7113 h 3009901"/>
              <a:gd name="T120" fmla="*/ 33811 w 3073399"/>
              <a:gd name="T121" fmla="*/ 11543 h 3009901"/>
              <a:gd name="T122" fmla="*/ 32817 w 3073399"/>
              <a:gd name="T123" fmla="*/ 3694 h 30099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073399" h="3009901">
                <a:moveTo>
                  <a:pt x="1055687" y="1949450"/>
                </a:moveTo>
                <a:lnTo>
                  <a:pt x="1078240" y="1949450"/>
                </a:lnTo>
                <a:lnTo>
                  <a:pt x="1078927" y="1949450"/>
                </a:lnTo>
                <a:lnTo>
                  <a:pt x="1086499" y="1949450"/>
                </a:lnTo>
                <a:lnTo>
                  <a:pt x="1351101" y="1949450"/>
                </a:lnTo>
                <a:lnTo>
                  <a:pt x="1804388" y="1949450"/>
                </a:lnTo>
                <a:lnTo>
                  <a:pt x="2069625" y="1949450"/>
                </a:lnTo>
                <a:lnTo>
                  <a:pt x="2076931" y="1949450"/>
                </a:lnTo>
                <a:lnTo>
                  <a:pt x="2084237" y="1950085"/>
                </a:lnTo>
                <a:lnTo>
                  <a:pt x="2091543" y="1951355"/>
                </a:lnTo>
                <a:lnTo>
                  <a:pt x="2098532" y="1952307"/>
                </a:lnTo>
                <a:lnTo>
                  <a:pt x="2105838" y="1953894"/>
                </a:lnTo>
                <a:lnTo>
                  <a:pt x="2112508" y="1956115"/>
                </a:lnTo>
                <a:lnTo>
                  <a:pt x="2119496" y="1958337"/>
                </a:lnTo>
                <a:lnTo>
                  <a:pt x="2126167" y="1960876"/>
                </a:lnTo>
                <a:lnTo>
                  <a:pt x="2132202" y="1963732"/>
                </a:lnTo>
                <a:lnTo>
                  <a:pt x="2138555" y="1966906"/>
                </a:lnTo>
                <a:lnTo>
                  <a:pt x="2144591" y="1970397"/>
                </a:lnTo>
                <a:lnTo>
                  <a:pt x="2150626" y="1974206"/>
                </a:lnTo>
                <a:lnTo>
                  <a:pt x="2156344" y="1978331"/>
                </a:lnTo>
                <a:lnTo>
                  <a:pt x="2161744" y="1982775"/>
                </a:lnTo>
                <a:lnTo>
                  <a:pt x="2166826" y="1987218"/>
                </a:lnTo>
                <a:lnTo>
                  <a:pt x="2172226" y="1991979"/>
                </a:lnTo>
                <a:lnTo>
                  <a:pt x="2176991" y="1997057"/>
                </a:lnTo>
                <a:lnTo>
                  <a:pt x="2181438" y="2002135"/>
                </a:lnTo>
                <a:lnTo>
                  <a:pt x="2185568" y="2007847"/>
                </a:lnTo>
                <a:lnTo>
                  <a:pt x="2190015" y="2013243"/>
                </a:lnTo>
                <a:lnTo>
                  <a:pt x="2193826" y="2019273"/>
                </a:lnTo>
                <a:lnTo>
                  <a:pt x="2197321" y="2025620"/>
                </a:lnTo>
                <a:lnTo>
                  <a:pt x="2200497" y="2031651"/>
                </a:lnTo>
                <a:lnTo>
                  <a:pt x="2203038" y="2037998"/>
                </a:lnTo>
                <a:lnTo>
                  <a:pt x="2205897" y="2044663"/>
                </a:lnTo>
                <a:lnTo>
                  <a:pt x="2208121" y="2051328"/>
                </a:lnTo>
                <a:lnTo>
                  <a:pt x="2210027" y="2058310"/>
                </a:lnTo>
                <a:lnTo>
                  <a:pt x="2211615" y="2065292"/>
                </a:lnTo>
                <a:lnTo>
                  <a:pt x="2212886" y="2072592"/>
                </a:lnTo>
                <a:lnTo>
                  <a:pt x="2213838" y="2079892"/>
                </a:lnTo>
                <a:lnTo>
                  <a:pt x="2214474" y="2087191"/>
                </a:lnTo>
                <a:lnTo>
                  <a:pt x="2214791" y="2094491"/>
                </a:lnTo>
                <a:lnTo>
                  <a:pt x="2214474" y="2102108"/>
                </a:lnTo>
                <a:lnTo>
                  <a:pt x="2213838" y="2109408"/>
                </a:lnTo>
                <a:lnTo>
                  <a:pt x="2212886" y="2116707"/>
                </a:lnTo>
                <a:lnTo>
                  <a:pt x="2211615" y="2123689"/>
                </a:lnTo>
                <a:lnTo>
                  <a:pt x="2210027" y="2130672"/>
                </a:lnTo>
                <a:lnTo>
                  <a:pt x="2208121" y="2137654"/>
                </a:lnTo>
                <a:lnTo>
                  <a:pt x="2205897" y="2144319"/>
                </a:lnTo>
                <a:lnTo>
                  <a:pt x="2203038" y="2150984"/>
                </a:lnTo>
                <a:lnTo>
                  <a:pt x="2200497" y="2157649"/>
                </a:lnTo>
                <a:lnTo>
                  <a:pt x="2197321" y="2163996"/>
                </a:lnTo>
                <a:lnTo>
                  <a:pt x="2193826" y="2169709"/>
                </a:lnTo>
                <a:lnTo>
                  <a:pt x="2190015" y="2175739"/>
                </a:lnTo>
                <a:lnTo>
                  <a:pt x="2185568" y="2181452"/>
                </a:lnTo>
                <a:lnTo>
                  <a:pt x="2181438" y="2186847"/>
                </a:lnTo>
                <a:lnTo>
                  <a:pt x="2176991" y="2192243"/>
                </a:lnTo>
                <a:lnTo>
                  <a:pt x="2172226" y="2197003"/>
                </a:lnTo>
                <a:lnTo>
                  <a:pt x="2166826" y="2201764"/>
                </a:lnTo>
                <a:lnTo>
                  <a:pt x="2161744" y="2206524"/>
                </a:lnTo>
                <a:lnTo>
                  <a:pt x="2156344" y="2210968"/>
                </a:lnTo>
                <a:lnTo>
                  <a:pt x="2150626" y="2214776"/>
                </a:lnTo>
                <a:lnTo>
                  <a:pt x="2144591" y="2218585"/>
                </a:lnTo>
                <a:lnTo>
                  <a:pt x="2138555" y="2222076"/>
                </a:lnTo>
                <a:lnTo>
                  <a:pt x="2132202" y="2225250"/>
                </a:lnTo>
                <a:lnTo>
                  <a:pt x="2126167" y="2228423"/>
                </a:lnTo>
                <a:lnTo>
                  <a:pt x="2119496" y="2230645"/>
                </a:lnTo>
                <a:lnTo>
                  <a:pt x="2112508" y="2233184"/>
                </a:lnTo>
                <a:lnTo>
                  <a:pt x="2105838" y="2235088"/>
                </a:lnTo>
                <a:lnTo>
                  <a:pt x="2098532" y="2236675"/>
                </a:lnTo>
                <a:lnTo>
                  <a:pt x="2091543" y="2238262"/>
                </a:lnTo>
                <a:lnTo>
                  <a:pt x="2084237" y="2238897"/>
                </a:lnTo>
                <a:lnTo>
                  <a:pt x="2076931" y="2239531"/>
                </a:lnTo>
                <a:lnTo>
                  <a:pt x="2069625" y="2239531"/>
                </a:lnTo>
                <a:lnTo>
                  <a:pt x="1804388" y="2239531"/>
                </a:lnTo>
                <a:lnTo>
                  <a:pt x="1584256" y="2239531"/>
                </a:lnTo>
                <a:lnTo>
                  <a:pt x="1584256" y="2308085"/>
                </a:lnTo>
                <a:lnTo>
                  <a:pt x="2069625" y="2308085"/>
                </a:lnTo>
                <a:lnTo>
                  <a:pt x="2082331" y="2307767"/>
                </a:lnTo>
                <a:lnTo>
                  <a:pt x="2095355" y="2306815"/>
                </a:lnTo>
                <a:lnTo>
                  <a:pt x="2108379" y="2304593"/>
                </a:lnTo>
                <a:lnTo>
                  <a:pt x="2120767" y="2302054"/>
                </a:lnTo>
                <a:lnTo>
                  <a:pt x="2133155" y="2298563"/>
                </a:lnTo>
                <a:lnTo>
                  <a:pt x="2144908" y="2294437"/>
                </a:lnTo>
                <a:lnTo>
                  <a:pt x="2156344" y="2289677"/>
                </a:lnTo>
                <a:lnTo>
                  <a:pt x="2167462" y="2284281"/>
                </a:lnTo>
                <a:lnTo>
                  <a:pt x="2178262" y="2278251"/>
                </a:lnTo>
                <a:lnTo>
                  <a:pt x="2188744" y="2271586"/>
                </a:lnTo>
                <a:lnTo>
                  <a:pt x="2198909" y="2264287"/>
                </a:lnTo>
                <a:lnTo>
                  <a:pt x="2208438" y="2256670"/>
                </a:lnTo>
                <a:lnTo>
                  <a:pt x="2217333" y="2248101"/>
                </a:lnTo>
                <a:lnTo>
                  <a:pt x="2226227" y="2239531"/>
                </a:lnTo>
                <a:lnTo>
                  <a:pt x="2234168" y="2230010"/>
                </a:lnTo>
                <a:lnTo>
                  <a:pt x="2241792" y="2220489"/>
                </a:lnTo>
                <a:lnTo>
                  <a:pt x="2946339" y="2149079"/>
                </a:lnTo>
                <a:lnTo>
                  <a:pt x="2952057" y="2148445"/>
                </a:lnTo>
                <a:lnTo>
                  <a:pt x="2958410" y="2148445"/>
                </a:lnTo>
                <a:lnTo>
                  <a:pt x="2964445" y="2148762"/>
                </a:lnTo>
                <a:lnTo>
                  <a:pt x="2970480" y="2149079"/>
                </a:lnTo>
                <a:lnTo>
                  <a:pt x="2976198" y="2150349"/>
                </a:lnTo>
                <a:lnTo>
                  <a:pt x="2982234" y="2151301"/>
                </a:lnTo>
                <a:lnTo>
                  <a:pt x="2988269" y="2152571"/>
                </a:lnTo>
                <a:lnTo>
                  <a:pt x="2993669" y="2154792"/>
                </a:lnTo>
                <a:lnTo>
                  <a:pt x="2999704" y="2157014"/>
                </a:lnTo>
                <a:lnTo>
                  <a:pt x="3004787" y="2159235"/>
                </a:lnTo>
                <a:lnTo>
                  <a:pt x="3010504" y="2161774"/>
                </a:lnTo>
                <a:lnTo>
                  <a:pt x="3015587" y="2164948"/>
                </a:lnTo>
                <a:lnTo>
                  <a:pt x="3020987" y="2168439"/>
                </a:lnTo>
                <a:lnTo>
                  <a:pt x="3025752" y="2171930"/>
                </a:lnTo>
                <a:lnTo>
                  <a:pt x="3030834" y="2175739"/>
                </a:lnTo>
                <a:lnTo>
                  <a:pt x="3035281" y="2179865"/>
                </a:lnTo>
                <a:lnTo>
                  <a:pt x="3039728" y="2184308"/>
                </a:lnTo>
                <a:lnTo>
                  <a:pt x="3043858" y="2189069"/>
                </a:lnTo>
                <a:lnTo>
                  <a:pt x="3047669" y="2193829"/>
                </a:lnTo>
                <a:lnTo>
                  <a:pt x="3051164" y="2199225"/>
                </a:lnTo>
                <a:lnTo>
                  <a:pt x="3054658" y="2204303"/>
                </a:lnTo>
                <a:lnTo>
                  <a:pt x="3057834" y="2209381"/>
                </a:lnTo>
                <a:lnTo>
                  <a:pt x="3060693" y="2215094"/>
                </a:lnTo>
                <a:lnTo>
                  <a:pt x="3063234" y="2220806"/>
                </a:lnTo>
                <a:lnTo>
                  <a:pt x="3065458" y="2226519"/>
                </a:lnTo>
                <a:lnTo>
                  <a:pt x="3067681" y="2232549"/>
                </a:lnTo>
                <a:lnTo>
                  <a:pt x="3069270" y="2238897"/>
                </a:lnTo>
                <a:lnTo>
                  <a:pt x="3070858" y="2244609"/>
                </a:lnTo>
                <a:lnTo>
                  <a:pt x="3071811" y="2250957"/>
                </a:lnTo>
                <a:lnTo>
                  <a:pt x="3072446" y="2257305"/>
                </a:lnTo>
                <a:lnTo>
                  <a:pt x="3072764" y="2263652"/>
                </a:lnTo>
                <a:lnTo>
                  <a:pt x="3073399" y="2270317"/>
                </a:lnTo>
                <a:lnTo>
                  <a:pt x="3073399" y="2283647"/>
                </a:lnTo>
                <a:lnTo>
                  <a:pt x="3073399" y="2289994"/>
                </a:lnTo>
                <a:lnTo>
                  <a:pt x="3072764" y="2296342"/>
                </a:lnTo>
                <a:lnTo>
                  <a:pt x="3072128" y="2302372"/>
                </a:lnTo>
                <a:lnTo>
                  <a:pt x="3071176" y="2308085"/>
                </a:lnTo>
                <a:lnTo>
                  <a:pt x="3070222" y="2314115"/>
                </a:lnTo>
                <a:lnTo>
                  <a:pt x="3068952" y="2320145"/>
                </a:lnTo>
                <a:lnTo>
                  <a:pt x="3067364" y="2325540"/>
                </a:lnTo>
                <a:lnTo>
                  <a:pt x="3065458" y="2331570"/>
                </a:lnTo>
                <a:lnTo>
                  <a:pt x="3063870" y="2336966"/>
                </a:lnTo>
                <a:lnTo>
                  <a:pt x="3061646" y="2342361"/>
                </a:lnTo>
                <a:lnTo>
                  <a:pt x="3059422" y="2347757"/>
                </a:lnTo>
                <a:lnTo>
                  <a:pt x="3056564" y="2353152"/>
                </a:lnTo>
                <a:lnTo>
                  <a:pt x="3054022" y="2357913"/>
                </a:lnTo>
                <a:lnTo>
                  <a:pt x="3050846" y="2363308"/>
                </a:lnTo>
                <a:lnTo>
                  <a:pt x="3047669" y="2368069"/>
                </a:lnTo>
                <a:lnTo>
                  <a:pt x="3044493" y="2372512"/>
                </a:lnTo>
                <a:lnTo>
                  <a:pt x="3040999" y="2377272"/>
                </a:lnTo>
                <a:lnTo>
                  <a:pt x="3037187" y="2381716"/>
                </a:lnTo>
                <a:lnTo>
                  <a:pt x="3033375" y="2385842"/>
                </a:lnTo>
                <a:lnTo>
                  <a:pt x="3029563" y="2389967"/>
                </a:lnTo>
                <a:lnTo>
                  <a:pt x="3025434" y="2394411"/>
                </a:lnTo>
                <a:lnTo>
                  <a:pt x="3020987" y="2397902"/>
                </a:lnTo>
                <a:lnTo>
                  <a:pt x="3016857" y="2401710"/>
                </a:lnTo>
                <a:lnTo>
                  <a:pt x="3011775" y="2405202"/>
                </a:lnTo>
                <a:lnTo>
                  <a:pt x="3007328" y="2408058"/>
                </a:lnTo>
                <a:lnTo>
                  <a:pt x="3002563" y="2410914"/>
                </a:lnTo>
                <a:lnTo>
                  <a:pt x="2997163" y="2414088"/>
                </a:lnTo>
                <a:lnTo>
                  <a:pt x="2992398" y="2416627"/>
                </a:lnTo>
                <a:lnTo>
                  <a:pt x="2986681" y="2419166"/>
                </a:lnTo>
                <a:lnTo>
                  <a:pt x="2981598" y="2421070"/>
                </a:lnTo>
                <a:lnTo>
                  <a:pt x="2975880" y="2423292"/>
                </a:lnTo>
                <a:lnTo>
                  <a:pt x="2970480" y="2424879"/>
                </a:lnTo>
                <a:lnTo>
                  <a:pt x="1949871" y="2711469"/>
                </a:lnTo>
                <a:lnTo>
                  <a:pt x="1922236" y="2718769"/>
                </a:lnTo>
                <a:lnTo>
                  <a:pt x="1894600" y="2725433"/>
                </a:lnTo>
                <a:lnTo>
                  <a:pt x="1867282" y="2731781"/>
                </a:lnTo>
                <a:lnTo>
                  <a:pt x="1839329" y="2737176"/>
                </a:lnTo>
                <a:lnTo>
                  <a:pt x="1811376" y="2742254"/>
                </a:lnTo>
                <a:lnTo>
                  <a:pt x="1783423" y="2746380"/>
                </a:lnTo>
                <a:lnTo>
                  <a:pt x="1755470" y="2750189"/>
                </a:lnTo>
                <a:lnTo>
                  <a:pt x="1727199" y="2753362"/>
                </a:lnTo>
                <a:lnTo>
                  <a:pt x="1698928" y="2755584"/>
                </a:lnTo>
                <a:lnTo>
                  <a:pt x="1670975" y="2757488"/>
                </a:lnTo>
                <a:lnTo>
                  <a:pt x="1643022" y="2758440"/>
                </a:lnTo>
                <a:lnTo>
                  <a:pt x="1614751" y="2759075"/>
                </a:lnTo>
                <a:lnTo>
                  <a:pt x="1586480" y="2758758"/>
                </a:lnTo>
                <a:lnTo>
                  <a:pt x="1558209" y="2758123"/>
                </a:lnTo>
                <a:lnTo>
                  <a:pt x="1529621" y="2757171"/>
                </a:lnTo>
                <a:lnTo>
                  <a:pt x="1501350" y="2754949"/>
                </a:lnTo>
                <a:lnTo>
                  <a:pt x="1079193" y="2720990"/>
                </a:lnTo>
                <a:lnTo>
                  <a:pt x="1073158" y="2720355"/>
                </a:lnTo>
                <a:lnTo>
                  <a:pt x="1067122" y="2719403"/>
                </a:lnTo>
                <a:lnTo>
                  <a:pt x="1061405" y="2718451"/>
                </a:lnTo>
                <a:lnTo>
                  <a:pt x="1055687" y="2717182"/>
                </a:lnTo>
                <a:lnTo>
                  <a:pt x="1055687" y="1952625"/>
                </a:lnTo>
                <a:lnTo>
                  <a:pt x="1055687" y="1952624"/>
                </a:lnTo>
                <a:lnTo>
                  <a:pt x="1055687" y="1949450"/>
                </a:lnTo>
                <a:close/>
                <a:moveTo>
                  <a:pt x="699851" y="1948276"/>
                </a:moveTo>
                <a:lnTo>
                  <a:pt x="693503" y="1948912"/>
                </a:lnTo>
                <a:lnTo>
                  <a:pt x="687790" y="1949865"/>
                </a:lnTo>
                <a:lnTo>
                  <a:pt x="682077" y="1950819"/>
                </a:lnTo>
                <a:lnTo>
                  <a:pt x="676364" y="1951772"/>
                </a:lnTo>
                <a:lnTo>
                  <a:pt x="670651" y="1953680"/>
                </a:lnTo>
                <a:lnTo>
                  <a:pt x="665255" y="1955269"/>
                </a:lnTo>
                <a:lnTo>
                  <a:pt x="659860" y="1957494"/>
                </a:lnTo>
                <a:lnTo>
                  <a:pt x="654781" y="1959719"/>
                </a:lnTo>
                <a:lnTo>
                  <a:pt x="649386" y="1962579"/>
                </a:lnTo>
                <a:lnTo>
                  <a:pt x="644625" y="1965440"/>
                </a:lnTo>
                <a:lnTo>
                  <a:pt x="639864" y="1968619"/>
                </a:lnTo>
                <a:lnTo>
                  <a:pt x="635103" y="1971797"/>
                </a:lnTo>
                <a:lnTo>
                  <a:pt x="630659" y="1975294"/>
                </a:lnTo>
                <a:lnTo>
                  <a:pt x="626533" y="1979108"/>
                </a:lnTo>
                <a:lnTo>
                  <a:pt x="622407" y="1982922"/>
                </a:lnTo>
                <a:lnTo>
                  <a:pt x="618599" y="1986736"/>
                </a:lnTo>
                <a:lnTo>
                  <a:pt x="615107" y="1991186"/>
                </a:lnTo>
                <a:lnTo>
                  <a:pt x="611616" y="1995318"/>
                </a:lnTo>
                <a:lnTo>
                  <a:pt x="608125" y="2000404"/>
                </a:lnTo>
                <a:lnTo>
                  <a:pt x="604951" y="2004854"/>
                </a:lnTo>
                <a:lnTo>
                  <a:pt x="602094" y="2010257"/>
                </a:lnTo>
                <a:lnTo>
                  <a:pt x="599555" y="2015025"/>
                </a:lnTo>
                <a:lnTo>
                  <a:pt x="597333" y="2020111"/>
                </a:lnTo>
                <a:lnTo>
                  <a:pt x="595112" y="2025514"/>
                </a:lnTo>
                <a:lnTo>
                  <a:pt x="593524" y="2030918"/>
                </a:lnTo>
                <a:lnTo>
                  <a:pt x="591620" y="2036639"/>
                </a:lnTo>
                <a:lnTo>
                  <a:pt x="590351" y="2042360"/>
                </a:lnTo>
                <a:lnTo>
                  <a:pt x="589081" y="2048082"/>
                </a:lnTo>
                <a:lnTo>
                  <a:pt x="588446" y="2054121"/>
                </a:lnTo>
                <a:lnTo>
                  <a:pt x="588129" y="2060160"/>
                </a:lnTo>
                <a:lnTo>
                  <a:pt x="587811" y="2065881"/>
                </a:lnTo>
                <a:lnTo>
                  <a:pt x="588129" y="2072238"/>
                </a:lnTo>
                <a:lnTo>
                  <a:pt x="588446" y="2078277"/>
                </a:lnTo>
                <a:lnTo>
                  <a:pt x="589081" y="2083999"/>
                </a:lnTo>
                <a:lnTo>
                  <a:pt x="590351" y="2089720"/>
                </a:lnTo>
                <a:lnTo>
                  <a:pt x="591620" y="2095759"/>
                </a:lnTo>
                <a:lnTo>
                  <a:pt x="593524" y="2101163"/>
                </a:lnTo>
                <a:lnTo>
                  <a:pt x="595112" y="2106566"/>
                </a:lnTo>
                <a:lnTo>
                  <a:pt x="597333" y="2111970"/>
                </a:lnTo>
                <a:lnTo>
                  <a:pt x="599555" y="2117373"/>
                </a:lnTo>
                <a:lnTo>
                  <a:pt x="602094" y="2122141"/>
                </a:lnTo>
                <a:lnTo>
                  <a:pt x="604951" y="2127227"/>
                </a:lnTo>
                <a:lnTo>
                  <a:pt x="608125" y="2131994"/>
                </a:lnTo>
                <a:lnTo>
                  <a:pt x="611616" y="2136444"/>
                </a:lnTo>
                <a:lnTo>
                  <a:pt x="615107" y="2140894"/>
                </a:lnTo>
                <a:lnTo>
                  <a:pt x="618599" y="2145344"/>
                </a:lnTo>
                <a:lnTo>
                  <a:pt x="622407" y="2149476"/>
                </a:lnTo>
                <a:lnTo>
                  <a:pt x="626533" y="2153291"/>
                </a:lnTo>
                <a:lnTo>
                  <a:pt x="630659" y="2157105"/>
                </a:lnTo>
                <a:lnTo>
                  <a:pt x="635103" y="2160601"/>
                </a:lnTo>
                <a:lnTo>
                  <a:pt x="639864" y="2163780"/>
                </a:lnTo>
                <a:lnTo>
                  <a:pt x="644625" y="2166958"/>
                </a:lnTo>
                <a:lnTo>
                  <a:pt x="649386" y="2169501"/>
                </a:lnTo>
                <a:lnTo>
                  <a:pt x="654781" y="2172362"/>
                </a:lnTo>
                <a:lnTo>
                  <a:pt x="659860" y="2174587"/>
                </a:lnTo>
                <a:lnTo>
                  <a:pt x="665255" y="2176494"/>
                </a:lnTo>
                <a:lnTo>
                  <a:pt x="670651" y="2178719"/>
                </a:lnTo>
                <a:lnTo>
                  <a:pt x="676364" y="2179990"/>
                </a:lnTo>
                <a:lnTo>
                  <a:pt x="682077" y="2181579"/>
                </a:lnTo>
                <a:lnTo>
                  <a:pt x="687790" y="2182533"/>
                </a:lnTo>
                <a:lnTo>
                  <a:pt x="693503" y="2183169"/>
                </a:lnTo>
                <a:lnTo>
                  <a:pt x="699851" y="2183486"/>
                </a:lnTo>
                <a:lnTo>
                  <a:pt x="705564" y="2184122"/>
                </a:lnTo>
                <a:lnTo>
                  <a:pt x="711595" y="2183486"/>
                </a:lnTo>
                <a:lnTo>
                  <a:pt x="717625" y="2183169"/>
                </a:lnTo>
                <a:lnTo>
                  <a:pt x="723338" y="2182533"/>
                </a:lnTo>
                <a:lnTo>
                  <a:pt x="729369" y="2181579"/>
                </a:lnTo>
                <a:lnTo>
                  <a:pt x="735082" y="2179990"/>
                </a:lnTo>
                <a:lnTo>
                  <a:pt x="740477" y="2178719"/>
                </a:lnTo>
                <a:lnTo>
                  <a:pt x="746190" y="2176494"/>
                </a:lnTo>
                <a:lnTo>
                  <a:pt x="751269" y="2174587"/>
                </a:lnTo>
                <a:lnTo>
                  <a:pt x="756664" y="2172362"/>
                </a:lnTo>
                <a:lnTo>
                  <a:pt x="761743" y="2169501"/>
                </a:lnTo>
                <a:lnTo>
                  <a:pt x="766821" y="2166958"/>
                </a:lnTo>
                <a:lnTo>
                  <a:pt x="771582" y="2163780"/>
                </a:lnTo>
                <a:lnTo>
                  <a:pt x="776025" y="2160601"/>
                </a:lnTo>
                <a:lnTo>
                  <a:pt x="780469" y="2157105"/>
                </a:lnTo>
                <a:lnTo>
                  <a:pt x="784912" y="2153291"/>
                </a:lnTo>
                <a:lnTo>
                  <a:pt x="789038" y="2149476"/>
                </a:lnTo>
                <a:lnTo>
                  <a:pt x="792847" y="2145344"/>
                </a:lnTo>
                <a:lnTo>
                  <a:pt x="796338" y="2140894"/>
                </a:lnTo>
                <a:lnTo>
                  <a:pt x="799830" y="2136444"/>
                </a:lnTo>
                <a:lnTo>
                  <a:pt x="803321" y="2131994"/>
                </a:lnTo>
                <a:lnTo>
                  <a:pt x="806495" y="2127227"/>
                </a:lnTo>
                <a:lnTo>
                  <a:pt x="809352" y="2122141"/>
                </a:lnTo>
                <a:lnTo>
                  <a:pt x="811573" y="2117373"/>
                </a:lnTo>
                <a:lnTo>
                  <a:pt x="814112" y="2111970"/>
                </a:lnTo>
                <a:lnTo>
                  <a:pt x="816017" y="2106566"/>
                </a:lnTo>
                <a:lnTo>
                  <a:pt x="817921" y="2101163"/>
                </a:lnTo>
                <a:lnTo>
                  <a:pt x="819508" y="2095759"/>
                </a:lnTo>
                <a:lnTo>
                  <a:pt x="821095" y="2089720"/>
                </a:lnTo>
                <a:lnTo>
                  <a:pt x="822047" y="2083999"/>
                </a:lnTo>
                <a:lnTo>
                  <a:pt x="822682" y="2078277"/>
                </a:lnTo>
                <a:lnTo>
                  <a:pt x="823000" y="2072238"/>
                </a:lnTo>
                <a:lnTo>
                  <a:pt x="823000" y="2065881"/>
                </a:lnTo>
                <a:lnTo>
                  <a:pt x="823000" y="2060160"/>
                </a:lnTo>
                <a:lnTo>
                  <a:pt x="822682" y="2054121"/>
                </a:lnTo>
                <a:lnTo>
                  <a:pt x="822047" y="2048082"/>
                </a:lnTo>
                <a:lnTo>
                  <a:pt x="821095" y="2042360"/>
                </a:lnTo>
                <a:lnTo>
                  <a:pt x="819508" y="2036639"/>
                </a:lnTo>
                <a:lnTo>
                  <a:pt x="817921" y="2030918"/>
                </a:lnTo>
                <a:lnTo>
                  <a:pt x="816017" y="2025514"/>
                </a:lnTo>
                <a:lnTo>
                  <a:pt x="814112" y="2020111"/>
                </a:lnTo>
                <a:lnTo>
                  <a:pt x="811573" y="2015025"/>
                </a:lnTo>
                <a:lnTo>
                  <a:pt x="809352" y="2010257"/>
                </a:lnTo>
                <a:lnTo>
                  <a:pt x="806495" y="2004854"/>
                </a:lnTo>
                <a:lnTo>
                  <a:pt x="803321" y="2000404"/>
                </a:lnTo>
                <a:lnTo>
                  <a:pt x="799830" y="1995318"/>
                </a:lnTo>
                <a:lnTo>
                  <a:pt x="796338" y="1991186"/>
                </a:lnTo>
                <a:lnTo>
                  <a:pt x="792847" y="1986736"/>
                </a:lnTo>
                <a:lnTo>
                  <a:pt x="789038" y="1982922"/>
                </a:lnTo>
                <a:lnTo>
                  <a:pt x="784912" y="1979108"/>
                </a:lnTo>
                <a:lnTo>
                  <a:pt x="780469" y="1975294"/>
                </a:lnTo>
                <a:lnTo>
                  <a:pt x="776025" y="1971797"/>
                </a:lnTo>
                <a:lnTo>
                  <a:pt x="771582" y="1968619"/>
                </a:lnTo>
                <a:lnTo>
                  <a:pt x="766821" y="1965440"/>
                </a:lnTo>
                <a:lnTo>
                  <a:pt x="761743" y="1962579"/>
                </a:lnTo>
                <a:lnTo>
                  <a:pt x="756664" y="1959719"/>
                </a:lnTo>
                <a:lnTo>
                  <a:pt x="751269" y="1957494"/>
                </a:lnTo>
                <a:lnTo>
                  <a:pt x="746190" y="1955269"/>
                </a:lnTo>
                <a:lnTo>
                  <a:pt x="740477" y="1953680"/>
                </a:lnTo>
                <a:lnTo>
                  <a:pt x="735082" y="1951772"/>
                </a:lnTo>
                <a:lnTo>
                  <a:pt x="729369" y="1950819"/>
                </a:lnTo>
                <a:lnTo>
                  <a:pt x="723338" y="1949865"/>
                </a:lnTo>
                <a:lnTo>
                  <a:pt x="717625" y="1948912"/>
                </a:lnTo>
                <a:lnTo>
                  <a:pt x="711595" y="1948276"/>
                </a:lnTo>
                <a:lnTo>
                  <a:pt x="705564" y="1948276"/>
                </a:lnTo>
                <a:lnTo>
                  <a:pt x="699851" y="1948276"/>
                </a:lnTo>
                <a:close/>
                <a:moveTo>
                  <a:pt x="0" y="1862138"/>
                </a:moveTo>
                <a:lnTo>
                  <a:pt x="941387" y="1862138"/>
                </a:lnTo>
                <a:lnTo>
                  <a:pt x="941387" y="2093534"/>
                </a:lnTo>
                <a:lnTo>
                  <a:pt x="941387" y="2574126"/>
                </a:lnTo>
                <a:lnTo>
                  <a:pt x="941387" y="3009901"/>
                </a:lnTo>
                <a:lnTo>
                  <a:pt x="0" y="3009901"/>
                </a:lnTo>
                <a:lnTo>
                  <a:pt x="0" y="1862138"/>
                </a:lnTo>
                <a:close/>
                <a:moveTo>
                  <a:pt x="1839398" y="1177026"/>
                </a:moveTo>
                <a:lnTo>
                  <a:pt x="1829243" y="1201810"/>
                </a:lnTo>
                <a:lnTo>
                  <a:pt x="1816551" y="1198314"/>
                </a:lnTo>
                <a:lnTo>
                  <a:pt x="1805127" y="1195455"/>
                </a:lnTo>
                <a:lnTo>
                  <a:pt x="1793704" y="1193230"/>
                </a:lnTo>
                <a:lnTo>
                  <a:pt x="1783232" y="1192277"/>
                </a:lnTo>
                <a:lnTo>
                  <a:pt x="1773078" y="1191959"/>
                </a:lnTo>
                <a:lnTo>
                  <a:pt x="1763241" y="1192277"/>
                </a:lnTo>
                <a:lnTo>
                  <a:pt x="1758799" y="1192595"/>
                </a:lnTo>
                <a:lnTo>
                  <a:pt x="1754356" y="1193230"/>
                </a:lnTo>
                <a:lnTo>
                  <a:pt x="1750231" y="1194501"/>
                </a:lnTo>
                <a:lnTo>
                  <a:pt x="1746106" y="1195455"/>
                </a:lnTo>
                <a:lnTo>
                  <a:pt x="1741981" y="1196726"/>
                </a:lnTo>
                <a:lnTo>
                  <a:pt x="1737856" y="1198314"/>
                </a:lnTo>
                <a:lnTo>
                  <a:pt x="1734365" y="1199903"/>
                </a:lnTo>
                <a:lnTo>
                  <a:pt x="1730557" y="1201810"/>
                </a:lnTo>
                <a:lnTo>
                  <a:pt x="1727067" y="1203716"/>
                </a:lnTo>
                <a:lnTo>
                  <a:pt x="1723576" y="1205940"/>
                </a:lnTo>
                <a:lnTo>
                  <a:pt x="1720403" y="1208482"/>
                </a:lnTo>
                <a:lnTo>
                  <a:pt x="1717230" y="1211024"/>
                </a:lnTo>
                <a:lnTo>
                  <a:pt x="1714691" y="1213884"/>
                </a:lnTo>
                <a:lnTo>
                  <a:pt x="1711835" y="1217061"/>
                </a:lnTo>
                <a:lnTo>
                  <a:pt x="1708980" y="1220239"/>
                </a:lnTo>
                <a:lnTo>
                  <a:pt x="1706441" y="1223734"/>
                </a:lnTo>
                <a:lnTo>
                  <a:pt x="1704220" y="1227547"/>
                </a:lnTo>
                <a:lnTo>
                  <a:pt x="1701998" y="1231360"/>
                </a:lnTo>
                <a:lnTo>
                  <a:pt x="1700095" y="1235173"/>
                </a:lnTo>
                <a:lnTo>
                  <a:pt x="1697873" y="1239303"/>
                </a:lnTo>
                <a:lnTo>
                  <a:pt x="1695652" y="1245023"/>
                </a:lnTo>
                <a:lnTo>
                  <a:pt x="1694066" y="1250106"/>
                </a:lnTo>
                <a:lnTo>
                  <a:pt x="1692162" y="1255508"/>
                </a:lnTo>
                <a:lnTo>
                  <a:pt x="1691210" y="1260592"/>
                </a:lnTo>
                <a:lnTo>
                  <a:pt x="1690575" y="1265676"/>
                </a:lnTo>
                <a:lnTo>
                  <a:pt x="1690575" y="1270442"/>
                </a:lnTo>
                <a:lnTo>
                  <a:pt x="1690575" y="1275526"/>
                </a:lnTo>
                <a:lnTo>
                  <a:pt x="1690892" y="1279974"/>
                </a:lnTo>
                <a:lnTo>
                  <a:pt x="1691844" y="1284423"/>
                </a:lnTo>
                <a:lnTo>
                  <a:pt x="1693114" y="1288871"/>
                </a:lnTo>
                <a:lnTo>
                  <a:pt x="1694066" y="1293320"/>
                </a:lnTo>
                <a:lnTo>
                  <a:pt x="1695335" y="1297450"/>
                </a:lnTo>
                <a:lnTo>
                  <a:pt x="1697239" y="1301263"/>
                </a:lnTo>
                <a:lnTo>
                  <a:pt x="1699143" y="1305076"/>
                </a:lnTo>
                <a:lnTo>
                  <a:pt x="1701364" y="1308889"/>
                </a:lnTo>
                <a:lnTo>
                  <a:pt x="1703902" y="1312384"/>
                </a:lnTo>
                <a:lnTo>
                  <a:pt x="1709931" y="1320328"/>
                </a:lnTo>
                <a:lnTo>
                  <a:pt x="1718816" y="1330495"/>
                </a:lnTo>
                <a:lnTo>
                  <a:pt x="1729923" y="1342570"/>
                </a:lnTo>
                <a:lnTo>
                  <a:pt x="1743885" y="1357186"/>
                </a:lnTo>
                <a:lnTo>
                  <a:pt x="1760385" y="1373073"/>
                </a:lnTo>
                <a:lnTo>
                  <a:pt x="1772443" y="1386418"/>
                </a:lnTo>
                <a:lnTo>
                  <a:pt x="1781646" y="1396268"/>
                </a:lnTo>
                <a:lnTo>
                  <a:pt x="1784184" y="1400081"/>
                </a:lnTo>
                <a:lnTo>
                  <a:pt x="1786405" y="1402623"/>
                </a:lnTo>
                <a:lnTo>
                  <a:pt x="1787675" y="1405165"/>
                </a:lnTo>
                <a:lnTo>
                  <a:pt x="1788944" y="1408025"/>
                </a:lnTo>
                <a:lnTo>
                  <a:pt x="1789578" y="1411202"/>
                </a:lnTo>
                <a:lnTo>
                  <a:pt x="1789896" y="1414062"/>
                </a:lnTo>
                <a:lnTo>
                  <a:pt x="1789896" y="1417557"/>
                </a:lnTo>
                <a:lnTo>
                  <a:pt x="1789261" y="1420734"/>
                </a:lnTo>
                <a:lnTo>
                  <a:pt x="1787992" y="1424230"/>
                </a:lnTo>
                <a:lnTo>
                  <a:pt x="1786723" y="1428360"/>
                </a:lnTo>
                <a:lnTo>
                  <a:pt x="1784501" y="1432491"/>
                </a:lnTo>
                <a:lnTo>
                  <a:pt x="1782598" y="1435986"/>
                </a:lnTo>
                <a:lnTo>
                  <a:pt x="1779742" y="1438210"/>
                </a:lnTo>
                <a:lnTo>
                  <a:pt x="1778472" y="1439481"/>
                </a:lnTo>
                <a:lnTo>
                  <a:pt x="1776568" y="1440435"/>
                </a:lnTo>
                <a:lnTo>
                  <a:pt x="1774982" y="1440752"/>
                </a:lnTo>
                <a:lnTo>
                  <a:pt x="1773395" y="1441070"/>
                </a:lnTo>
                <a:lnTo>
                  <a:pt x="1769587" y="1441388"/>
                </a:lnTo>
                <a:lnTo>
                  <a:pt x="1765462" y="1440752"/>
                </a:lnTo>
                <a:lnTo>
                  <a:pt x="1761337" y="1439481"/>
                </a:lnTo>
                <a:lnTo>
                  <a:pt x="1756260" y="1436939"/>
                </a:lnTo>
                <a:lnTo>
                  <a:pt x="1754356" y="1435668"/>
                </a:lnTo>
                <a:lnTo>
                  <a:pt x="1752452" y="1434080"/>
                </a:lnTo>
                <a:lnTo>
                  <a:pt x="1751183" y="1432809"/>
                </a:lnTo>
                <a:lnTo>
                  <a:pt x="1750231" y="1431220"/>
                </a:lnTo>
                <a:lnTo>
                  <a:pt x="1749279" y="1429631"/>
                </a:lnTo>
                <a:lnTo>
                  <a:pt x="1748644" y="1427725"/>
                </a:lnTo>
                <a:lnTo>
                  <a:pt x="1748644" y="1426136"/>
                </a:lnTo>
                <a:lnTo>
                  <a:pt x="1748644" y="1423912"/>
                </a:lnTo>
                <a:lnTo>
                  <a:pt x="1749914" y="1418510"/>
                </a:lnTo>
                <a:lnTo>
                  <a:pt x="1751818" y="1411838"/>
                </a:lnTo>
                <a:lnTo>
                  <a:pt x="1754991" y="1403894"/>
                </a:lnTo>
                <a:lnTo>
                  <a:pt x="1759433" y="1393091"/>
                </a:lnTo>
                <a:lnTo>
                  <a:pt x="1710883" y="1372438"/>
                </a:lnTo>
                <a:lnTo>
                  <a:pt x="1662334" y="1351466"/>
                </a:lnTo>
                <a:lnTo>
                  <a:pt x="1658526" y="1358457"/>
                </a:lnTo>
                <a:lnTo>
                  <a:pt x="1655987" y="1363223"/>
                </a:lnTo>
                <a:lnTo>
                  <a:pt x="1653131" y="1370531"/>
                </a:lnTo>
                <a:lnTo>
                  <a:pt x="1651545" y="1377521"/>
                </a:lnTo>
                <a:lnTo>
                  <a:pt x="1650910" y="1381017"/>
                </a:lnTo>
                <a:lnTo>
                  <a:pt x="1650593" y="1384512"/>
                </a:lnTo>
                <a:lnTo>
                  <a:pt x="1650593" y="1388007"/>
                </a:lnTo>
                <a:lnTo>
                  <a:pt x="1650593" y="1391502"/>
                </a:lnTo>
                <a:lnTo>
                  <a:pt x="1650910" y="1394997"/>
                </a:lnTo>
                <a:lnTo>
                  <a:pt x="1651227" y="1398492"/>
                </a:lnTo>
                <a:lnTo>
                  <a:pt x="1651862" y="1401670"/>
                </a:lnTo>
                <a:lnTo>
                  <a:pt x="1652814" y="1405165"/>
                </a:lnTo>
                <a:lnTo>
                  <a:pt x="1654083" y="1408660"/>
                </a:lnTo>
                <a:lnTo>
                  <a:pt x="1655353" y="1411838"/>
                </a:lnTo>
                <a:lnTo>
                  <a:pt x="1658843" y="1418510"/>
                </a:lnTo>
                <a:lnTo>
                  <a:pt x="1662968" y="1425183"/>
                </a:lnTo>
                <a:lnTo>
                  <a:pt x="1668363" y="1431220"/>
                </a:lnTo>
                <a:lnTo>
                  <a:pt x="1674392" y="1437575"/>
                </a:lnTo>
                <a:lnTo>
                  <a:pt x="1681373" y="1443930"/>
                </a:lnTo>
                <a:lnTo>
                  <a:pt x="1689623" y="1450285"/>
                </a:lnTo>
                <a:lnTo>
                  <a:pt x="1698191" y="1456004"/>
                </a:lnTo>
                <a:lnTo>
                  <a:pt x="1707710" y="1462041"/>
                </a:lnTo>
                <a:lnTo>
                  <a:pt x="1718499" y="1467760"/>
                </a:lnTo>
                <a:lnTo>
                  <a:pt x="1709614" y="1489049"/>
                </a:lnTo>
                <a:lnTo>
                  <a:pt x="1755308" y="1507796"/>
                </a:lnTo>
                <a:lnTo>
                  <a:pt x="1764193" y="1486507"/>
                </a:lnTo>
                <a:lnTo>
                  <a:pt x="1776568" y="1490320"/>
                </a:lnTo>
                <a:lnTo>
                  <a:pt x="1788944" y="1493498"/>
                </a:lnTo>
                <a:lnTo>
                  <a:pt x="1800050" y="1495722"/>
                </a:lnTo>
                <a:lnTo>
                  <a:pt x="1810839" y="1497311"/>
                </a:lnTo>
                <a:lnTo>
                  <a:pt x="1820993" y="1497946"/>
                </a:lnTo>
                <a:lnTo>
                  <a:pt x="1830513" y="1497946"/>
                </a:lnTo>
                <a:lnTo>
                  <a:pt x="1839398" y="1497311"/>
                </a:lnTo>
                <a:lnTo>
                  <a:pt x="1847648" y="1496040"/>
                </a:lnTo>
                <a:lnTo>
                  <a:pt x="1851456" y="1495086"/>
                </a:lnTo>
                <a:lnTo>
                  <a:pt x="1855264" y="1493815"/>
                </a:lnTo>
                <a:lnTo>
                  <a:pt x="1858754" y="1492862"/>
                </a:lnTo>
                <a:lnTo>
                  <a:pt x="1862245" y="1490956"/>
                </a:lnTo>
                <a:lnTo>
                  <a:pt x="1865418" y="1489367"/>
                </a:lnTo>
                <a:lnTo>
                  <a:pt x="1868591" y="1487460"/>
                </a:lnTo>
                <a:lnTo>
                  <a:pt x="1871764" y="1485554"/>
                </a:lnTo>
                <a:lnTo>
                  <a:pt x="1874620" y="1483330"/>
                </a:lnTo>
                <a:lnTo>
                  <a:pt x="1876841" y="1480788"/>
                </a:lnTo>
                <a:lnTo>
                  <a:pt x="1879380" y="1478564"/>
                </a:lnTo>
                <a:lnTo>
                  <a:pt x="1881918" y="1475704"/>
                </a:lnTo>
                <a:lnTo>
                  <a:pt x="1883822" y="1472527"/>
                </a:lnTo>
                <a:lnTo>
                  <a:pt x="1886044" y="1469667"/>
                </a:lnTo>
                <a:lnTo>
                  <a:pt x="1887947" y="1466172"/>
                </a:lnTo>
                <a:lnTo>
                  <a:pt x="1889534" y="1462677"/>
                </a:lnTo>
                <a:lnTo>
                  <a:pt x="1890803" y="1459181"/>
                </a:lnTo>
                <a:lnTo>
                  <a:pt x="1892707" y="1454097"/>
                </a:lnTo>
                <a:lnTo>
                  <a:pt x="1893976" y="1448696"/>
                </a:lnTo>
                <a:lnTo>
                  <a:pt x="1895246" y="1443930"/>
                </a:lnTo>
                <a:lnTo>
                  <a:pt x="1895563" y="1438846"/>
                </a:lnTo>
                <a:lnTo>
                  <a:pt x="1895880" y="1433444"/>
                </a:lnTo>
                <a:lnTo>
                  <a:pt x="1895563" y="1428360"/>
                </a:lnTo>
                <a:lnTo>
                  <a:pt x="1894611" y="1422959"/>
                </a:lnTo>
                <a:lnTo>
                  <a:pt x="1893342" y="1417875"/>
                </a:lnTo>
                <a:lnTo>
                  <a:pt x="1892073" y="1412791"/>
                </a:lnTo>
                <a:lnTo>
                  <a:pt x="1890169" y="1407707"/>
                </a:lnTo>
                <a:lnTo>
                  <a:pt x="1888582" y="1402941"/>
                </a:lnTo>
                <a:lnTo>
                  <a:pt x="1886361" y="1398492"/>
                </a:lnTo>
                <a:lnTo>
                  <a:pt x="1883822" y="1394044"/>
                </a:lnTo>
                <a:lnTo>
                  <a:pt x="1881601" y="1389913"/>
                </a:lnTo>
                <a:lnTo>
                  <a:pt x="1878745" y="1385783"/>
                </a:lnTo>
                <a:lnTo>
                  <a:pt x="1875572" y="1381652"/>
                </a:lnTo>
                <a:lnTo>
                  <a:pt x="1867956" y="1372755"/>
                </a:lnTo>
                <a:lnTo>
                  <a:pt x="1857168" y="1361317"/>
                </a:lnTo>
                <a:lnTo>
                  <a:pt x="1843205" y="1346700"/>
                </a:lnTo>
                <a:lnTo>
                  <a:pt x="1826388" y="1329542"/>
                </a:lnTo>
                <a:lnTo>
                  <a:pt x="1821310" y="1324141"/>
                </a:lnTo>
                <a:lnTo>
                  <a:pt x="1816551" y="1319374"/>
                </a:lnTo>
                <a:lnTo>
                  <a:pt x="1812743" y="1314608"/>
                </a:lnTo>
                <a:lnTo>
                  <a:pt x="1810204" y="1310160"/>
                </a:lnTo>
                <a:lnTo>
                  <a:pt x="1807348" y="1306029"/>
                </a:lnTo>
                <a:lnTo>
                  <a:pt x="1805444" y="1302534"/>
                </a:lnTo>
                <a:lnTo>
                  <a:pt x="1804492" y="1299039"/>
                </a:lnTo>
                <a:lnTo>
                  <a:pt x="1804175" y="1295861"/>
                </a:lnTo>
                <a:lnTo>
                  <a:pt x="1804175" y="1293320"/>
                </a:lnTo>
                <a:lnTo>
                  <a:pt x="1804492" y="1289824"/>
                </a:lnTo>
                <a:lnTo>
                  <a:pt x="1804810" y="1286329"/>
                </a:lnTo>
                <a:lnTo>
                  <a:pt x="1805762" y="1281881"/>
                </a:lnTo>
                <a:lnTo>
                  <a:pt x="1808618" y="1272984"/>
                </a:lnTo>
                <a:lnTo>
                  <a:pt x="1812426" y="1262498"/>
                </a:lnTo>
                <a:lnTo>
                  <a:pt x="1814647" y="1258686"/>
                </a:lnTo>
                <a:lnTo>
                  <a:pt x="1817185" y="1255508"/>
                </a:lnTo>
                <a:lnTo>
                  <a:pt x="1819724" y="1252966"/>
                </a:lnTo>
                <a:lnTo>
                  <a:pt x="1821310" y="1252013"/>
                </a:lnTo>
                <a:lnTo>
                  <a:pt x="1822897" y="1251377"/>
                </a:lnTo>
                <a:lnTo>
                  <a:pt x="1824801" y="1251060"/>
                </a:lnTo>
                <a:lnTo>
                  <a:pt x="1826388" y="1250742"/>
                </a:lnTo>
                <a:lnTo>
                  <a:pt x="1830195" y="1250106"/>
                </a:lnTo>
                <a:lnTo>
                  <a:pt x="1834320" y="1251377"/>
                </a:lnTo>
                <a:lnTo>
                  <a:pt x="1839080" y="1252648"/>
                </a:lnTo>
                <a:lnTo>
                  <a:pt x="1841936" y="1254237"/>
                </a:lnTo>
                <a:lnTo>
                  <a:pt x="1843840" y="1255190"/>
                </a:lnTo>
                <a:lnTo>
                  <a:pt x="1846061" y="1256461"/>
                </a:lnTo>
                <a:lnTo>
                  <a:pt x="1847648" y="1258368"/>
                </a:lnTo>
                <a:lnTo>
                  <a:pt x="1848917" y="1259639"/>
                </a:lnTo>
                <a:lnTo>
                  <a:pt x="1849869" y="1261545"/>
                </a:lnTo>
                <a:lnTo>
                  <a:pt x="1850504" y="1263134"/>
                </a:lnTo>
                <a:lnTo>
                  <a:pt x="1850821" y="1265040"/>
                </a:lnTo>
                <a:lnTo>
                  <a:pt x="1850504" y="1267265"/>
                </a:lnTo>
                <a:lnTo>
                  <a:pt x="1850186" y="1270124"/>
                </a:lnTo>
                <a:lnTo>
                  <a:pt x="1847965" y="1277432"/>
                </a:lnTo>
                <a:lnTo>
                  <a:pt x="1844792" y="1287282"/>
                </a:lnTo>
                <a:lnTo>
                  <a:pt x="1840032" y="1299039"/>
                </a:lnTo>
                <a:lnTo>
                  <a:pt x="1833369" y="1315562"/>
                </a:lnTo>
                <a:lnTo>
                  <a:pt x="1881918" y="1334944"/>
                </a:lnTo>
                <a:lnTo>
                  <a:pt x="1929834" y="1354008"/>
                </a:lnTo>
                <a:lnTo>
                  <a:pt x="1935228" y="1340981"/>
                </a:lnTo>
                <a:lnTo>
                  <a:pt x="1937132" y="1335262"/>
                </a:lnTo>
                <a:lnTo>
                  <a:pt x="1938718" y="1330178"/>
                </a:lnTo>
                <a:lnTo>
                  <a:pt x="1939988" y="1324776"/>
                </a:lnTo>
                <a:lnTo>
                  <a:pt x="1941257" y="1319692"/>
                </a:lnTo>
                <a:lnTo>
                  <a:pt x="1942209" y="1314926"/>
                </a:lnTo>
                <a:lnTo>
                  <a:pt x="1942526" y="1309842"/>
                </a:lnTo>
                <a:lnTo>
                  <a:pt x="1942844" y="1305076"/>
                </a:lnTo>
                <a:lnTo>
                  <a:pt x="1942526" y="1300628"/>
                </a:lnTo>
                <a:lnTo>
                  <a:pt x="1942209" y="1295861"/>
                </a:lnTo>
                <a:lnTo>
                  <a:pt x="1941574" y="1291413"/>
                </a:lnTo>
                <a:lnTo>
                  <a:pt x="1940305" y="1287282"/>
                </a:lnTo>
                <a:lnTo>
                  <a:pt x="1939036" y="1283152"/>
                </a:lnTo>
                <a:lnTo>
                  <a:pt x="1937132" y="1279021"/>
                </a:lnTo>
                <a:lnTo>
                  <a:pt x="1935545" y="1274890"/>
                </a:lnTo>
                <a:lnTo>
                  <a:pt x="1933007" y="1271078"/>
                </a:lnTo>
                <a:lnTo>
                  <a:pt x="1930786" y="1267265"/>
                </a:lnTo>
                <a:lnTo>
                  <a:pt x="1925074" y="1260274"/>
                </a:lnTo>
                <a:lnTo>
                  <a:pt x="1918727" y="1253602"/>
                </a:lnTo>
                <a:lnTo>
                  <a:pt x="1912064" y="1247565"/>
                </a:lnTo>
                <a:lnTo>
                  <a:pt x="1905083" y="1241210"/>
                </a:lnTo>
                <a:lnTo>
                  <a:pt x="1897467" y="1235490"/>
                </a:lnTo>
                <a:lnTo>
                  <a:pt x="1889534" y="1230089"/>
                </a:lnTo>
                <a:lnTo>
                  <a:pt x="1881284" y="1225005"/>
                </a:lnTo>
                <a:lnTo>
                  <a:pt x="1872082" y="1220556"/>
                </a:lnTo>
                <a:lnTo>
                  <a:pt x="1882553" y="1194819"/>
                </a:lnTo>
                <a:lnTo>
                  <a:pt x="1839398" y="1177026"/>
                </a:lnTo>
                <a:close/>
                <a:moveTo>
                  <a:pt x="1952046" y="1106804"/>
                </a:moveTo>
                <a:lnTo>
                  <a:pt x="1958075" y="1113159"/>
                </a:lnTo>
                <a:lnTo>
                  <a:pt x="1964421" y="1119832"/>
                </a:lnTo>
                <a:lnTo>
                  <a:pt x="1970768" y="1126504"/>
                </a:lnTo>
                <a:lnTo>
                  <a:pt x="1976162" y="1133813"/>
                </a:lnTo>
                <a:lnTo>
                  <a:pt x="1981557" y="1141438"/>
                </a:lnTo>
                <a:lnTo>
                  <a:pt x="1986634" y="1149064"/>
                </a:lnTo>
                <a:lnTo>
                  <a:pt x="1991711" y="1157326"/>
                </a:lnTo>
                <a:lnTo>
                  <a:pt x="1996153" y="1165905"/>
                </a:lnTo>
                <a:lnTo>
                  <a:pt x="2000278" y="1174484"/>
                </a:lnTo>
                <a:lnTo>
                  <a:pt x="2004086" y="1183698"/>
                </a:lnTo>
                <a:lnTo>
                  <a:pt x="2007577" y="1192595"/>
                </a:lnTo>
                <a:lnTo>
                  <a:pt x="2010750" y="1202127"/>
                </a:lnTo>
                <a:lnTo>
                  <a:pt x="2013606" y="1211977"/>
                </a:lnTo>
                <a:lnTo>
                  <a:pt x="2016462" y="1221510"/>
                </a:lnTo>
                <a:lnTo>
                  <a:pt x="2018366" y="1231677"/>
                </a:lnTo>
                <a:lnTo>
                  <a:pt x="2020587" y="1242163"/>
                </a:lnTo>
                <a:lnTo>
                  <a:pt x="2021856" y="1252648"/>
                </a:lnTo>
                <a:lnTo>
                  <a:pt x="2023443" y="1263134"/>
                </a:lnTo>
                <a:lnTo>
                  <a:pt x="2024077" y="1273937"/>
                </a:lnTo>
                <a:lnTo>
                  <a:pt x="2024395" y="1285058"/>
                </a:lnTo>
                <a:lnTo>
                  <a:pt x="2024712" y="1295861"/>
                </a:lnTo>
                <a:lnTo>
                  <a:pt x="2024395" y="1306982"/>
                </a:lnTo>
                <a:lnTo>
                  <a:pt x="2024077" y="1318739"/>
                </a:lnTo>
                <a:lnTo>
                  <a:pt x="2023125" y="1329860"/>
                </a:lnTo>
                <a:lnTo>
                  <a:pt x="2021539" y="1341299"/>
                </a:lnTo>
                <a:lnTo>
                  <a:pt x="2019952" y="1352737"/>
                </a:lnTo>
                <a:lnTo>
                  <a:pt x="2018048" y="1364494"/>
                </a:lnTo>
                <a:lnTo>
                  <a:pt x="2015827" y="1375933"/>
                </a:lnTo>
                <a:lnTo>
                  <a:pt x="2012654" y="1387371"/>
                </a:lnTo>
                <a:lnTo>
                  <a:pt x="2009481" y="1399128"/>
                </a:lnTo>
                <a:lnTo>
                  <a:pt x="2005990" y="1410884"/>
                </a:lnTo>
                <a:lnTo>
                  <a:pt x="2001865" y="1422323"/>
                </a:lnTo>
                <a:lnTo>
                  <a:pt x="1998057" y="1432809"/>
                </a:lnTo>
                <a:lnTo>
                  <a:pt x="1993615" y="1442976"/>
                </a:lnTo>
                <a:lnTo>
                  <a:pt x="1989172" y="1452509"/>
                </a:lnTo>
                <a:lnTo>
                  <a:pt x="1984412" y="1462359"/>
                </a:lnTo>
                <a:lnTo>
                  <a:pt x="1979018" y="1472209"/>
                </a:lnTo>
                <a:lnTo>
                  <a:pt x="1973941" y="1481106"/>
                </a:lnTo>
                <a:lnTo>
                  <a:pt x="1967912" y="1490638"/>
                </a:lnTo>
                <a:lnTo>
                  <a:pt x="1961883" y="1499852"/>
                </a:lnTo>
                <a:lnTo>
                  <a:pt x="1955854" y="1508432"/>
                </a:lnTo>
                <a:lnTo>
                  <a:pt x="1949507" y="1517011"/>
                </a:lnTo>
                <a:lnTo>
                  <a:pt x="1942526" y="1525272"/>
                </a:lnTo>
                <a:lnTo>
                  <a:pt x="1935545" y="1533215"/>
                </a:lnTo>
                <a:lnTo>
                  <a:pt x="1928247" y="1540841"/>
                </a:lnTo>
                <a:lnTo>
                  <a:pt x="1920631" y="1548149"/>
                </a:lnTo>
                <a:lnTo>
                  <a:pt x="1912381" y="1555457"/>
                </a:lnTo>
                <a:lnTo>
                  <a:pt x="1904448" y="1562130"/>
                </a:lnTo>
                <a:lnTo>
                  <a:pt x="1896198" y="1568803"/>
                </a:lnTo>
                <a:lnTo>
                  <a:pt x="1887947" y="1575158"/>
                </a:lnTo>
                <a:lnTo>
                  <a:pt x="1878745" y="1581195"/>
                </a:lnTo>
                <a:lnTo>
                  <a:pt x="1870178" y="1586279"/>
                </a:lnTo>
                <a:lnTo>
                  <a:pt x="1860658" y="1591680"/>
                </a:lnTo>
                <a:lnTo>
                  <a:pt x="1851138" y="1596129"/>
                </a:lnTo>
                <a:lnTo>
                  <a:pt x="1841302" y="1600577"/>
                </a:lnTo>
                <a:lnTo>
                  <a:pt x="1831782" y="1604390"/>
                </a:lnTo>
                <a:lnTo>
                  <a:pt x="1821628" y="1607885"/>
                </a:lnTo>
                <a:lnTo>
                  <a:pt x="1811474" y="1611063"/>
                </a:lnTo>
                <a:lnTo>
                  <a:pt x="1801002" y="1613922"/>
                </a:lnTo>
                <a:lnTo>
                  <a:pt x="1790213" y="1615829"/>
                </a:lnTo>
                <a:lnTo>
                  <a:pt x="1779742" y="1617735"/>
                </a:lnTo>
                <a:lnTo>
                  <a:pt x="1768636" y="1618688"/>
                </a:lnTo>
                <a:lnTo>
                  <a:pt x="1757529" y="1619324"/>
                </a:lnTo>
                <a:lnTo>
                  <a:pt x="1746423" y="1619642"/>
                </a:lnTo>
                <a:lnTo>
                  <a:pt x="1807666" y="1643472"/>
                </a:lnTo>
                <a:lnTo>
                  <a:pt x="1869226" y="1666668"/>
                </a:lnTo>
                <a:lnTo>
                  <a:pt x="1931103" y="1689227"/>
                </a:lnTo>
                <a:lnTo>
                  <a:pt x="1992663" y="1711469"/>
                </a:lnTo>
                <a:lnTo>
                  <a:pt x="2054857" y="1733076"/>
                </a:lnTo>
                <a:lnTo>
                  <a:pt x="2116734" y="1754047"/>
                </a:lnTo>
                <a:lnTo>
                  <a:pt x="2179246" y="1775018"/>
                </a:lnTo>
                <a:lnTo>
                  <a:pt x="2241758" y="1795353"/>
                </a:lnTo>
                <a:lnTo>
                  <a:pt x="2243345" y="1789952"/>
                </a:lnTo>
                <a:lnTo>
                  <a:pt x="2244614" y="1785503"/>
                </a:lnTo>
                <a:lnTo>
                  <a:pt x="2246518" y="1781373"/>
                </a:lnTo>
                <a:lnTo>
                  <a:pt x="2248422" y="1777242"/>
                </a:lnTo>
                <a:lnTo>
                  <a:pt x="2250643" y="1773429"/>
                </a:lnTo>
                <a:lnTo>
                  <a:pt x="2252547" y="1769616"/>
                </a:lnTo>
                <a:lnTo>
                  <a:pt x="2255086" y="1766121"/>
                </a:lnTo>
                <a:lnTo>
                  <a:pt x="2257941" y="1762626"/>
                </a:lnTo>
                <a:lnTo>
                  <a:pt x="2260797" y="1759131"/>
                </a:lnTo>
                <a:lnTo>
                  <a:pt x="2263970" y="1755953"/>
                </a:lnTo>
                <a:lnTo>
                  <a:pt x="2266826" y="1752776"/>
                </a:lnTo>
                <a:lnTo>
                  <a:pt x="2270317" y="1749916"/>
                </a:lnTo>
                <a:lnTo>
                  <a:pt x="2273807" y="1747057"/>
                </a:lnTo>
                <a:lnTo>
                  <a:pt x="2277298" y="1744832"/>
                </a:lnTo>
                <a:lnTo>
                  <a:pt x="2281106" y="1742290"/>
                </a:lnTo>
                <a:lnTo>
                  <a:pt x="2285231" y="1740066"/>
                </a:lnTo>
                <a:lnTo>
                  <a:pt x="2289356" y="1738160"/>
                </a:lnTo>
                <a:lnTo>
                  <a:pt x="2293481" y="1736253"/>
                </a:lnTo>
                <a:lnTo>
                  <a:pt x="2297606" y="1734665"/>
                </a:lnTo>
                <a:lnTo>
                  <a:pt x="2301731" y="1733076"/>
                </a:lnTo>
                <a:lnTo>
                  <a:pt x="2306491" y="1731805"/>
                </a:lnTo>
                <a:lnTo>
                  <a:pt x="2310934" y="1730852"/>
                </a:lnTo>
                <a:lnTo>
                  <a:pt x="2315376" y="1730216"/>
                </a:lnTo>
                <a:lnTo>
                  <a:pt x="2319819" y="1729263"/>
                </a:lnTo>
                <a:lnTo>
                  <a:pt x="2324578" y="1728627"/>
                </a:lnTo>
                <a:lnTo>
                  <a:pt x="2329338" y="1728627"/>
                </a:lnTo>
                <a:lnTo>
                  <a:pt x="2334098" y="1728310"/>
                </a:lnTo>
                <a:lnTo>
                  <a:pt x="2339175" y="1728627"/>
                </a:lnTo>
                <a:lnTo>
                  <a:pt x="2343618" y="1728945"/>
                </a:lnTo>
                <a:lnTo>
                  <a:pt x="2348377" y="1729581"/>
                </a:lnTo>
                <a:lnTo>
                  <a:pt x="2353454" y="1730534"/>
                </a:lnTo>
                <a:lnTo>
                  <a:pt x="2358214" y="1731487"/>
                </a:lnTo>
                <a:lnTo>
                  <a:pt x="2363291" y="1732758"/>
                </a:lnTo>
                <a:lnTo>
                  <a:pt x="2369003" y="1734982"/>
                </a:lnTo>
                <a:lnTo>
                  <a:pt x="2471180" y="1380699"/>
                </a:lnTo>
                <a:lnTo>
                  <a:pt x="2465468" y="1379428"/>
                </a:lnTo>
                <a:lnTo>
                  <a:pt x="2461026" y="1377839"/>
                </a:lnTo>
                <a:lnTo>
                  <a:pt x="2456583" y="1376250"/>
                </a:lnTo>
                <a:lnTo>
                  <a:pt x="2452458" y="1374344"/>
                </a:lnTo>
                <a:lnTo>
                  <a:pt x="2448333" y="1372438"/>
                </a:lnTo>
                <a:lnTo>
                  <a:pt x="2444208" y="1370213"/>
                </a:lnTo>
                <a:lnTo>
                  <a:pt x="2440400" y="1367989"/>
                </a:lnTo>
                <a:lnTo>
                  <a:pt x="2436592" y="1365447"/>
                </a:lnTo>
                <a:lnTo>
                  <a:pt x="2433102" y="1362587"/>
                </a:lnTo>
                <a:lnTo>
                  <a:pt x="2429611" y="1359728"/>
                </a:lnTo>
                <a:lnTo>
                  <a:pt x="2426438" y="1356550"/>
                </a:lnTo>
                <a:lnTo>
                  <a:pt x="2423582" y="1353691"/>
                </a:lnTo>
                <a:lnTo>
                  <a:pt x="2420726" y="1350513"/>
                </a:lnTo>
                <a:lnTo>
                  <a:pt x="2417870" y="1347018"/>
                </a:lnTo>
                <a:lnTo>
                  <a:pt x="2415332" y="1343523"/>
                </a:lnTo>
                <a:lnTo>
                  <a:pt x="2413110" y="1339710"/>
                </a:lnTo>
                <a:lnTo>
                  <a:pt x="2410889" y="1336215"/>
                </a:lnTo>
                <a:lnTo>
                  <a:pt x="2408668" y="1332402"/>
                </a:lnTo>
                <a:lnTo>
                  <a:pt x="2407081" y="1327954"/>
                </a:lnTo>
                <a:lnTo>
                  <a:pt x="2405177" y="1324141"/>
                </a:lnTo>
                <a:lnTo>
                  <a:pt x="2403908" y="1320010"/>
                </a:lnTo>
                <a:lnTo>
                  <a:pt x="2402639" y="1315879"/>
                </a:lnTo>
                <a:lnTo>
                  <a:pt x="2401370" y="1311749"/>
                </a:lnTo>
                <a:lnTo>
                  <a:pt x="2400735" y="1307618"/>
                </a:lnTo>
                <a:lnTo>
                  <a:pt x="2400100" y="1303170"/>
                </a:lnTo>
                <a:lnTo>
                  <a:pt x="2399783" y="1298721"/>
                </a:lnTo>
                <a:lnTo>
                  <a:pt x="2399783" y="1294590"/>
                </a:lnTo>
                <a:lnTo>
                  <a:pt x="2399783" y="1290142"/>
                </a:lnTo>
                <a:lnTo>
                  <a:pt x="2400100" y="1285376"/>
                </a:lnTo>
                <a:lnTo>
                  <a:pt x="2400418" y="1281245"/>
                </a:lnTo>
                <a:lnTo>
                  <a:pt x="2401052" y="1276797"/>
                </a:lnTo>
                <a:lnTo>
                  <a:pt x="2402322" y="1272348"/>
                </a:lnTo>
                <a:lnTo>
                  <a:pt x="2403591" y="1267900"/>
                </a:lnTo>
                <a:lnTo>
                  <a:pt x="2403908" y="1266947"/>
                </a:lnTo>
                <a:lnTo>
                  <a:pt x="2346473" y="1248835"/>
                </a:lnTo>
                <a:lnTo>
                  <a:pt x="2289673" y="1230406"/>
                </a:lnTo>
                <a:lnTo>
                  <a:pt x="2232873" y="1211660"/>
                </a:lnTo>
                <a:lnTo>
                  <a:pt x="2176073" y="1191642"/>
                </a:lnTo>
                <a:lnTo>
                  <a:pt x="2119590" y="1171306"/>
                </a:lnTo>
                <a:lnTo>
                  <a:pt x="2063425" y="1150335"/>
                </a:lnTo>
                <a:lnTo>
                  <a:pt x="2007577" y="1128729"/>
                </a:lnTo>
                <a:lnTo>
                  <a:pt x="1952046" y="1106804"/>
                </a:lnTo>
                <a:close/>
                <a:moveTo>
                  <a:pt x="1413556" y="857694"/>
                </a:moveTo>
                <a:lnTo>
                  <a:pt x="1413238" y="858329"/>
                </a:lnTo>
                <a:lnTo>
                  <a:pt x="1411017" y="862460"/>
                </a:lnTo>
                <a:lnTo>
                  <a:pt x="1408478" y="866273"/>
                </a:lnTo>
                <a:lnTo>
                  <a:pt x="1405940" y="869768"/>
                </a:lnTo>
                <a:lnTo>
                  <a:pt x="1403401" y="873263"/>
                </a:lnTo>
                <a:lnTo>
                  <a:pt x="1400228" y="876758"/>
                </a:lnTo>
                <a:lnTo>
                  <a:pt x="1397055" y="879936"/>
                </a:lnTo>
                <a:lnTo>
                  <a:pt x="1393882" y="882796"/>
                </a:lnTo>
                <a:lnTo>
                  <a:pt x="1390709" y="885655"/>
                </a:lnTo>
                <a:lnTo>
                  <a:pt x="1387218" y="888515"/>
                </a:lnTo>
                <a:lnTo>
                  <a:pt x="1383410" y="890739"/>
                </a:lnTo>
                <a:lnTo>
                  <a:pt x="1379920" y="892963"/>
                </a:lnTo>
                <a:lnTo>
                  <a:pt x="1376112" y="894870"/>
                </a:lnTo>
                <a:lnTo>
                  <a:pt x="1372304" y="897094"/>
                </a:lnTo>
                <a:lnTo>
                  <a:pt x="1368179" y="899000"/>
                </a:lnTo>
                <a:lnTo>
                  <a:pt x="1364371" y="900271"/>
                </a:lnTo>
                <a:lnTo>
                  <a:pt x="1360246" y="901542"/>
                </a:lnTo>
                <a:lnTo>
                  <a:pt x="1351361" y="903449"/>
                </a:lnTo>
                <a:lnTo>
                  <a:pt x="1347236" y="904084"/>
                </a:lnTo>
                <a:lnTo>
                  <a:pt x="1343111" y="904720"/>
                </a:lnTo>
                <a:lnTo>
                  <a:pt x="1338668" y="905038"/>
                </a:lnTo>
                <a:lnTo>
                  <a:pt x="1333908" y="905038"/>
                </a:lnTo>
                <a:lnTo>
                  <a:pt x="1329783" y="904720"/>
                </a:lnTo>
                <a:lnTo>
                  <a:pt x="1325341" y="904402"/>
                </a:lnTo>
                <a:lnTo>
                  <a:pt x="1320898" y="904084"/>
                </a:lnTo>
                <a:lnTo>
                  <a:pt x="1316456" y="903131"/>
                </a:lnTo>
                <a:lnTo>
                  <a:pt x="1312013" y="901860"/>
                </a:lnTo>
                <a:lnTo>
                  <a:pt x="1307571" y="900907"/>
                </a:lnTo>
                <a:lnTo>
                  <a:pt x="1303446" y="899636"/>
                </a:lnTo>
                <a:lnTo>
                  <a:pt x="1299321" y="897729"/>
                </a:lnTo>
                <a:lnTo>
                  <a:pt x="1294561" y="895823"/>
                </a:lnTo>
                <a:lnTo>
                  <a:pt x="1290436" y="893599"/>
                </a:lnTo>
                <a:lnTo>
                  <a:pt x="1289801" y="892963"/>
                </a:lnTo>
                <a:lnTo>
                  <a:pt x="1113054" y="1215790"/>
                </a:lnTo>
                <a:lnTo>
                  <a:pt x="1114006" y="1216426"/>
                </a:lnTo>
                <a:lnTo>
                  <a:pt x="1118131" y="1218968"/>
                </a:lnTo>
                <a:lnTo>
                  <a:pt x="1122891" y="1221510"/>
                </a:lnTo>
                <a:lnTo>
                  <a:pt x="1126699" y="1224369"/>
                </a:lnTo>
                <a:lnTo>
                  <a:pt x="1130507" y="1227547"/>
                </a:lnTo>
                <a:lnTo>
                  <a:pt x="1134315" y="1230724"/>
                </a:lnTo>
                <a:lnTo>
                  <a:pt x="1137805" y="1233902"/>
                </a:lnTo>
                <a:lnTo>
                  <a:pt x="1141296" y="1237397"/>
                </a:lnTo>
                <a:lnTo>
                  <a:pt x="1144469" y="1240892"/>
                </a:lnTo>
                <a:lnTo>
                  <a:pt x="1147325" y="1244387"/>
                </a:lnTo>
                <a:lnTo>
                  <a:pt x="1149863" y="1248200"/>
                </a:lnTo>
                <a:lnTo>
                  <a:pt x="1152719" y="1252013"/>
                </a:lnTo>
                <a:lnTo>
                  <a:pt x="1155258" y="1255826"/>
                </a:lnTo>
                <a:lnTo>
                  <a:pt x="1157479" y="1259957"/>
                </a:lnTo>
                <a:lnTo>
                  <a:pt x="1159383" y="1264087"/>
                </a:lnTo>
                <a:lnTo>
                  <a:pt x="1161287" y="1268536"/>
                </a:lnTo>
                <a:lnTo>
                  <a:pt x="1162873" y="1272666"/>
                </a:lnTo>
                <a:lnTo>
                  <a:pt x="1164143" y="1276797"/>
                </a:lnTo>
                <a:lnTo>
                  <a:pt x="1165412" y="1280928"/>
                </a:lnTo>
                <a:lnTo>
                  <a:pt x="1166364" y="1285376"/>
                </a:lnTo>
                <a:lnTo>
                  <a:pt x="1167316" y="1289824"/>
                </a:lnTo>
                <a:lnTo>
                  <a:pt x="1167633" y="1294273"/>
                </a:lnTo>
                <a:lnTo>
                  <a:pt x="1168268" y="1298403"/>
                </a:lnTo>
                <a:lnTo>
                  <a:pt x="1168585" y="1302852"/>
                </a:lnTo>
                <a:lnTo>
                  <a:pt x="1168268" y="1307618"/>
                </a:lnTo>
                <a:lnTo>
                  <a:pt x="1167633" y="1311749"/>
                </a:lnTo>
                <a:lnTo>
                  <a:pt x="1167316" y="1316197"/>
                </a:lnTo>
                <a:lnTo>
                  <a:pt x="1166364" y="1320328"/>
                </a:lnTo>
                <a:lnTo>
                  <a:pt x="1165412" y="1324776"/>
                </a:lnTo>
                <a:lnTo>
                  <a:pt x="1164143" y="1329224"/>
                </a:lnTo>
                <a:lnTo>
                  <a:pt x="1162556" y="1333355"/>
                </a:lnTo>
                <a:lnTo>
                  <a:pt x="1160652" y="1337486"/>
                </a:lnTo>
                <a:lnTo>
                  <a:pt x="1159066" y="1341616"/>
                </a:lnTo>
                <a:lnTo>
                  <a:pt x="1155892" y="1346700"/>
                </a:lnTo>
                <a:lnTo>
                  <a:pt x="1215231" y="1376568"/>
                </a:lnTo>
                <a:lnTo>
                  <a:pt x="1274887" y="1406118"/>
                </a:lnTo>
                <a:lnTo>
                  <a:pt x="1334226" y="1435351"/>
                </a:lnTo>
                <a:lnTo>
                  <a:pt x="1393882" y="1464265"/>
                </a:lnTo>
                <a:lnTo>
                  <a:pt x="1453855" y="1492227"/>
                </a:lnTo>
                <a:lnTo>
                  <a:pt x="1514146" y="1519870"/>
                </a:lnTo>
                <a:lnTo>
                  <a:pt x="1574754" y="1547196"/>
                </a:lnTo>
                <a:lnTo>
                  <a:pt x="1635679" y="1574204"/>
                </a:lnTo>
                <a:lnTo>
                  <a:pt x="1627746" y="1565943"/>
                </a:lnTo>
                <a:lnTo>
                  <a:pt x="1620448" y="1557682"/>
                </a:lnTo>
                <a:lnTo>
                  <a:pt x="1613466" y="1549103"/>
                </a:lnTo>
                <a:lnTo>
                  <a:pt x="1607120" y="1540206"/>
                </a:lnTo>
                <a:lnTo>
                  <a:pt x="1601091" y="1531309"/>
                </a:lnTo>
                <a:lnTo>
                  <a:pt x="1595379" y="1522094"/>
                </a:lnTo>
                <a:lnTo>
                  <a:pt x="1590620" y="1512562"/>
                </a:lnTo>
                <a:lnTo>
                  <a:pt x="1585542" y="1503030"/>
                </a:lnTo>
                <a:lnTo>
                  <a:pt x="1581417" y="1493180"/>
                </a:lnTo>
                <a:lnTo>
                  <a:pt x="1577609" y="1483330"/>
                </a:lnTo>
                <a:lnTo>
                  <a:pt x="1574436" y="1473162"/>
                </a:lnTo>
                <a:lnTo>
                  <a:pt x="1571263" y="1462994"/>
                </a:lnTo>
                <a:lnTo>
                  <a:pt x="1569042" y="1453144"/>
                </a:lnTo>
                <a:lnTo>
                  <a:pt x="1566821" y="1442659"/>
                </a:lnTo>
                <a:lnTo>
                  <a:pt x="1565234" y="1432173"/>
                </a:lnTo>
                <a:lnTo>
                  <a:pt x="1563647" y="1421688"/>
                </a:lnTo>
                <a:lnTo>
                  <a:pt x="1563013" y="1411202"/>
                </a:lnTo>
                <a:lnTo>
                  <a:pt x="1562378" y="1400717"/>
                </a:lnTo>
                <a:lnTo>
                  <a:pt x="1562378" y="1389913"/>
                </a:lnTo>
                <a:lnTo>
                  <a:pt x="1562378" y="1379110"/>
                </a:lnTo>
                <a:lnTo>
                  <a:pt x="1563013" y="1368625"/>
                </a:lnTo>
                <a:lnTo>
                  <a:pt x="1563965" y="1357821"/>
                </a:lnTo>
                <a:lnTo>
                  <a:pt x="1565551" y="1347336"/>
                </a:lnTo>
                <a:lnTo>
                  <a:pt x="1567138" y="1336533"/>
                </a:lnTo>
                <a:lnTo>
                  <a:pt x="1569359" y="1326047"/>
                </a:lnTo>
                <a:lnTo>
                  <a:pt x="1571580" y="1315562"/>
                </a:lnTo>
                <a:lnTo>
                  <a:pt x="1574436" y="1305076"/>
                </a:lnTo>
                <a:lnTo>
                  <a:pt x="1577609" y="1294590"/>
                </a:lnTo>
                <a:lnTo>
                  <a:pt x="1581100" y="1284105"/>
                </a:lnTo>
                <a:lnTo>
                  <a:pt x="1584908" y="1273937"/>
                </a:lnTo>
                <a:lnTo>
                  <a:pt x="1588716" y="1263769"/>
                </a:lnTo>
                <a:lnTo>
                  <a:pt x="1593158" y="1253602"/>
                </a:lnTo>
                <a:lnTo>
                  <a:pt x="1598552" y="1242481"/>
                </a:lnTo>
                <a:lnTo>
                  <a:pt x="1604582" y="1231677"/>
                </a:lnTo>
                <a:lnTo>
                  <a:pt x="1610293" y="1221192"/>
                </a:lnTo>
                <a:lnTo>
                  <a:pt x="1616322" y="1211024"/>
                </a:lnTo>
                <a:lnTo>
                  <a:pt x="1622986" y="1201174"/>
                </a:lnTo>
                <a:lnTo>
                  <a:pt x="1629650" y="1191642"/>
                </a:lnTo>
                <a:lnTo>
                  <a:pt x="1636631" y="1182109"/>
                </a:lnTo>
                <a:lnTo>
                  <a:pt x="1643612" y="1173213"/>
                </a:lnTo>
                <a:lnTo>
                  <a:pt x="1650910" y="1164316"/>
                </a:lnTo>
                <a:lnTo>
                  <a:pt x="1658526" y="1156055"/>
                </a:lnTo>
                <a:lnTo>
                  <a:pt x="1666141" y="1148111"/>
                </a:lnTo>
                <a:lnTo>
                  <a:pt x="1673757" y="1140485"/>
                </a:lnTo>
                <a:lnTo>
                  <a:pt x="1682325" y="1132859"/>
                </a:lnTo>
                <a:lnTo>
                  <a:pt x="1690258" y="1125551"/>
                </a:lnTo>
                <a:lnTo>
                  <a:pt x="1698508" y="1119196"/>
                </a:lnTo>
                <a:lnTo>
                  <a:pt x="1707076" y="1112841"/>
                </a:lnTo>
                <a:lnTo>
                  <a:pt x="1715643" y="1106804"/>
                </a:lnTo>
                <a:lnTo>
                  <a:pt x="1724211" y="1101403"/>
                </a:lnTo>
                <a:lnTo>
                  <a:pt x="1733096" y="1096001"/>
                </a:lnTo>
                <a:lnTo>
                  <a:pt x="1741981" y="1091235"/>
                </a:lnTo>
                <a:lnTo>
                  <a:pt x="1750866" y="1086469"/>
                </a:lnTo>
                <a:lnTo>
                  <a:pt x="1759751" y="1082656"/>
                </a:lnTo>
                <a:lnTo>
                  <a:pt x="1768953" y="1078843"/>
                </a:lnTo>
                <a:lnTo>
                  <a:pt x="1778155" y="1075666"/>
                </a:lnTo>
                <a:lnTo>
                  <a:pt x="1787357" y="1073124"/>
                </a:lnTo>
                <a:lnTo>
                  <a:pt x="1796560" y="1070582"/>
                </a:lnTo>
                <a:lnTo>
                  <a:pt x="1805444" y="1068357"/>
                </a:lnTo>
                <a:lnTo>
                  <a:pt x="1814647" y="1067086"/>
                </a:lnTo>
                <a:lnTo>
                  <a:pt x="1824166" y="1066133"/>
                </a:lnTo>
                <a:lnTo>
                  <a:pt x="1833051" y="1065180"/>
                </a:lnTo>
                <a:lnTo>
                  <a:pt x="1842254" y="1064862"/>
                </a:lnTo>
                <a:lnTo>
                  <a:pt x="1850821" y="1065180"/>
                </a:lnTo>
                <a:lnTo>
                  <a:pt x="1795290" y="1041349"/>
                </a:lnTo>
                <a:lnTo>
                  <a:pt x="1740077" y="1016883"/>
                </a:lnTo>
                <a:lnTo>
                  <a:pt x="1684863" y="991781"/>
                </a:lnTo>
                <a:lnTo>
                  <a:pt x="1630284" y="966044"/>
                </a:lnTo>
                <a:lnTo>
                  <a:pt x="1575388" y="939672"/>
                </a:lnTo>
                <a:lnTo>
                  <a:pt x="1521127" y="912663"/>
                </a:lnTo>
                <a:lnTo>
                  <a:pt x="1467182" y="885655"/>
                </a:lnTo>
                <a:lnTo>
                  <a:pt x="1413556" y="857694"/>
                </a:lnTo>
                <a:close/>
                <a:moveTo>
                  <a:pt x="1297417" y="692150"/>
                </a:moveTo>
                <a:lnTo>
                  <a:pt x="1336764" y="713756"/>
                </a:lnTo>
                <a:lnTo>
                  <a:pt x="1376112" y="734727"/>
                </a:lnTo>
                <a:lnTo>
                  <a:pt x="1415459" y="755698"/>
                </a:lnTo>
                <a:lnTo>
                  <a:pt x="1454807" y="776352"/>
                </a:lnTo>
                <a:lnTo>
                  <a:pt x="1494789" y="796687"/>
                </a:lnTo>
                <a:lnTo>
                  <a:pt x="1534454" y="816387"/>
                </a:lnTo>
                <a:lnTo>
                  <a:pt x="1574119" y="836405"/>
                </a:lnTo>
                <a:lnTo>
                  <a:pt x="1613784" y="855470"/>
                </a:lnTo>
                <a:lnTo>
                  <a:pt x="1654083" y="874852"/>
                </a:lnTo>
                <a:lnTo>
                  <a:pt x="1694066" y="893599"/>
                </a:lnTo>
                <a:lnTo>
                  <a:pt x="1734048" y="912028"/>
                </a:lnTo>
                <a:lnTo>
                  <a:pt x="1774664" y="930139"/>
                </a:lnTo>
                <a:lnTo>
                  <a:pt x="1814964" y="947933"/>
                </a:lnTo>
                <a:lnTo>
                  <a:pt x="1855264" y="965409"/>
                </a:lnTo>
                <a:lnTo>
                  <a:pt x="1896198" y="982885"/>
                </a:lnTo>
                <a:lnTo>
                  <a:pt x="1936815" y="999725"/>
                </a:lnTo>
                <a:lnTo>
                  <a:pt x="1977749" y="1016565"/>
                </a:lnTo>
                <a:lnTo>
                  <a:pt x="2018683" y="1032770"/>
                </a:lnTo>
                <a:lnTo>
                  <a:pt x="2059934" y="1049293"/>
                </a:lnTo>
                <a:lnTo>
                  <a:pt x="2101186" y="1064862"/>
                </a:lnTo>
                <a:lnTo>
                  <a:pt x="2142437" y="1080749"/>
                </a:lnTo>
                <a:lnTo>
                  <a:pt x="2184006" y="1095683"/>
                </a:lnTo>
                <a:lnTo>
                  <a:pt x="2225575" y="1110617"/>
                </a:lnTo>
                <a:lnTo>
                  <a:pt x="2267461" y="1125233"/>
                </a:lnTo>
                <a:lnTo>
                  <a:pt x="2309347" y="1139850"/>
                </a:lnTo>
                <a:lnTo>
                  <a:pt x="2351233" y="1153830"/>
                </a:lnTo>
                <a:lnTo>
                  <a:pt x="2393437" y="1167811"/>
                </a:lnTo>
                <a:lnTo>
                  <a:pt x="2435957" y="1181474"/>
                </a:lnTo>
                <a:lnTo>
                  <a:pt x="2478478" y="1194819"/>
                </a:lnTo>
                <a:lnTo>
                  <a:pt x="2520999" y="1207529"/>
                </a:lnTo>
                <a:lnTo>
                  <a:pt x="2563837" y="1220556"/>
                </a:lnTo>
                <a:lnTo>
                  <a:pt x="2606675" y="1233266"/>
                </a:lnTo>
                <a:lnTo>
                  <a:pt x="2415332" y="1938338"/>
                </a:lnTo>
                <a:lnTo>
                  <a:pt x="2366782" y="1924357"/>
                </a:lnTo>
                <a:lnTo>
                  <a:pt x="2318549" y="1910059"/>
                </a:lnTo>
                <a:lnTo>
                  <a:pt x="2270317" y="1895443"/>
                </a:lnTo>
                <a:lnTo>
                  <a:pt x="2222402" y="1880509"/>
                </a:lnTo>
                <a:lnTo>
                  <a:pt x="2174486" y="1865257"/>
                </a:lnTo>
                <a:lnTo>
                  <a:pt x="2126889" y="1849370"/>
                </a:lnTo>
                <a:lnTo>
                  <a:pt x="2079608" y="1833800"/>
                </a:lnTo>
                <a:lnTo>
                  <a:pt x="2032010" y="1817278"/>
                </a:lnTo>
                <a:lnTo>
                  <a:pt x="1984730" y="1800755"/>
                </a:lnTo>
                <a:lnTo>
                  <a:pt x="1937766" y="1783915"/>
                </a:lnTo>
                <a:lnTo>
                  <a:pt x="1890803" y="1766757"/>
                </a:lnTo>
                <a:lnTo>
                  <a:pt x="1844157" y="1749281"/>
                </a:lnTo>
                <a:lnTo>
                  <a:pt x="1797512" y="1731169"/>
                </a:lnTo>
                <a:lnTo>
                  <a:pt x="1751183" y="1713058"/>
                </a:lnTo>
                <a:lnTo>
                  <a:pt x="1704854" y="1694629"/>
                </a:lnTo>
                <a:lnTo>
                  <a:pt x="1658526" y="1675564"/>
                </a:lnTo>
                <a:lnTo>
                  <a:pt x="1612514" y="1656500"/>
                </a:lnTo>
                <a:lnTo>
                  <a:pt x="1566503" y="1636800"/>
                </a:lnTo>
                <a:lnTo>
                  <a:pt x="1520809" y="1617100"/>
                </a:lnTo>
                <a:lnTo>
                  <a:pt x="1475115" y="1596764"/>
                </a:lnTo>
                <a:lnTo>
                  <a:pt x="1429739" y="1576111"/>
                </a:lnTo>
                <a:lnTo>
                  <a:pt x="1384045" y="1555140"/>
                </a:lnTo>
                <a:lnTo>
                  <a:pt x="1338986" y="1534169"/>
                </a:lnTo>
                <a:lnTo>
                  <a:pt x="1293926" y="1512562"/>
                </a:lnTo>
                <a:lnTo>
                  <a:pt x="1248867" y="1490638"/>
                </a:lnTo>
                <a:lnTo>
                  <a:pt x="1204125" y="1468396"/>
                </a:lnTo>
                <a:lnTo>
                  <a:pt x="1159066" y="1446154"/>
                </a:lnTo>
                <a:lnTo>
                  <a:pt x="1114324" y="1422959"/>
                </a:lnTo>
                <a:lnTo>
                  <a:pt x="1069899" y="1399446"/>
                </a:lnTo>
                <a:lnTo>
                  <a:pt x="1025474" y="1376250"/>
                </a:lnTo>
                <a:lnTo>
                  <a:pt x="981050" y="1352102"/>
                </a:lnTo>
                <a:lnTo>
                  <a:pt x="936625" y="1327636"/>
                </a:lnTo>
                <a:lnTo>
                  <a:pt x="1297417" y="692150"/>
                </a:lnTo>
                <a:close/>
                <a:moveTo>
                  <a:pt x="2337312" y="325877"/>
                </a:moveTo>
                <a:lnTo>
                  <a:pt x="2306540" y="337312"/>
                </a:lnTo>
                <a:lnTo>
                  <a:pt x="2313202" y="355098"/>
                </a:lnTo>
                <a:lnTo>
                  <a:pt x="2305271" y="358910"/>
                </a:lnTo>
                <a:lnTo>
                  <a:pt x="2297974" y="363356"/>
                </a:lnTo>
                <a:lnTo>
                  <a:pt x="2291312" y="367803"/>
                </a:lnTo>
                <a:lnTo>
                  <a:pt x="2285285" y="372250"/>
                </a:lnTo>
                <a:lnTo>
                  <a:pt x="2280209" y="376696"/>
                </a:lnTo>
                <a:lnTo>
                  <a:pt x="2275450" y="381778"/>
                </a:lnTo>
                <a:lnTo>
                  <a:pt x="2271644" y="386543"/>
                </a:lnTo>
                <a:lnTo>
                  <a:pt x="2268154" y="391625"/>
                </a:lnTo>
                <a:lnTo>
                  <a:pt x="2265299" y="396706"/>
                </a:lnTo>
                <a:lnTo>
                  <a:pt x="2263078" y="402106"/>
                </a:lnTo>
                <a:lnTo>
                  <a:pt x="2261809" y="407506"/>
                </a:lnTo>
                <a:lnTo>
                  <a:pt x="2261175" y="413223"/>
                </a:lnTo>
                <a:lnTo>
                  <a:pt x="2260540" y="418622"/>
                </a:lnTo>
                <a:lnTo>
                  <a:pt x="2261492" y="424657"/>
                </a:lnTo>
                <a:lnTo>
                  <a:pt x="2262444" y="431009"/>
                </a:lnTo>
                <a:lnTo>
                  <a:pt x="2264664" y="436727"/>
                </a:lnTo>
                <a:lnTo>
                  <a:pt x="2265933" y="440538"/>
                </a:lnTo>
                <a:lnTo>
                  <a:pt x="2267202" y="444032"/>
                </a:lnTo>
                <a:lnTo>
                  <a:pt x="2269106" y="447526"/>
                </a:lnTo>
                <a:lnTo>
                  <a:pt x="2271009" y="450702"/>
                </a:lnTo>
                <a:lnTo>
                  <a:pt x="2273230" y="453560"/>
                </a:lnTo>
                <a:lnTo>
                  <a:pt x="2275450" y="456419"/>
                </a:lnTo>
                <a:lnTo>
                  <a:pt x="2277671" y="458325"/>
                </a:lnTo>
                <a:lnTo>
                  <a:pt x="2280209" y="460866"/>
                </a:lnTo>
                <a:lnTo>
                  <a:pt x="2285285" y="464359"/>
                </a:lnTo>
                <a:lnTo>
                  <a:pt x="2290678" y="467536"/>
                </a:lnTo>
                <a:lnTo>
                  <a:pt x="2296388" y="469759"/>
                </a:lnTo>
                <a:lnTo>
                  <a:pt x="2301781" y="471347"/>
                </a:lnTo>
                <a:lnTo>
                  <a:pt x="2308761" y="472300"/>
                </a:lnTo>
                <a:lnTo>
                  <a:pt x="2318278" y="473253"/>
                </a:lnTo>
                <a:lnTo>
                  <a:pt x="2329698" y="474206"/>
                </a:lnTo>
                <a:lnTo>
                  <a:pt x="2343657" y="474841"/>
                </a:lnTo>
                <a:lnTo>
                  <a:pt x="2359519" y="475158"/>
                </a:lnTo>
                <a:lnTo>
                  <a:pt x="2372209" y="476111"/>
                </a:lnTo>
                <a:lnTo>
                  <a:pt x="2381726" y="477064"/>
                </a:lnTo>
                <a:lnTo>
                  <a:pt x="2387119" y="478017"/>
                </a:lnTo>
                <a:lnTo>
                  <a:pt x="2389340" y="478335"/>
                </a:lnTo>
                <a:lnTo>
                  <a:pt x="2390926" y="479288"/>
                </a:lnTo>
                <a:lnTo>
                  <a:pt x="2392829" y="480558"/>
                </a:lnTo>
                <a:lnTo>
                  <a:pt x="2394098" y="481828"/>
                </a:lnTo>
                <a:lnTo>
                  <a:pt x="2396002" y="483734"/>
                </a:lnTo>
                <a:lnTo>
                  <a:pt x="2396953" y="485640"/>
                </a:lnTo>
                <a:lnTo>
                  <a:pt x="2398222" y="488181"/>
                </a:lnTo>
                <a:lnTo>
                  <a:pt x="2399491" y="490722"/>
                </a:lnTo>
                <a:lnTo>
                  <a:pt x="2400443" y="493580"/>
                </a:lnTo>
                <a:lnTo>
                  <a:pt x="2400760" y="496439"/>
                </a:lnTo>
                <a:lnTo>
                  <a:pt x="2400760" y="499298"/>
                </a:lnTo>
                <a:lnTo>
                  <a:pt x="2400126" y="501839"/>
                </a:lnTo>
                <a:lnTo>
                  <a:pt x="2398540" y="503744"/>
                </a:lnTo>
                <a:lnTo>
                  <a:pt x="2396953" y="505650"/>
                </a:lnTo>
                <a:lnTo>
                  <a:pt x="2394415" y="507238"/>
                </a:lnTo>
                <a:lnTo>
                  <a:pt x="2391560" y="508826"/>
                </a:lnTo>
                <a:lnTo>
                  <a:pt x="2387753" y="509779"/>
                </a:lnTo>
                <a:lnTo>
                  <a:pt x="2384581" y="510097"/>
                </a:lnTo>
                <a:lnTo>
                  <a:pt x="2382360" y="509779"/>
                </a:lnTo>
                <a:lnTo>
                  <a:pt x="2380774" y="509461"/>
                </a:lnTo>
                <a:lnTo>
                  <a:pt x="2379822" y="508826"/>
                </a:lnTo>
                <a:lnTo>
                  <a:pt x="2378236" y="506603"/>
                </a:lnTo>
                <a:lnTo>
                  <a:pt x="2376016" y="503427"/>
                </a:lnTo>
                <a:lnTo>
                  <a:pt x="2373795" y="498980"/>
                </a:lnTo>
                <a:lnTo>
                  <a:pt x="2371574" y="493263"/>
                </a:lnTo>
                <a:lnTo>
                  <a:pt x="2368719" y="485640"/>
                </a:lnTo>
                <a:lnTo>
                  <a:pt x="2334140" y="498662"/>
                </a:lnTo>
                <a:lnTo>
                  <a:pt x="2299243" y="510732"/>
                </a:lnTo>
                <a:lnTo>
                  <a:pt x="2300830" y="516449"/>
                </a:lnTo>
                <a:lnTo>
                  <a:pt x="2301781" y="519943"/>
                </a:lnTo>
                <a:lnTo>
                  <a:pt x="2304002" y="525025"/>
                </a:lnTo>
                <a:lnTo>
                  <a:pt x="2306223" y="529154"/>
                </a:lnTo>
                <a:lnTo>
                  <a:pt x="2309078" y="533600"/>
                </a:lnTo>
                <a:lnTo>
                  <a:pt x="2312568" y="537094"/>
                </a:lnTo>
                <a:lnTo>
                  <a:pt x="2316057" y="539953"/>
                </a:lnTo>
                <a:lnTo>
                  <a:pt x="2320181" y="542811"/>
                </a:lnTo>
                <a:lnTo>
                  <a:pt x="2324940" y="545035"/>
                </a:lnTo>
                <a:lnTo>
                  <a:pt x="2329698" y="546623"/>
                </a:lnTo>
                <a:lnTo>
                  <a:pt x="2334774" y="548211"/>
                </a:lnTo>
                <a:lnTo>
                  <a:pt x="2340485" y="548846"/>
                </a:lnTo>
                <a:lnTo>
                  <a:pt x="2346829" y="549164"/>
                </a:lnTo>
                <a:lnTo>
                  <a:pt x="2353174" y="548846"/>
                </a:lnTo>
                <a:lnTo>
                  <a:pt x="2360154" y="548211"/>
                </a:lnTo>
                <a:lnTo>
                  <a:pt x="2367450" y="546940"/>
                </a:lnTo>
                <a:lnTo>
                  <a:pt x="2375381" y="545670"/>
                </a:lnTo>
                <a:lnTo>
                  <a:pt x="2383312" y="543447"/>
                </a:lnTo>
                <a:lnTo>
                  <a:pt x="2389022" y="558375"/>
                </a:lnTo>
                <a:lnTo>
                  <a:pt x="2421381" y="545988"/>
                </a:lnTo>
                <a:lnTo>
                  <a:pt x="2415353" y="531377"/>
                </a:lnTo>
                <a:lnTo>
                  <a:pt x="2423602" y="527248"/>
                </a:lnTo>
                <a:lnTo>
                  <a:pt x="2431533" y="523119"/>
                </a:lnTo>
                <a:lnTo>
                  <a:pt x="2438512" y="518672"/>
                </a:lnTo>
                <a:lnTo>
                  <a:pt x="2444222" y="514226"/>
                </a:lnTo>
                <a:lnTo>
                  <a:pt x="2449932" y="509779"/>
                </a:lnTo>
                <a:lnTo>
                  <a:pt x="2455008" y="505650"/>
                </a:lnTo>
                <a:lnTo>
                  <a:pt x="2459450" y="500568"/>
                </a:lnTo>
                <a:lnTo>
                  <a:pt x="2462939" y="496121"/>
                </a:lnTo>
                <a:lnTo>
                  <a:pt x="2465477" y="491675"/>
                </a:lnTo>
                <a:lnTo>
                  <a:pt x="2467698" y="486593"/>
                </a:lnTo>
                <a:lnTo>
                  <a:pt x="2469284" y="481828"/>
                </a:lnTo>
                <a:lnTo>
                  <a:pt x="2470553" y="477064"/>
                </a:lnTo>
                <a:lnTo>
                  <a:pt x="2470553" y="471982"/>
                </a:lnTo>
                <a:lnTo>
                  <a:pt x="2470236" y="466900"/>
                </a:lnTo>
                <a:lnTo>
                  <a:pt x="2468967" y="461818"/>
                </a:lnTo>
                <a:lnTo>
                  <a:pt x="2467381" y="456737"/>
                </a:lnTo>
                <a:lnTo>
                  <a:pt x="2465477" y="453243"/>
                </a:lnTo>
                <a:lnTo>
                  <a:pt x="2463891" y="450067"/>
                </a:lnTo>
                <a:lnTo>
                  <a:pt x="2461988" y="446890"/>
                </a:lnTo>
                <a:lnTo>
                  <a:pt x="2459767" y="444032"/>
                </a:lnTo>
                <a:lnTo>
                  <a:pt x="2457546" y="441491"/>
                </a:lnTo>
                <a:lnTo>
                  <a:pt x="2454691" y="438950"/>
                </a:lnTo>
                <a:lnTo>
                  <a:pt x="2451836" y="436409"/>
                </a:lnTo>
                <a:lnTo>
                  <a:pt x="2448981" y="434503"/>
                </a:lnTo>
                <a:lnTo>
                  <a:pt x="2442636" y="431009"/>
                </a:lnTo>
                <a:lnTo>
                  <a:pt x="2435974" y="428151"/>
                </a:lnTo>
                <a:lnTo>
                  <a:pt x="2429312" y="425927"/>
                </a:lnTo>
                <a:lnTo>
                  <a:pt x="2422650" y="424657"/>
                </a:lnTo>
                <a:lnTo>
                  <a:pt x="2414402" y="424022"/>
                </a:lnTo>
                <a:lnTo>
                  <a:pt x="2403298" y="422751"/>
                </a:lnTo>
                <a:lnTo>
                  <a:pt x="2372843" y="421481"/>
                </a:lnTo>
                <a:lnTo>
                  <a:pt x="2362691" y="420846"/>
                </a:lnTo>
                <a:lnTo>
                  <a:pt x="2358567" y="420210"/>
                </a:lnTo>
                <a:lnTo>
                  <a:pt x="2355078" y="419257"/>
                </a:lnTo>
                <a:lnTo>
                  <a:pt x="2351905" y="418622"/>
                </a:lnTo>
                <a:lnTo>
                  <a:pt x="2349050" y="417669"/>
                </a:lnTo>
                <a:lnTo>
                  <a:pt x="2347147" y="416717"/>
                </a:lnTo>
                <a:lnTo>
                  <a:pt x="2345243" y="415128"/>
                </a:lnTo>
                <a:lnTo>
                  <a:pt x="2342705" y="411635"/>
                </a:lnTo>
                <a:lnTo>
                  <a:pt x="2339850" y="407188"/>
                </a:lnTo>
                <a:lnTo>
                  <a:pt x="2336678" y="401153"/>
                </a:lnTo>
                <a:lnTo>
                  <a:pt x="2333823" y="393848"/>
                </a:lnTo>
                <a:lnTo>
                  <a:pt x="2332871" y="390672"/>
                </a:lnTo>
                <a:lnTo>
                  <a:pt x="2332554" y="388448"/>
                </a:lnTo>
                <a:lnTo>
                  <a:pt x="2332871" y="385590"/>
                </a:lnTo>
                <a:lnTo>
                  <a:pt x="2333505" y="383366"/>
                </a:lnTo>
                <a:lnTo>
                  <a:pt x="2334774" y="381461"/>
                </a:lnTo>
                <a:lnTo>
                  <a:pt x="2336995" y="379237"/>
                </a:lnTo>
                <a:lnTo>
                  <a:pt x="2339533" y="377967"/>
                </a:lnTo>
                <a:lnTo>
                  <a:pt x="2342705" y="376379"/>
                </a:lnTo>
                <a:lnTo>
                  <a:pt x="2346512" y="375108"/>
                </a:lnTo>
                <a:lnTo>
                  <a:pt x="2349685" y="375108"/>
                </a:lnTo>
                <a:lnTo>
                  <a:pt x="2350954" y="375108"/>
                </a:lnTo>
                <a:lnTo>
                  <a:pt x="2352223" y="375426"/>
                </a:lnTo>
                <a:lnTo>
                  <a:pt x="2353492" y="376061"/>
                </a:lnTo>
                <a:lnTo>
                  <a:pt x="2354443" y="377332"/>
                </a:lnTo>
                <a:lnTo>
                  <a:pt x="2356664" y="379873"/>
                </a:lnTo>
                <a:lnTo>
                  <a:pt x="2358885" y="384637"/>
                </a:lnTo>
                <a:lnTo>
                  <a:pt x="2362057" y="391307"/>
                </a:lnTo>
                <a:lnTo>
                  <a:pt x="2365229" y="399565"/>
                </a:lnTo>
                <a:lnTo>
                  <a:pt x="2369671" y="410999"/>
                </a:lnTo>
                <a:lnTo>
                  <a:pt x="2403615" y="397659"/>
                </a:lnTo>
                <a:lnTo>
                  <a:pt x="2436926" y="384637"/>
                </a:lnTo>
                <a:lnTo>
                  <a:pt x="2433436" y="375426"/>
                </a:lnTo>
                <a:lnTo>
                  <a:pt x="2429946" y="368121"/>
                </a:lnTo>
                <a:lnTo>
                  <a:pt x="2426457" y="361768"/>
                </a:lnTo>
                <a:lnTo>
                  <a:pt x="2422333" y="356051"/>
                </a:lnTo>
                <a:lnTo>
                  <a:pt x="2420429" y="353510"/>
                </a:lnTo>
                <a:lnTo>
                  <a:pt x="2417891" y="351287"/>
                </a:lnTo>
                <a:lnTo>
                  <a:pt x="2415671" y="349381"/>
                </a:lnTo>
                <a:lnTo>
                  <a:pt x="2412815" y="347158"/>
                </a:lnTo>
                <a:lnTo>
                  <a:pt x="2410595" y="345570"/>
                </a:lnTo>
                <a:lnTo>
                  <a:pt x="2407740" y="343982"/>
                </a:lnTo>
                <a:lnTo>
                  <a:pt x="2405202" y="343029"/>
                </a:lnTo>
                <a:lnTo>
                  <a:pt x="2402029" y="341758"/>
                </a:lnTo>
                <a:lnTo>
                  <a:pt x="2399491" y="340805"/>
                </a:lnTo>
                <a:lnTo>
                  <a:pt x="2396319" y="340170"/>
                </a:lnTo>
                <a:lnTo>
                  <a:pt x="2389974" y="339217"/>
                </a:lnTo>
                <a:lnTo>
                  <a:pt x="2383629" y="338900"/>
                </a:lnTo>
                <a:lnTo>
                  <a:pt x="2377284" y="338582"/>
                </a:lnTo>
                <a:lnTo>
                  <a:pt x="2370940" y="338900"/>
                </a:lnTo>
                <a:lnTo>
                  <a:pt x="2364278" y="339535"/>
                </a:lnTo>
                <a:lnTo>
                  <a:pt x="2357616" y="340488"/>
                </a:lnTo>
                <a:lnTo>
                  <a:pt x="2350954" y="342394"/>
                </a:lnTo>
                <a:lnTo>
                  <a:pt x="2344292" y="343982"/>
                </a:lnTo>
                <a:lnTo>
                  <a:pt x="2337312" y="325877"/>
                </a:lnTo>
                <a:close/>
                <a:moveTo>
                  <a:pt x="2259588" y="275058"/>
                </a:moveTo>
                <a:lnTo>
                  <a:pt x="2219933" y="289351"/>
                </a:lnTo>
                <a:lnTo>
                  <a:pt x="2179961" y="303326"/>
                </a:lnTo>
                <a:lnTo>
                  <a:pt x="2139672" y="316984"/>
                </a:lnTo>
                <a:lnTo>
                  <a:pt x="2099700" y="329689"/>
                </a:lnTo>
                <a:lnTo>
                  <a:pt x="2059727" y="342394"/>
                </a:lnTo>
                <a:lnTo>
                  <a:pt x="2019121" y="354463"/>
                </a:lnTo>
                <a:lnTo>
                  <a:pt x="1978514" y="366533"/>
                </a:lnTo>
                <a:lnTo>
                  <a:pt x="1937590" y="377967"/>
                </a:lnTo>
                <a:lnTo>
                  <a:pt x="1937907" y="378285"/>
                </a:lnTo>
                <a:lnTo>
                  <a:pt x="1939493" y="384637"/>
                </a:lnTo>
                <a:lnTo>
                  <a:pt x="1940128" y="390672"/>
                </a:lnTo>
                <a:lnTo>
                  <a:pt x="1940128" y="397024"/>
                </a:lnTo>
                <a:lnTo>
                  <a:pt x="1939493" y="403059"/>
                </a:lnTo>
                <a:lnTo>
                  <a:pt x="1938542" y="409094"/>
                </a:lnTo>
                <a:lnTo>
                  <a:pt x="1936638" y="414811"/>
                </a:lnTo>
                <a:lnTo>
                  <a:pt x="1934100" y="420528"/>
                </a:lnTo>
                <a:lnTo>
                  <a:pt x="1931562" y="425610"/>
                </a:lnTo>
                <a:lnTo>
                  <a:pt x="1928390" y="431009"/>
                </a:lnTo>
                <a:lnTo>
                  <a:pt x="1924583" y="435456"/>
                </a:lnTo>
                <a:lnTo>
                  <a:pt x="1919824" y="439903"/>
                </a:lnTo>
                <a:lnTo>
                  <a:pt x="1915383" y="443714"/>
                </a:lnTo>
                <a:lnTo>
                  <a:pt x="1910307" y="447208"/>
                </a:lnTo>
                <a:lnTo>
                  <a:pt x="1904597" y="450384"/>
                </a:lnTo>
                <a:lnTo>
                  <a:pt x="1898569" y="452925"/>
                </a:lnTo>
                <a:lnTo>
                  <a:pt x="1892542" y="454513"/>
                </a:lnTo>
                <a:lnTo>
                  <a:pt x="1891590" y="454831"/>
                </a:lnTo>
                <a:lnTo>
                  <a:pt x="1955038" y="703844"/>
                </a:lnTo>
                <a:lnTo>
                  <a:pt x="1955673" y="703209"/>
                </a:lnTo>
                <a:lnTo>
                  <a:pt x="1962652" y="701939"/>
                </a:lnTo>
                <a:lnTo>
                  <a:pt x="1969314" y="701303"/>
                </a:lnTo>
                <a:lnTo>
                  <a:pt x="1976293" y="700986"/>
                </a:lnTo>
                <a:lnTo>
                  <a:pt x="1982955" y="701303"/>
                </a:lnTo>
                <a:lnTo>
                  <a:pt x="1989300" y="702256"/>
                </a:lnTo>
                <a:lnTo>
                  <a:pt x="1995645" y="704162"/>
                </a:lnTo>
                <a:lnTo>
                  <a:pt x="2001355" y="706068"/>
                </a:lnTo>
                <a:lnTo>
                  <a:pt x="2007383" y="708609"/>
                </a:lnTo>
                <a:lnTo>
                  <a:pt x="2012776" y="711785"/>
                </a:lnTo>
                <a:lnTo>
                  <a:pt x="2017852" y="715279"/>
                </a:lnTo>
                <a:lnTo>
                  <a:pt x="2022293" y="719408"/>
                </a:lnTo>
                <a:lnTo>
                  <a:pt x="2026417" y="723854"/>
                </a:lnTo>
                <a:lnTo>
                  <a:pt x="2030541" y="728936"/>
                </a:lnTo>
                <a:lnTo>
                  <a:pt x="2033396" y="734018"/>
                </a:lnTo>
                <a:lnTo>
                  <a:pt x="2036252" y="740053"/>
                </a:lnTo>
                <a:lnTo>
                  <a:pt x="2038472" y="745770"/>
                </a:lnTo>
                <a:lnTo>
                  <a:pt x="2039107" y="749582"/>
                </a:lnTo>
                <a:lnTo>
                  <a:pt x="2083838" y="736877"/>
                </a:lnTo>
                <a:lnTo>
                  <a:pt x="2127934" y="723537"/>
                </a:lnTo>
                <a:lnTo>
                  <a:pt x="2172347" y="709879"/>
                </a:lnTo>
                <a:lnTo>
                  <a:pt x="2216444" y="695904"/>
                </a:lnTo>
                <a:lnTo>
                  <a:pt x="2260223" y="681611"/>
                </a:lnTo>
                <a:lnTo>
                  <a:pt x="2304319" y="667318"/>
                </a:lnTo>
                <a:lnTo>
                  <a:pt x="2348098" y="652390"/>
                </a:lnTo>
                <a:lnTo>
                  <a:pt x="2391560" y="637144"/>
                </a:lnTo>
                <a:lnTo>
                  <a:pt x="2383947" y="636827"/>
                </a:lnTo>
                <a:lnTo>
                  <a:pt x="2376016" y="635874"/>
                </a:lnTo>
                <a:lnTo>
                  <a:pt x="2368719" y="634921"/>
                </a:lnTo>
                <a:lnTo>
                  <a:pt x="2361105" y="633333"/>
                </a:lnTo>
                <a:lnTo>
                  <a:pt x="2353809" y="631427"/>
                </a:lnTo>
                <a:lnTo>
                  <a:pt x="2346512" y="629839"/>
                </a:lnTo>
                <a:lnTo>
                  <a:pt x="2339533" y="627298"/>
                </a:lnTo>
                <a:lnTo>
                  <a:pt x="2332554" y="624440"/>
                </a:lnTo>
                <a:lnTo>
                  <a:pt x="2325892" y="621581"/>
                </a:lnTo>
                <a:lnTo>
                  <a:pt x="2319230" y="618087"/>
                </a:lnTo>
                <a:lnTo>
                  <a:pt x="2312568" y="614593"/>
                </a:lnTo>
                <a:lnTo>
                  <a:pt x="2306223" y="611100"/>
                </a:lnTo>
                <a:lnTo>
                  <a:pt x="2300195" y="606970"/>
                </a:lnTo>
                <a:lnTo>
                  <a:pt x="2294168" y="602841"/>
                </a:lnTo>
                <a:lnTo>
                  <a:pt x="2288140" y="598395"/>
                </a:lnTo>
                <a:lnTo>
                  <a:pt x="2282747" y="593313"/>
                </a:lnTo>
                <a:lnTo>
                  <a:pt x="2277037" y="588549"/>
                </a:lnTo>
                <a:lnTo>
                  <a:pt x="2271961" y="583467"/>
                </a:lnTo>
                <a:lnTo>
                  <a:pt x="2266568" y="578067"/>
                </a:lnTo>
                <a:lnTo>
                  <a:pt x="2261809" y="572668"/>
                </a:lnTo>
                <a:lnTo>
                  <a:pt x="2256733" y="566950"/>
                </a:lnTo>
                <a:lnTo>
                  <a:pt x="2252292" y="560916"/>
                </a:lnTo>
                <a:lnTo>
                  <a:pt x="2248168" y="554881"/>
                </a:lnTo>
                <a:lnTo>
                  <a:pt x="2244044" y="548528"/>
                </a:lnTo>
                <a:lnTo>
                  <a:pt x="2239920" y="542176"/>
                </a:lnTo>
                <a:lnTo>
                  <a:pt x="2236113" y="535506"/>
                </a:lnTo>
                <a:lnTo>
                  <a:pt x="2232623" y="528836"/>
                </a:lnTo>
                <a:lnTo>
                  <a:pt x="2229133" y="522166"/>
                </a:lnTo>
                <a:lnTo>
                  <a:pt x="2225961" y="515178"/>
                </a:lnTo>
                <a:lnTo>
                  <a:pt x="2223106" y="508509"/>
                </a:lnTo>
                <a:lnTo>
                  <a:pt x="2220251" y="500886"/>
                </a:lnTo>
                <a:lnTo>
                  <a:pt x="2217713" y="493898"/>
                </a:lnTo>
                <a:lnTo>
                  <a:pt x="2215492" y="485640"/>
                </a:lnTo>
                <a:lnTo>
                  <a:pt x="2212954" y="477699"/>
                </a:lnTo>
                <a:lnTo>
                  <a:pt x="2210734" y="469441"/>
                </a:lnTo>
                <a:lnTo>
                  <a:pt x="2209465" y="461183"/>
                </a:lnTo>
                <a:lnTo>
                  <a:pt x="2207878" y="453243"/>
                </a:lnTo>
                <a:lnTo>
                  <a:pt x="2206609" y="444985"/>
                </a:lnTo>
                <a:lnTo>
                  <a:pt x="2205658" y="436727"/>
                </a:lnTo>
                <a:lnTo>
                  <a:pt x="2205023" y="429104"/>
                </a:lnTo>
                <a:lnTo>
                  <a:pt x="2204706" y="421163"/>
                </a:lnTo>
                <a:lnTo>
                  <a:pt x="2204706" y="413223"/>
                </a:lnTo>
                <a:lnTo>
                  <a:pt x="2204706" y="405600"/>
                </a:lnTo>
                <a:lnTo>
                  <a:pt x="2205023" y="397659"/>
                </a:lnTo>
                <a:lnTo>
                  <a:pt x="2205658" y="390036"/>
                </a:lnTo>
                <a:lnTo>
                  <a:pt x="2206292" y="382414"/>
                </a:lnTo>
                <a:lnTo>
                  <a:pt x="2207244" y="375108"/>
                </a:lnTo>
                <a:lnTo>
                  <a:pt x="2208830" y="367803"/>
                </a:lnTo>
                <a:lnTo>
                  <a:pt x="2210099" y="360816"/>
                </a:lnTo>
                <a:lnTo>
                  <a:pt x="2212320" y="353828"/>
                </a:lnTo>
                <a:lnTo>
                  <a:pt x="2213906" y="346840"/>
                </a:lnTo>
                <a:lnTo>
                  <a:pt x="2216444" y="340170"/>
                </a:lnTo>
                <a:lnTo>
                  <a:pt x="2218982" y="333500"/>
                </a:lnTo>
                <a:lnTo>
                  <a:pt x="2221202" y="327465"/>
                </a:lnTo>
                <a:lnTo>
                  <a:pt x="2224375" y="321113"/>
                </a:lnTo>
                <a:lnTo>
                  <a:pt x="2227547" y="315078"/>
                </a:lnTo>
                <a:lnTo>
                  <a:pt x="2230720" y="309679"/>
                </a:lnTo>
                <a:lnTo>
                  <a:pt x="2234209" y="303962"/>
                </a:lnTo>
                <a:lnTo>
                  <a:pt x="2238016" y="298244"/>
                </a:lnTo>
                <a:lnTo>
                  <a:pt x="2241823" y="293163"/>
                </a:lnTo>
                <a:lnTo>
                  <a:pt x="2245947" y="288398"/>
                </a:lnTo>
                <a:lnTo>
                  <a:pt x="2250388" y="283634"/>
                </a:lnTo>
                <a:lnTo>
                  <a:pt x="2254830" y="279187"/>
                </a:lnTo>
                <a:lnTo>
                  <a:pt x="2259588" y="275058"/>
                </a:lnTo>
                <a:close/>
                <a:moveTo>
                  <a:pt x="2637421" y="114660"/>
                </a:moveTo>
                <a:lnTo>
                  <a:pt x="2599352" y="132765"/>
                </a:lnTo>
                <a:lnTo>
                  <a:pt x="2561601" y="150551"/>
                </a:lnTo>
                <a:lnTo>
                  <a:pt x="2523849" y="167703"/>
                </a:lnTo>
                <a:lnTo>
                  <a:pt x="2485463" y="184537"/>
                </a:lnTo>
                <a:lnTo>
                  <a:pt x="2447077" y="201053"/>
                </a:lnTo>
                <a:lnTo>
                  <a:pt x="2408374" y="216934"/>
                </a:lnTo>
                <a:lnTo>
                  <a:pt x="2369671" y="233133"/>
                </a:lnTo>
                <a:lnTo>
                  <a:pt x="2330650" y="248061"/>
                </a:lnTo>
                <a:lnTo>
                  <a:pt x="2336995" y="248378"/>
                </a:lnTo>
                <a:lnTo>
                  <a:pt x="2343340" y="248696"/>
                </a:lnTo>
                <a:lnTo>
                  <a:pt x="2349685" y="249331"/>
                </a:lnTo>
                <a:lnTo>
                  <a:pt x="2355712" y="250284"/>
                </a:lnTo>
                <a:lnTo>
                  <a:pt x="2362374" y="251554"/>
                </a:lnTo>
                <a:lnTo>
                  <a:pt x="2368719" y="253143"/>
                </a:lnTo>
                <a:lnTo>
                  <a:pt x="2375064" y="255048"/>
                </a:lnTo>
                <a:lnTo>
                  <a:pt x="2381409" y="257272"/>
                </a:lnTo>
                <a:lnTo>
                  <a:pt x="2387436" y="259495"/>
                </a:lnTo>
                <a:lnTo>
                  <a:pt x="2393781" y="262353"/>
                </a:lnTo>
                <a:lnTo>
                  <a:pt x="2400126" y="265212"/>
                </a:lnTo>
                <a:lnTo>
                  <a:pt x="2405836" y="268706"/>
                </a:lnTo>
                <a:lnTo>
                  <a:pt x="2412181" y="272200"/>
                </a:lnTo>
                <a:lnTo>
                  <a:pt x="2418208" y="276011"/>
                </a:lnTo>
                <a:lnTo>
                  <a:pt x="2424236" y="280140"/>
                </a:lnTo>
                <a:lnTo>
                  <a:pt x="2429946" y="284269"/>
                </a:lnTo>
                <a:lnTo>
                  <a:pt x="2435974" y="289034"/>
                </a:lnTo>
                <a:lnTo>
                  <a:pt x="2441684" y="293798"/>
                </a:lnTo>
                <a:lnTo>
                  <a:pt x="2447077" y="299197"/>
                </a:lnTo>
                <a:lnTo>
                  <a:pt x="2452788" y="304279"/>
                </a:lnTo>
                <a:lnTo>
                  <a:pt x="2457863" y="309996"/>
                </a:lnTo>
                <a:lnTo>
                  <a:pt x="2463257" y="315714"/>
                </a:lnTo>
                <a:lnTo>
                  <a:pt x="2468015" y="321748"/>
                </a:lnTo>
                <a:lnTo>
                  <a:pt x="2472774" y="328101"/>
                </a:lnTo>
                <a:lnTo>
                  <a:pt x="2477850" y="334453"/>
                </a:lnTo>
                <a:lnTo>
                  <a:pt x="2482291" y="340805"/>
                </a:lnTo>
                <a:lnTo>
                  <a:pt x="2486732" y="347793"/>
                </a:lnTo>
                <a:lnTo>
                  <a:pt x="2490856" y="354781"/>
                </a:lnTo>
                <a:lnTo>
                  <a:pt x="2495298" y="362086"/>
                </a:lnTo>
                <a:lnTo>
                  <a:pt x="2499105" y="370026"/>
                </a:lnTo>
                <a:lnTo>
                  <a:pt x="2502912" y="377332"/>
                </a:lnTo>
                <a:lnTo>
                  <a:pt x="2506401" y="385272"/>
                </a:lnTo>
                <a:lnTo>
                  <a:pt x="2509256" y="392260"/>
                </a:lnTo>
                <a:lnTo>
                  <a:pt x="2511794" y="399565"/>
                </a:lnTo>
                <a:lnTo>
                  <a:pt x="2514015" y="406553"/>
                </a:lnTo>
                <a:lnTo>
                  <a:pt x="2516553" y="413858"/>
                </a:lnTo>
                <a:lnTo>
                  <a:pt x="2518139" y="421163"/>
                </a:lnTo>
                <a:lnTo>
                  <a:pt x="2520042" y="428468"/>
                </a:lnTo>
                <a:lnTo>
                  <a:pt x="2521311" y="436091"/>
                </a:lnTo>
                <a:lnTo>
                  <a:pt x="2522580" y="443397"/>
                </a:lnTo>
                <a:lnTo>
                  <a:pt x="2523849" y="450702"/>
                </a:lnTo>
                <a:lnTo>
                  <a:pt x="2524484" y="458325"/>
                </a:lnTo>
                <a:lnTo>
                  <a:pt x="2524801" y="465948"/>
                </a:lnTo>
                <a:lnTo>
                  <a:pt x="2525118" y="473570"/>
                </a:lnTo>
                <a:lnTo>
                  <a:pt x="2525118" y="480876"/>
                </a:lnTo>
                <a:lnTo>
                  <a:pt x="2524801" y="488181"/>
                </a:lnTo>
                <a:lnTo>
                  <a:pt x="2524167" y="495486"/>
                </a:lnTo>
                <a:lnTo>
                  <a:pt x="2523215" y="502791"/>
                </a:lnTo>
                <a:lnTo>
                  <a:pt x="2521946" y="510097"/>
                </a:lnTo>
                <a:lnTo>
                  <a:pt x="2520677" y="517402"/>
                </a:lnTo>
                <a:lnTo>
                  <a:pt x="2518774" y="524389"/>
                </a:lnTo>
                <a:lnTo>
                  <a:pt x="2516870" y="531695"/>
                </a:lnTo>
                <a:lnTo>
                  <a:pt x="2514649" y="538682"/>
                </a:lnTo>
                <a:lnTo>
                  <a:pt x="2512112" y="545670"/>
                </a:lnTo>
                <a:lnTo>
                  <a:pt x="2509256" y="552340"/>
                </a:lnTo>
                <a:lnTo>
                  <a:pt x="2506084" y="559010"/>
                </a:lnTo>
                <a:lnTo>
                  <a:pt x="2502594" y="565680"/>
                </a:lnTo>
                <a:lnTo>
                  <a:pt x="2499105" y="572032"/>
                </a:lnTo>
                <a:lnTo>
                  <a:pt x="2494980" y="578385"/>
                </a:lnTo>
                <a:lnTo>
                  <a:pt x="2490222" y="584737"/>
                </a:lnTo>
                <a:lnTo>
                  <a:pt x="2485781" y="590772"/>
                </a:lnTo>
                <a:lnTo>
                  <a:pt x="2481022" y="596489"/>
                </a:lnTo>
                <a:lnTo>
                  <a:pt x="2475312" y="602206"/>
                </a:lnTo>
                <a:lnTo>
                  <a:pt x="2469601" y="607923"/>
                </a:lnTo>
                <a:lnTo>
                  <a:pt x="2512112" y="590454"/>
                </a:lnTo>
                <a:lnTo>
                  <a:pt x="2554622" y="572985"/>
                </a:lnTo>
                <a:lnTo>
                  <a:pt x="2596815" y="555199"/>
                </a:lnTo>
                <a:lnTo>
                  <a:pt x="2639008" y="537094"/>
                </a:lnTo>
                <a:lnTo>
                  <a:pt x="2680883" y="518355"/>
                </a:lnTo>
                <a:lnTo>
                  <a:pt x="2722759" y="499615"/>
                </a:lnTo>
                <a:lnTo>
                  <a:pt x="2764634" y="480558"/>
                </a:lnTo>
                <a:lnTo>
                  <a:pt x="2805876" y="460866"/>
                </a:lnTo>
                <a:lnTo>
                  <a:pt x="2803972" y="457372"/>
                </a:lnTo>
                <a:lnTo>
                  <a:pt x="2801434" y="451655"/>
                </a:lnTo>
                <a:lnTo>
                  <a:pt x="2799848" y="445620"/>
                </a:lnTo>
                <a:lnTo>
                  <a:pt x="2798579" y="439585"/>
                </a:lnTo>
                <a:lnTo>
                  <a:pt x="2798262" y="433233"/>
                </a:lnTo>
                <a:lnTo>
                  <a:pt x="2798579" y="427198"/>
                </a:lnTo>
                <a:lnTo>
                  <a:pt x="2799214" y="421163"/>
                </a:lnTo>
                <a:lnTo>
                  <a:pt x="2800800" y="414811"/>
                </a:lnTo>
                <a:lnTo>
                  <a:pt x="2802703" y="409411"/>
                </a:lnTo>
                <a:lnTo>
                  <a:pt x="2805241" y="403377"/>
                </a:lnTo>
                <a:lnTo>
                  <a:pt x="2808414" y="397659"/>
                </a:lnTo>
                <a:lnTo>
                  <a:pt x="2812220" y="392577"/>
                </a:lnTo>
                <a:lnTo>
                  <a:pt x="2816345" y="387813"/>
                </a:lnTo>
                <a:lnTo>
                  <a:pt x="2821103" y="382731"/>
                </a:lnTo>
                <a:lnTo>
                  <a:pt x="2826179" y="378602"/>
                </a:lnTo>
                <a:lnTo>
                  <a:pt x="2831889" y="374473"/>
                </a:lnTo>
                <a:lnTo>
                  <a:pt x="2837917" y="371297"/>
                </a:lnTo>
                <a:lnTo>
                  <a:pt x="2841724" y="369391"/>
                </a:lnTo>
                <a:lnTo>
                  <a:pt x="2725614" y="140388"/>
                </a:lnTo>
                <a:lnTo>
                  <a:pt x="2722124" y="141976"/>
                </a:lnTo>
                <a:lnTo>
                  <a:pt x="2716097" y="144834"/>
                </a:lnTo>
                <a:lnTo>
                  <a:pt x="2710069" y="147058"/>
                </a:lnTo>
                <a:lnTo>
                  <a:pt x="2704042" y="148328"/>
                </a:lnTo>
                <a:lnTo>
                  <a:pt x="2697697" y="148963"/>
                </a:lnTo>
                <a:lnTo>
                  <a:pt x="2691669" y="149281"/>
                </a:lnTo>
                <a:lnTo>
                  <a:pt x="2685324" y="148646"/>
                </a:lnTo>
                <a:lnTo>
                  <a:pt x="2679614" y="147693"/>
                </a:lnTo>
                <a:lnTo>
                  <a:pt x="2673587" y="146422"/>
                </a:lnTo>
                <a:lnTo>
                  <a:pt x="2667876" y="144199"/>
                </a:lnTo>
                <a:lnTo>
                  <a:pt x="2662483" y="141341"/>
                </a:lnTo>
                <a:lnTo>
                  <a:pt x="2657407" y="138164"/>
                </a:lnTo>
                <a:lnTo>
                  <a:pt x="2652649" y="134353"/>
                </a:lnTo>
                <a:lnTo>
                  <a:pt x="2648207" y="130224"/>
                </a:lnTo>
                <a:lnTo>
                  <a:pt x="2644083" y="125777"/>
                </a:lnTo>
                <a:lnTo>
                  <a:pt x="2640594" y="120378"/>
                </a:lnTo>
                <a:lnTo>
                  <a:pt x="2637421" y="114978"/>
                </a:lnTo>
                <a:lnTo>
                  <a:pt x="2637421" y="114660"/>
                </a:lnTo>
                <a:close/>
                <a:moveTo>
                  <a:pt x="2724345" y="0"/>
                </a:moveTo>
                <a:lnTo>
                  <a:pt x="2962275" y="451019"/>
                </a:lnTo>
                <a:lnTo>
                  <a:pt x="2931186" y="467218"/>
                </a:lnTo>
                <a:lnTo>
                  <a:pt x="2899779" y="482781"/>
                </a:lnTo>
                <a:lnTo>
                  <a:pt x="2868055" y="498345"/>
                </a:lnTo>
                <a:lnTo>
                  <a:pt x="2836331" y="513590"/>
                </a:lnTo>
                <a:lnTo>
                  <a:pt x="2804924" y="528518"/>
                </a:lnTo>
                <a:lnTo>
                  <a:pt x="2773200" y="543129"/>
                </a:lnTo>
                <a:lnTo>
                  <a:pt x="2741159" y="557739"/>
                </a:lnTo>
                <a:lnTo>
                  <a:pt x="2709435" y="572032"/>
                </a:lnTo>
                <a:lnTo>
                  <a:pt x="2677394" y="586008"/>
                </a:lnTo>
                <a:lnTo>
                  <a:pt x="2645352" y="599983"/>
                </a:lnTo>
                <a:lnTo>
                  <a:pt x="2613311" y="613640"/>
                </a:lnTo>
                <a:lnTo>
                  <a:pt x="2581270" y="626980"/>
                </a:lnTo>
                <a:lnTo>
                  <a:pt x="2548911" y="640003"/>
                </a:lnTo>
                <a:lnTo>
                  <a:pt x="2516870" y="652708"/>
                </a:lnTo>
                <a:lnTo>
                  <a:pt x="2483877" y="665412"/>
                </a:lnTo>
                <a:lnTo>
                  <a:pt x="2451519" y="677800"/>
                </a:lnTo>
                <a:lnTo>
                  <a:pt x="2419160" y="690187"/>
                </a:lnTo>
                <a:lnTo>
                  <a:pt x="2386484" y="701939"/>
                </a:lnTo>
                <a:lnTo>
                  <a:pt x="2353809" y="713373"/>
                </a:lnTo>
                <a:lnTo>
                  <a:pt x="2320499" y="725125"/>
                </a:lnTo>
                <a:lnTo>
                  <a:pt x="2287823" y="736242"/>
                </a:lnTo>
                <a:lnTo>
                  <a:pt x="2254830" y="747358"/>
                </a:lnTo>
                <a:lnTo>
                  <a:pt x="2221520" y="758157"/>
                </a:lnTo>
                <a:lnTo>
                  <a:pt x="2188209" y="768639"/>
                </a:lnTo>
                <a:lnTo>
                  <a:pt x="2155217" y="779120"/>
                </a:lnTo>
                <a:lnTo>
                  <a:pt x="2121589" y="789284"/>
                </a:lnTo>
                <a:lnTo>
                  <a:pt x="2087962" y="798813"/>
                </a:lnTo>
                <a:lnTo>
                  <a:pt x="2054334" y="808341"/>
                </a:lnTo>
                <a:lnTo>
                  <a:pt x="2020707" y="817870"/>
                </a:lnTo>
                <a:lnTo>
                  <a:pt x="1986445" y="827081"/>
                </a:lnTo>
                <a:lnTo>
                  <a:pt x="1952817" y="835974"/>
                </a:lnTo>
                <a:lnTo>
                  <a:pt x="1918556" y="844550"/>
                </a:lnTo>
                <a:lnTo>
                  <a:pt x="1800225" y="349064"/>
                </a:lnTo>
                <a:lnTo>
                  <a:pt x="1830363" y="341123"/>
                </a:lnTo>
                <a:lnTo>
                  <a:pt x="1860501" y="333183"/>
                </a:lnTo>
                <a:lnTo>
                  <a:pt x="1890321" y="324925"/>
                </a:lnTo>
                <a:lnTo>
                  <a:pt x="1920142" y="316349"/>
                </a:lnTo>
                <a:lnTo>
                  <a:pt x="1950280" y="308091"/>
                </a:lnTo>
                <a:lnTo>
                  <a:pt x="1979783" y="299515"/>
                </a:lnTo>
                <a:lnTo>
                  <a:pt x="2009603" y="290304"/>
                </a:lnTo>
                <a:lnTo>
                  <a:pt x="2039107" y="281411"/>
                </a:lnTo>
                <a:lnTo>
                  <a:pt x="2068293" y="271882"/>
                </a:lnTo>
                <a:lnTo>
                  <a:pt x="2098113" y="262353"/>
                </a:lnTo>
                <a:lnTo>
                  <a:pt x="2127299" y="252825"/>
                </a:lnTo>
                <a:lnTo>
                  <a:pt x="2156168" y="242661"/>
                </a:lnTo>
                <a:lnTo>
                  <a:pt x="2185354" y="232497"/>
                </a:lnTo>
                <a:lnTo>
                  <a:pt x="2214223" y="222333"/>
                </a:lnTo>
                <a:lnTo>
                  <a:pt x="2243409" y="211534"/>
                </a:lnTo>
                <a:lnTo>
                  <a:pt x="2272278" y="200735"/>
                </a:lnTo>
                <a:lnTo>
                  <a:pt x="2301147" y="189936"/>
                </a:lnTo>
                <a:lnTo>
                  <a:pt x="2329698" y="178820"/>
                </a:lnTo>
                <a:lnTo>
                  <a:pt x="2358250" y="167068"/>
                </a:lnTo>
                <a:lnTo>
                  <a:pt x="2386802" y="155633"/>
                </a:lnTo>
                <a:lnTo>
                  <a:pt x="2415353" y="143881"/>
                </a:lnTo>
                <a:lnTo>
                  <a:pt x="2443588" y="132130"/>
                </a:lnTo>
                <a:lnTo>
                  <a:pt x="2472139" y="119742"/>
                </a:lnTo>
                <a:lnTo>
                  <a:pt x="2500374" y="107355"/>
                </a:lnTo>
                <a:lnTo>
                  <a:pt x="2528608" y="94650"/>
                </a:lnTo>
                <a:lnTo>
                  <a:pt x="2556842" y="81628"/>
                </a:lnTo>
                <a:lnTo>
                  <a:pt x="2584759" y="68923"/>
                </a:lnTo>
                <a:lnTo>
                  <a:pt x="2612994" y="55583"/>
                </a:lnTo>
                <a:lnTo>
                  <a:pt x="2640911" y="41926"/>
                </a:lnTo>
                <a:lnTo>
                  <a:pt x="2668828" y="28268"/>
                </a:lnTo>
                <a:lnTo>
                  <a:pt x="2696428" y="14293"/>
                </a:lnTo>
                <a:lnTo>
                  <a:pt x="27243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商品期权适当性测试的目的</a:t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397459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667019" y="4354157"/>
            <a:ext cx="4239755" cy="766762"/>
          </a:xfrm>
        </p:spPr>
        <p:txBody>
          <a:bodyPr/>
          <a:lstStyle/>
          <a:p>
            <a:pPr lvl="0"/>
            <a:r>
              <a:rPr lang="en-US" altLang="zh-CN" dirty="0" smtClean="0"/>
              <a:t>2.</a:t>
            </a:r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商品期权投资者适当性测试范围与内容</a:t>
            </a:r>
            <a:b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/>
            </a:r>
            <a:b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5846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椭圆 3"/>
          <p:cNvSpPr>
            <a:spLocks noChangeAspect="1" noChangeArrowheads="1"/>
          </p:cNvSpPr>
          <p:nvPr/>
        </p:nvSpPr>
        <p:spPr bwMode="auto">
          <a:xfrm>
            <a:off x="7512661" y="3424238"/>
            <a:ext cx="720631" cy="720725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 smtClean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endParaRPr lang="zh-CN" altLang="en-US" sz="3200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33" name="椭圆 4"/>
          <p:cNvSpPr>
            <a:spLocks noChangeAspect="1" noChangeArrowheads="1"/>
          </p:cNvSpPr>
          <p:nvPr/>
        </p:nvSpPr>
        <p:spPr bwMode="auto">
          <a:xfrm>
            <a:off x="3904742" y="3424238"/>
            <a:ext cx="719044" cy="720725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 smtClean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3200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2534" name="直接连接符 5"/>
          <p:cNvCxnSpPr>
            <a:cxnSpLocks noChangeShapeType="1"/>
            <a:stCxn id="22533" idx="6"/>
            <a:endCxn id="22532" idx="2"/>
          </p:cNvCxnSpPr>
          <p:nvPr/>
        </p:nvCxnSpPr>
        <p:spPr bwMode="auto">
          <a:xfrm>
            <a:off x="4623786" y="3784600"/>
            <a:ext cx="2888874" cy="0"/>
          </a:xfrm>
          <a:prstGeom prst="line">
            <a:avLst/>
          </a:prstGeom>
          <a:noFill/>
          <a:ln w="12700">
            <a:solidFill>
              <a:srgbClr val="BFBFB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535" name="椭圆 7"/>
          <p:cNvSpPr>
            <a:spLocks noChangeAspect="1" noChangeArrowheads="1"/>
          </p:cNvSpPr>
          <p:nvPr/>
        </p:nvSpPr>
        <p:spPr bwMode="auto">
          <a:xfrm>
            <a:off x="7512661" y="2044701"/>
            <a:ext cx="720631" cy="720725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 smtClean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37" name="椭圆 9"/>
          <p:cNvSpPr>
            <a:spLocks noChangeAspect="1" noChangeArrowheads="1"/>
          </p:cNvSpPr>
          <p:nvPr/>
        </p:nvSpPr>
        <p:spPr bwMode="auto">
          <a:xfrm>
            <a:off x="3904742" y="2044701"/>
            <a:ext cx="719044" cy="720725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endParaRPr lang="zh-CN" altLang="en-US" sz="320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38" name="椭圆 10"/>
          <p:cNvSpPr>
            <a:spLocks noChangeAspect="1" noChangeArrowheads="1"/>
          </p:cNvSpPr>
          <p:nvPr/>
        </p:nvSpPr>
        <p:spPr bwMode="auto">
          <a:xfrm>
            <a:off x="3904742" y="4805364"/>
            <a:ext cx="719044" cy="719137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 smtClean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sz="3200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" name="组合 22"/>
          <p:cNvGrpSpPr>
            <a:grpSpLocks/>
          </p:cNvGrpSpPr>
          <p:nvPr/>
        </p:nvGrpSpPr>
        <p:grpSpPr bwMode="auto">
          <a:xfrm>
            <a:off x="4623786" y="2405063"/>
            <a:ext cx="2888874" cy="908050"/>
            <a:chOff x="0" y="0"/>
            <a:chExt cx="2888779" cy="908714"/>
          </a:xfrm>
        </p:grpSpPr>
        <p:cxnSp>
          <p:nvCxnSpPr>
            <p:cNvPr id="22558" name="直接连接符 12"/>
            <p:cNvCxnSpPr>
              <a:cxnSpLocks noChangeShapeType="1"/>
            </p:cNvCxnSpPr>
            <p:nvPr/>
          </p:nvCxnSpPr>
          <p:spPr bwMode="auto">
            <a:xfrm>
              <a:off x="571407" y="908714"/>
              <a:ext cx="1799932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9" name="肘形连接符 13"/>
            <p:cNvCxnSpPr>
              <a:cxnSpLocks noChangeShapeType="1"/>
              <a:stCxn id="22537" idx="6"/>
            </p:cNvCxnSpPr>
            <p:nvPr/>
          </p:nvCxnSpPr>
          <p:spPr bwMode="auto">
            <a:xfrm>
              <a:off x="0" y="0"/>
              <a:ext cx="571407" cy="908714"/>
            </a:xfrm>
            <a:prstGeom prst="bentConnector2">
              <a:avLst/>
            </a:prstGeom>
            <a:noFill/>
            <a:ln w="12700">
              <a:solidFill>
                <a:srgbClr val="BFBFBF"/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0" name="肘形连接符 14"/>
            <p:cNvCxnSpPr>
              <a:cxnSpLocks noChangeShapeType="1"/>
              <a:stCxn id="22535" idx="2"/>
            </p:cNvCxnSpPr>
            <p:nvPr/>
          </p:nvCxnSpPr>
          <p:spPr bwMode="auto">
            <a:xfrm rot="10800000" flipV="1">
              <a:off x="2371338" y="0"/>
              <a:ext cx="517441" cy="908714"/>
            </a:xfrm>
            <a:prstGeom prst="bentConnector2">
              <a:avLst/>
            </a:prstGeom>
            <a:noFill/>
            <a:ln w="12700">
              <a:solidFill>
                <a:srgbClr val="BFBFBF"/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组合 23"/>
          <p:cNvGrpSpPr>
            <a:grpSpLocks/>
          </p:cNvGrpSpPr>
          <p:nvPr/>
        </p:nvGrpSpPr>
        <p:grpSpPr bwMode="auto">
          <a:xfrm>
            <a:off x="4623786" y="4322763"/>
            <a:ext cx="1950495" cy="842962"/>
            <a:chOff x="0" y="0"/>
            <a:chExt cx="2371339" cy="842380"/>
          </a:xfrm>
        </p:grpSpPr>
        <p:cxnSp>
          <p:nvCxnSpPr>
            <p:cNvPr id="22555" name="直接连接符 16"/>
            <p:cNvCxnSpPr>
              <a:cxnSpLocks noChangeShapeType="1"/>
            </p:cNvCxnSpPr>
            <p:nvPr/>
          </p:nvCxnSpPr>
          <p:spPr bwMode="auto">
            <a:xfrm>
              <a:off x="571407" y="0"/>
              <a:ext cx="1799932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6" name="肘形连接符 17"/>
            <p:cNvCxnSpPr>
              <a:cxnSpLocks noChangeShapeType="1"/>
              <a:stCxn id="22538" idx="6"/>
            </p:cNvCxnSpPr>
            <p:nvPr/>
          </p:nvCxnSpPr>
          <p:spPr bwMode="auto">
            <a:xfrm flipV="1">
              <a:off x="0" y="0"/>
              <a:ext cx="571407" cy="842380"/>
            </a:xfrm>
            <a:prstGeom prst="bentConnector2">
              <a:avLst/>
            </a:prstGeom>
            <a:noFill/>
            <a:ln w="12700">
              <a:solidFill>
                <a:srgbClr val="BFBFBF"/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41" name="文本框 45"/>
          <p:cNvSpPr txBox="1">
            <a:spLocks noChangeArrowheads="1"/>
          </p:cNvSpPr>
          <p:nvPr/>
        </p:nvSpPr>
        <p:spPr bwMode="auto">
          <a:xfrm>
            <a:off x="617737" y="1918248"/>
            <a:ext cx="3143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dirty="0" smtClean="0"/>
              <a:t>适当性制度（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个知识点）</a:t>
            </a:r>
            <a:endParaRPr lang="zh-CN" altLang="en-US" dirty="0" smtClean="0">
              <a:solidFill>
                <a:srgbClr val="D74B4B"/>
              </a:solidFill>
            </a:endParaRPr>
          </a:p>
        </p:txBody>
      </p:sp>
      <p:sp>
        <p:nvSpPr>
          <p:cNvPr id="22542" name="矩形 48"/>
          <p:cNvSpPr>
            <a:spLocks noChangeArrowheads="1"/>
          </p:cNvSpPr>
          <p:nvPr/>
        </p:nvSpPr>
        <p:spPr bwMode="auto">
          <a:xfrm>
            <a:off x="680799" y="2365376"/>
            <a:ext cx="2868240" cy="81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 smtClean="0"/>
              <a:t>开户条件、风险等级、投资者责任及经营责任；</a:t>
            </a:r>
            <a:endParaRPr lang="zh-CN" altLang="en-US" sz="1400" dirty="0" smtClean="0">
              <a:solidFill>
                <a:srgbClr val="475F77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43" name="文本框 49"/>
          <p:cNvSpPr txBox="1">
            <a:spLocks noChangeArrowheads="1"/>
          </p:cNvSpPr>
          <p:nvPr/>
        </p:nvSpPr>
        <p:spPr bwMode="auto">
          <a:xfrm>
            <a:off x="649235" y="3187755"/>
            <a:ext cx="3538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dirty="0" smtClean="0"/>
              <a:t>基本概念范围（</a:t>
            </a:r>
            <a:r>
              <a:rPr lang="en-US" altLang="zh-CN" dirty="0" smtClean="0"/>
              <a:t>11</a:t>
            </a:r>
            <a:r>
              <a:rPr lang="zh-CN" altLang="en-US" dirty="0" smtClean="0"/>
              <a:t>个知识点）</a:t>
            </a:r>
            <a:endParaRPr lang="zh-CN" altLang="en-US" dirty="0">
              <a:solidFill>
                <a:srgbClr val="D74B4B"/>
              </a:solidFill>
            </a:endParaRPr>
          </a:p>
        </p:txBody>
      </p:sp>
      <p:sp>
        <p:nvSpPr>
          <p:cNvPr id="22544" name="矩形 50"/>
          <p:cNvSpPr>
            <a:spLocks noChangeArrowheads="1"/>
          </p:cNvSpPr>
          <p:nvPr/>
        </p:nvSpPr>
        <p:spPr bwMode="auto">
          <a:xfrm>
            <a:off x="680799" y="3589174"/>
            <a:ext cx="2868240" cy="141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zh-CN" altLang="en-US" sz="1400" dirty="0" smtClean="0"/>
              <a:t>期权概念、看涨期权、看跌期权、欧式期权、美式期权、期权内在价值、期权时间价值、实值期权、虚值期权、平值期权、期权风险特点、期权价格影响因素；</a:t>
            </a:r>
          </a:p>
        </p:txBody>
      </p:sp>
      <p:sp>
        <p:nvSpPr>
          <p:cNvPr id="22545" name="文本框 51"/>
          <p:cNvSpPr txBox="1">
            <a:spLocks noChangeArrowheads="1"/>
          </p:cNvSpPr>
          <p:nvPr/>
        </p:nvSpPr>
        <p:spPr bwMode="auto">
          <a:xfrm>
            <a:off x="680799" y="5188607"/>
            <a:ext cx="28873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dirty="0" smtClean="0"/>
              <a:t>基本策略（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个知识点）</a:t>
            </a:r>
            <a:endParaRPr lang="zh-CN" altLang="en-US" dirty="0">
              <a:solidFill>
                <a:srgbClr val="D74B4B"/>
              </a:solidFill>
            </a:endParaRPr>
          </a:p>
        </p:txBody>
      </p:sp>
      <p:sp>
        <p:nvSpPr>
          <p:cNvPr id="22546" name="矩形 52"/>
          <p:cNvSpPr>
            <a:spLocks noChangeArrowheads="1"/>
          </p:cNvSpPr>
          <p:nvPr/>
        </p:nvSpPr>
        <p:spPr bwMode="auto">
          <a:xfrm>
            <a:off x="680799" y="5621558"/>
            <a:ext cx="2868240" cy="56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 smtClean="0"/>
              <a:t>买入看涨期权、买入看跌期权、卖出看涨期权、卖出看跌期权；</a:t>
            </a:r>
            <a:endParaRPr lang="zh-CN" altLang="en-US" sz="1400" dirty="0">
              <a:solidFill>
                <a:srgbClr val="475F77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47" name="文本框 53"/>
          <p:cNvSpPr txBox="1">
            <a:spLocks noChangeArrowheads="1"/>
          </p:cNvSpPr>
          <p:nvPr/>
        </p:nvSpPr>
        <p:spPr bwMode="auto">
          <a:xfrm>
            <a:off x="8488845" y="1997075"/>
            <a:ext cx="28873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dirty="0" smtClean="0"/>
              <a:t>合约规则（</a:t>
            </a:r>
            <a:r>
              <a:rPr lang="en-US" altLang="zh-CN" dirty="0" smtClean="0"/>
              <a:t>9</a:t>
            </a:r>
            <a:r>
              <a:rPr lang="zh-CN" altLang="en-US" dirty="0" smtClean="0"/>
              <a:t>个知识点）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548" name="矩形 54"/>
          <p:cNvSpPr>
            <a:spLocks noChangeArrowheads="1"/>
          </p:cNvSpPr>
          <p:nvPr/>
        </p:nvSpPr>
        <p:spPr bwMode="auto">
          <a:xfrm>
            <a:off x="8488845" y="2475735"/>
            <a:ext cx="3382590" cy="87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zh-CN" altLang="en-US" sz="1400" dirty="0" smtClean="0"/>
              <a:t>交易代码、交易单位、合约标的、报价单位、涨跌停板幅度、最后交易日、行权价格、行权申请时间、做市商与询价；</a:t>
            </a:r>
          </a:p>
        </p:txBody>
      </p:sp>
      <p:sp>
        <p:nvSpPr>
          <p:cNvPr id="22549" name="文本框 55"/>
          <p:cNvSpPr txBox="1">
            <a:spLocks noChangeArrowheads="1"/>
          </p:cNvSpPr>
          <p:nvPr/>
        </p:nvSpPr>
        <p:spPr bwMode="auto">
          <a:xfrm>
            <a:off x="8488845" y="3597658"/>
            <a:ext cx="3143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dirty="0" smtClean="0"/>
              <a:t>业务与风控（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个知识点）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550" name="矩形 56"/>
          <p:cNvSpPr>
            <a:spLocks noChangeArrowheads="1"/>
          </p:cNvSpPr>
          <p:nvPr/>
        </p:nvSpPr>
        <p:spPr bwMode="auto">
          <a:xfrm>
            <a:off x="8488845" y="4125202"/>
            <a:ext cx="3161873" cy="60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zh-CN" altLang="en-US" sz="1400" dirty="0" smtClean="0"/>
              <a:t>权利金与保证金、交易结算、了结方式、限仓规定、强平与履约超仓处置。</a:t>
            </a:r>
          </a:p>
        </p:txBody>
      </p:sp>
      <p:sp>
        <p:nvSpPr>
          <p:cNvPr id="22553" name="矩形 42"/>
          <p:cNvSpPr>
            <a:spLocks noChangeAspect="1" noChangeArrowheads="1"/>
          </p:cNvSpPr>
          <p:nvPr/>
        </p:nvSpPr>
        <p:spPr bwMode="auto">
          <a:xfrm rot="-2700000">
            <a:off x="5384099" y="3063876"/>
            <a:ext cx="1441262" cy="1438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54" name="KSO_Shape"/>
          <p:cNvSpPr>
            <a:spLocks noChangeAspect="1" noChangeArrowheads="1"/>
          </p:cNvSpPr>
          <p:nvPr/>
        </p:nvSpPr>
        <p:spPr bwMode="auto">
          <a:xfrm>
            <a:off x="5733304" y="3344863"/>
            <a:ext cx="709521" cy="898525"/>
          </a:xfrm>
          <a:custGeom>
            <a:avLst/>
            <a:gdLst>
              <a:gd name="T0" fmla="*/ 1303 w 2665412"/>
              <a:gd name="T1" fmla="*/ 14409 h 3382963"/>
              <a:gd name="T2" fmla="*/ 2567 w 2665412"/>
              <a:gd name="T3" fmla="*/ 15702 h 3382963"/>
              <a:gd name="T4" fmla="*/ 3873 w 2665412"/>
              <a:gd name="T5" fmla="*/ 14451 h 3382963"/>
              <a:gd name="T6" fmla="*/ 2610 w 2665412"/>
              <a:gd name="T7" fmla="*/ 13158 h 3382963"/>
              <a:gd name="T8" fmla="*/ 4396 w 2665412"/>
              <a:gd name="T9" fmla="*/ 13599 h 3382963"/>
              <a:gd name="T10" fmla="*/ 3680 w 2665412"/>
              <a:gd name="T11" fmla="*/ 16083 h 3382963"/>
              <a:gd name="T12" fmla="*/ 1336 w 2665412"/>
              <a:gd name="T13" fmla="*/ 16501 h 3382963"/>
              <a:gd name="T14" fmla="*/ 741 w 2665412"/>
              <a:gd name="T15" fmla="*/ 13690 h 3382963"/>
              <a:gd name="T16" fmla="*/ 9201 w 2665412"/>
              <a:gd name="T17" fmla="*/ 11234 h 3382963"/>
              <a:gd name="T18" fmla="*/ 10017 w 2665412"/>
              <a:gd name="T19" fmla="*/ 12135 h 3382963"/>
              <a:gd name="T20" fmla="*/ 9280 w 2665412"/>
              <a:gd name="T21" fmla="*/ 11991 h 3382963"/>
              <a:gd name="T22" fmla="*/ 8468 w 2665412"/>
              <a:gd name="T23" fmla="*/ 12285 h 3382963"/>
              <a:gd name="T24" fmla="*/ 10024 w 2665412"/>
              <a:gd name="T25" fmla="*/ 13143 h 3382963"/>
              <a:gd name="T26" fmla="*/ 9807 w 2665412"/>
              <a:gd name="T27" fmla="*/ 14127 h 3382963"/>
              <a:gd name="T28" fmla="*/ 8718 w 2665412"/>
              <a:gd name="T29" fmla="*/ 14522 h 3382963"/>
              <a:gd name="T30" fmla="*/ 7941 w 2665412"/>
              <a:gd name="T31" fmla="*/ 13579 h 3382963"/>
              <a:gd name="T32" fmla="*/ 8753 w 2665412"/>
              <a:gd name="T33" fmla="*/ 13805 h 3382963"/>
              <a:gd name="T34" fmla="*/ 9452 w 2665412"/>
              <a:gd name="T35" fmla="*/ 13396 h 3382963"/>
              <a:gd name="T36" fmla="*/ 7854 w 2665412"/>
              <a:gd name="T37" fmla="*/ 12279 h 3382963"/>
              <a:gd name="T38" fmla="*/ 8503 w 2665412"/>
              <a:gd name="T39" fmla="*/ 11560 h 3382963"/>
              <a:gd name="T40" fmla="*/ 8167 w 2665412"/>
              <a:gd name="T41" fmla="*/ 10942 h 3382963"/>
              <a:gd name="T42" fmla="*/ 7084 w 2665412"/>
              <a:gd name="T43" fmla="*/ 12096 h 3382963"/>
              <a:gd name="T44" fmla="*/ 7143 w 2665412"/>
              <a:gd name="T45" fmla="*/ 13721 h 3382963"/>
              <a:gd name="T46" fmla="*/ 8306 w 2665412"/>
              <a:gd name="T47" fmla="*/ 14795 h 3382963"/>
              <a:gd name="T48" fmla="*/ 9948 w 2665412"/>
              <a:gd name="T49" fmla="*/ 14735 h 3382963"/>
              <a:gd name="T50" fmla="*/ 11029 w 2665412"/>
              <a:gd name="T51" fmla="*/ 13583 h 3382963"/>
              <a:gd name="T52" fmla="*/ 10972 w 2665412"/>
              <a:gd name="T53" fmla="*/ 11959 h 3382963"/>
              <a:gd name="T54" fmla="*/ 9807 w 2665412"/>
              <a:gd name="T55" fmla="*/ 10884 h 3382963"/>
              <a:gd name="T56" fmla="*/ 10832 w 2665412"/>
              <a:gd name="T57" fmla="*/ 10114 h 3382963"/>
              <a:gd name="T58" fmla="*/ 12036 w 2665412"/>
              <a:gd name="T59" fmla="*/ 14184 h 3382963"/>
              <a:gd name="T60" fmla="*/ 8134 w 2665412"/>
              <a:gd name="T61" fmla="*/ 15951 h 3382963"/>
              <a:gd name="T62" fmla="*/ 5836 w 2665412"/>
              <a:gd name="T63" fmla="*/ 13427 h 3382963"/>
              <a:gd name="T64" fmla="*/ 7990 w 2665412"/>
              <a:gd name="T65" fmla="*/ 9773 h 3382963"/>
              <a:gd name="T66" fmla="*/ 1245 w 2665412"/>
              <a:gd name="T67" fmla="*/ 11819 h 3382963"/>
              <a:gd name="T68" fmla="*/ 455 w 2665412"/>
              <a:gd name="T69" fmla="*/ 11857 h 3382963"/>
              <a:gd name="T70" fmla="*/ 416 w 2665412"/>
              <a:gd name="T71" fmla="*/ 11072 h 3382963"/>
              <a:gd name="T72" fmla="*/ 9672 w 2665412"/>
              <a:gd name="T73" fmla="*/ 6347 h 3382963"/>
              <a:gd name="T74" fmla="*/ 10766 w 2665412"/>
              <a:gd name="T75" fmla="*/ 7792 h 3382963"/>
              <a:gd name="T76" fmla="*/ 12225 w 2665412"/>
              <a:gd name="T77" fmla="*/ 6709 h 3382963"/>
              <a:gd name="T78" fmla="*/ 11131 w 2665412"/>
              <a:gd name="T79" fmla="*/ 5264 h 3382963"/>
              <a:gd name="T80" fmla="*/ 12846 w 2665412"/>
              <a:gd name="T81" fmla="*/ 5896 h 3382963"/>
              <a:gd name="T82" fmla="*/ 11851 w 2665412"/>
              <a:gd name="T83" fmla="*/ 8294 h 3382963"/>
              <a:gd name="T84" fmla="*/ 9761 w 2665412"/>
              <a:gd name="T85" fmla="*/ 8121 h 3382963"/>
              <a:gd name="T86" fmla="*/ 9203 w 2665412"/>
              <a:gd name="T87" fmla="*/ 5563 h 3382963"/>
              <a:gd name="T88" fmla="*/ 7757 w 2665412"/>
              <a:gd name="T89" fmla="*/ 2967 h 3382963"/>
              <a:gd name="T90" fmla="*/ 6518 w 2665412"/>
              <a:gd name="T91" fmla="*/ 4718 h 3382963"/>
              <a:gd name="T92" fmla="*/ 5184 w 2665412"/>
              <a:gd name="T93" fmla="*/ 3760 h 3382963"/>
              <a:gd name="T94" fmla="*/ 4092 w 2665412"/>
              <a:gd name="T95" fmla="*/ 2997 h 3382963"/>
              <a:gd name="T96" fmla="*/ 4340 w 2665412"/>
              <a:gd name="T97" fmla="*/ 3187 h 3382963"/>
              <a:gd name="T98" fmla="*/ 4816 w 2665412"/>
              <a:gd name="T99" fmla="*/ 3640 h 3382963"/>
              <a:gd name="T100" fmla="*/ 4601 w 2665412"/>
              <a:gd name="T101" fmla="*/ 5211 h 3382963"/>
              <a:gd name="T102" fmla="*/ 5495 w 2665412"/>
              <a:gd name="T103" fmla="*/ 8672 h 3382963"/>
              <a:gd name="T104" fmla="*/ 4728 w 2665412"/>
              <a:gd name="T105" fmla="*/ 11601 h 3382963"/>
              <a:gd name="T106" fmla="*/ 4040 w 2665412"/>
              <a:gd name="T107" fmla="*/ 11181 h 3382963"/>
              <a:gd name="T108" fmla="*/ 2607 w 2665412"/>
              <a:gd name="T109" fmla="*/ 7257 h 3382963"/>
              <a:gd name="T110" fmla="*/ 2139 w 2665412"/>
              <a:gd name="T111" fmla="*/ 6482 h 3382963"/>
              <a:gd name="T112" fmla="*/ 776 w 2665412"/>
              <a:gd name="T113" fmla="*/ 4735 h 3382963"/>
              <a:gd name="T114" fmla="*/ 24 w 2665412"/>
              <a:gd name="T115" fmla="*/ 4541 h 3382963"/>
              <a:gd name="T116" fmla="*/ 4583 w 2665412"/>
              <a:gd name="T117" fmla="*/ 0 h 3382963"/>
              <a:gd name="T118" fmla="*/ 5589 w 2665412"/>
              <a:gd name="T119" fmla="*/ 993 h 3382963"/>
              <a:gd name="T120" fmla="*/ 4788 w 2665412"/>
              <a:gd name="T121" fmla="*/ 2621 h 3382963"/>
              <a:gd name="T122" fmla="*/ 3616 w 2665412"/>
              <a:gd name="T123" fmla="*/ 1042 h 33829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665412" h="3382963">
                <a:moveTo>
                  <a:pt x="506574" y="2643989"/>
                </a:moveTo>
                <a:lnTo>
                  <a:pt x="493243" y="2644624"/>
                </a:lnTo>
                <a:lnTo>
                  <a:pt x="480230" y="2646210"/>
                </a:lnTo>
                <a:lnTo>
                  <a:pt x="467217" y="2648431"/>
                </a:lnTo>
                <a:lnTo>
                  <a:pt x="454521" y="2650970"/>
                </a:lnTo>
                <a:lnTo>
                  <a:pt x="442460" y="2654460"/>
                </a:lnTo>
                <a:lnTo>
                  <a:pt x="430399" y="2658585"/>
                </a:lnTo>
                <a:lnTo>
                  <a:pt x="418655" y="2663027"/>
                </a:lnTo>
                <a:lnTo>
                  <a:pt x="407229" y="2667786"/>
                </a:lnTo>
                <a:lnTo>
                  <a:pt x="396120" y="2673180"/>
                </a:lnTo>
                <a:lnTo>
                  <a:pt x="385328" y="2679526"/>
                </a:lnTo>
                <a:lnTo>
                  <a:pt x="374854" y="2685872"/>
                </a:lnTo>
                <a:lnTo>
                  <a:pt x="364380" y="2692852"/>
                </a:lnTo>
                <a:lnTo>
                  <a:pt x="354858" y="2700784"/>
                </a:lnTo>
                <a:lnTo>
                  <a:pt x="345336" y="2708717"/>
                </a:lnTo>
                <a:lnTo>
                  <a:pt x="336449" y="2717284"/>
                </a:lnTo>
                <a:lnTo>
                  <a:pt x="327562" y="2725533"/>
                </a:lnTo>
                <a:lnTo>
                  <a:pt x="319310" y="2735052"/>
                </a:lnTo>
                <a:lnTo>
                  <a:pt x="312010" y="2744571"/>
                </a:lnTo>
                <a:lnTo>
                  <a:pt x="304710" y="2754724"/>
                </a:lnTo>
                <a:lnTo>
                  <a:pt x="298044" y="2764878"/>
                </a:lnTo>
                <a:lnTo>
                  <a:pt x="291696" y="2775348"/>
                </a:lnTo>
                <a:lnTo>
                  <a:pt x="285983" y="2786136"/>
                </a:lnTo>
                <a:lnTo>
                  <a:pt x="280905" y="2797241"/>
                </a:lnTo>
                <a:lnTo>
                  <a:pt x="276144" y="2808981"/>
                </a:lnTo>
                <a:lnTo>
                  <a:pt x="272018" y="2820721"/>
                </a:lnTo>
                <a:lnTo>
                  <a:pt x="268209" y="2832461"/>
                </a:lnTo>
                <a:lnTo>
                  <a:pt x="265353" y="2844835"/>
                </a:lnTo>
                <a:lnTo>
                  <a:pt x="263131" y="2857210"/>
                </a:lnTo>
                <a:lnTo>
                  <a:pt x="261226" y="2869584"/>
                </a:lnTo>
                <a:lnTo>
                  <a:pt x="259957" y="2882276"/>
                </a:lnTo>
                <a:lnTo>
                  <a:pt x="259322" y="2895285"/>
                </a:lnTo>
                <a:lnTo>
                  <a:pt x="259639" y="2908294"/>
                </a:lnTo>
                <a:lnTo>
                  <a:pt x="260274" y="2921620"/>
                </a:lnTo>
                <a:lnTo>
                  <a:pt x="261861" y="2934629"/>
                </a:lnTo>
                <a:lnTo>
                  <a:pt x="264083" y="2947638"/>
                </a:lnTo>
                <a:lnTo>
                  <a:pt x="266622" y="2960330"/>
                </a:lnTo>
                <a:lnTo>
                  <a:pt x="270113" y="2972704"/>
                </a:lnTo>
                <a:lnTo>
                  <a:pt x="273922" y="2984444"/>
                </a:lnTo>
                <a:lnTo>
                  <a:pt x="278366" y="2996501"/>
                </a:lnTo>
                <a:lnTo>
                  <a:pt x="283444" y="3007924"/>
                </a:lnTo>
                <a:lnTo>
                  <a:pt x="288840" y="3019029"/>
                </a:lnTo>
                <a:lnTo>
                  <a:pt x="294870" y="3029817"/>
                </a:lnTo>
                <a:lnTo>
                  <a:pt x="301536" y="3040605"/>
                </a:lnTo>
                <a:lnTo>
                  <a:pt x="308836" y="3050441"/>
                </a:lnTo>
                <a:lnTo>
                  <a:pt x="316136" y="3060277"/>
                </a:lnTo>
                <a:lnTo>
                  <a:pt x="323753" y="3069478"/>
                </a:lnTo>
                <a:lnTo>
                  <a:pt x="332323" y="3078680"/>
                </a:lnTo>
                <a:lnTo>
                  <a:pt x="341210" y="3087247"/>
                </a:lnTo>
                <a:lnTo>
                  <a:pt x="350732" y="3095496"/>
                </a:lnTo>
                <a:lnTo>
                  <a:pt x="360254" y="3103429"/>
                </a:lnTo>
                <a:lnTo>
                  <a:pt x="370411" y="3110409"/>
                </a:lnTo>
                <a:lnTo>
                  <a:pt x="380250" y="3117072"/>
                </a:lnTo>
                <a:lnTo>
                  <a:pt x="391041" y="3123418"/>
                </a:lnTo>
                <a:lnTo>
                  <a:pt x="401833" y="3128812"/>
                </a:lnTo>
                <a:lnTo>
                  <a:pt x="412942" y="3134206"/>
                </a:lnTo>
                <a:lnTo>
                  <a:pt x="424685" y="3138965"/>
                </a:lnTo>
                <a:lnTo>
                  <a:pt x="436429" y="3143090"/>
                </a:lnTo>
                <a:lnTo>
                  <a:pt x="448173" y="3146580"/>
                </a:lnTo>
                <a:lnTo>
                  <a:pt x="460551" y="3149753"/>
                </a:lnTo>
                <a:lnTo>
                  <a:pt x="472930" y="3151974"/>
                </a:lnTo>
                <a:lnTo>
                  <a:pt x="485626" y="3153878"/>
                </a:lnTo>
                <a:lnTo>
                  <a:pt x="498004" y="3154830"/>
                </a:lnTo>
                <a:lnTo>
                  <a:pt x="511017" y="3155147"/>
                </a:lnTo>
                <a:lnTo>
                  <a:pt x="524030" y="3155147"/>
                </a:lnTo>
                <a:lnTo>
                  <a:pt x="537044" y="3154513"/>
                </a:lnTo>
                <a:lnTo>
                  <a:pt x="550374" y="3152926"/>
                </a:lnTo>
                <a:lnTo>
                  <a:pt x="563070" y="3150705"/>
                </a:lnTo>
                <a:lnTo>
                  <a:pt x="575766" y="3148167"/>
                </a:lnTo>
                <a:lnTo>
                  <a:pt x="588462" y="3144994"/>
                </a:lnTo>
                <a:lnTo>
                  <a:pt x="600206" y="3141186"/>
                </a:lnTo>
                <a:lnTo>
                  <a:pt x="612267" y="3136744"/>
                </a:lnTo>
                <a:lnTo>
                  <a:pt x="623693" y="3131668"/>
                </a:lnTo>
                <a:lnTo>
                  <a:pt x="634802" y="3125956"/>
                </a:lnTo>
                <a:lnTo>
                  <a:pt x="645593" y="3119928"/>
                </a:lnTo>
                <a:lnTo>
                  <a:pt x="656067" y="3113265"/>
                </a:lnTo>
                <a:lnTo>
                  <a:pt x="665907" y="3106284"/>
                </a:lnTo>
                <a:lnTo>
                  <a:pt x="676063" y="3098986"/>
                </a:lnTo>
                <a:lnTo>
                  <a:pt x="685268" y="3090737"/>
                </a:lnTo>
                <a:lnTo>
                  <a:pt x="694155" y="3082487"/>
                </a:lnTo>
                <a:lnTo>
                  <a:pt x="702725" y="3073603"/>
                </a:lnTo>
                <a:lnTo>
                  <a:pt x="710977" y="3064402"/>
                </a:lnTo>
                <a:lnTo>
                  <a:pt x="718594" y="3054566"/>
                </a:lnTo>
                <a:lnTo>
                  <a:pt x="725894" y="3045047"/>
                </a:lnTo>
                <a:lnTo>
                  <a:pt x="732560" y="3034576"/>
                </a:lnTo>
                <a:lnTo>
                  <a:pt x="738908" y="3023788"/>
                </a:lnTo>
                <a:lnTo>
                  <a:pt x="744621" y="3013000"/>
                </a:lnTo>
                <a:lnTo>
                  <a:pt x="750017" y="3001895"/>
                </a:lnTo>
                <a:lnTo>
                  <a:pt x="754460" y="2990472"/>
                </a:lnTo>
                <a:lnTo>
                  <a:pt x="758586" y="2979050"/>
                </a:lnTo>
                <a:lnTo>
                  <a:pt x="762078" y="2966676"/>
                </a:lnTo>
                <a:lnTo>
                  <a:pt x="765252" y="2954618"/>
                </a:lnTo>
                <a:lnTo>
                  <a:pt x="767473" y="2942244"/>
                </a:lnTo>
                <a:lnTo>
                  <a:pt x="769378" y="2929870"/>
                </a:lnTo>
                <a:lnTo>
                  <a:pt x="770330" y="2916861"/>
                </a:lnTo>
                <a:lnTo>
                  <a:pt x="770965" y="2903852"/>
                </a:lnTo>
                <a:lnTo>
                  <a:pt x="770647" y="2890843"/>
                </a:lnTo>
                <a:lnTo>
                  <a:pt x="770013" y="2877834"/>
                </a:lnTo>
                <a:lnTo>
                  <a:pt x="768426" y="2864507"/>
                </a:lnTo>
                <a:lnTo>
                  <a:pt x="766521" y="2851816"/>
                </a:lnTo>
                <a:lnTo>
                  <a:pt x="763982" y="2839441"/>
                </a:lnTo>
                <a:lnTo>
                  <a:pt x="760808" y="2827067"/>
                </a:lnTo>
                <a:lnTo>
                  <a:pt x="756682" y="2814692"/>
                </a:lnTo>
                <a:lnTo>
                  <a:pt x="752238" y="2802953"/>
                </a:lnTo>
                <a:lnTo>
                  <a:pt x="747160" y="2791530"/>
                </a:lnTo>
                <a:lnTo>
                  <a:pt x="741764" y="2780108"/>
                </a:lnTo>
                <a:lnTo>
                  <a:pt x="735416" y="2769637"/>
                </a:lnTo>
                <a:lnTo>
                  <a:pt x="729068" y="2759166"/>
                </a:lnTo>
                <a:lnTo>
                  <a:pt x="722086" y="2749013"/>
                </a:lnTo>
                <a:lnTo>
                  <a:pt x="714468" y="2739177"/>
                </a:lnTo>
                <a:lnTo>
                  <a:pt x="706533" y="2729658"/>
                </a:lnTo>
                <a:lnTo>
                  <a:pt x="697964" y="2720774"/>
                </a:lnTo>
                <a:lnTo>
                  <a:pt x="689394" y="2712207"/>
                </a:lnTo>
                <a:lnTo>
                  <a:pt x="680189" y="2704275"/>
                </a:lnTo>
                <a:lnTo>
                  <a:pt x="670350" y="2696342"/>
                </a:lnTo>
                <a:lnTo>
                  <a:pt x="660511" y="2689362"/>
                </a:lnTo>
                <a:lnTo>
                  <a:pt x="650037" y="2682382"/>
                </a:lnTo>
                <a:lnTo>
                  <a:pt x="639563" y="2676353"/>
                </a:lnTo>
                <a:lnTo>
                  <a:pt x="628771" y="2670324"/>
                </a:lnTo>
                <a:lnTo>
                  <a:pt x="617662" y="2665248"/>
                </a:lnTo>
                <a:lnTo>
                  <a:pt x="606236" y="2660171"/>
                </a:lnTo>
                <a:lnTo>
                  <a:pt x="594175" y="2656364"/>
                </a:lnTo>
                <a:lnTo>
                  <a:pt x="582431" y="2652873"/>
                </a:lnTo>
                <a:lnTo>
                  <a:pt x="570053" y="2650018"/>
                </a:lnTo>
                <a:lnTo>
                  <a:pt x="557992" y="2647479"/>
                </a:lnTo>
                <a:lnTo>
                  <a:pt x="545296" y="2645576"/>
                </a:lnTo>
                <a:lnTo>
                  <a:pt x="532600" y="2644306"/>
                </a:lnTo>
                <a:lnTo>
                  <a:pt x="519587" y="2643989"/>
                </a:lnTo>
                <a:lnTo>
                  <a:pt x="506574" y="2643989"/>
                </a:lnTo>
                <a:close/>
                <a:moveTo>
                  <a:pt x="552279" y="2413000"/>
                </a:moveTo>
                <a:lnTo>
                  <a:pt x="560214" y="2505650"/>
                </a:lnTo>
                <a:lnTo>
                  <a:pt x="569736" y="2506602"/>
                </a:lnTo>
                <a:lnTo>
                  <a:pt x="578940" y="2508188"/>
                </a:lnTo>
                <a:lnTo>
                  <a:pt x="588779" y="2510092"/>
                </a:lnTo>
                <a:lnTo>
                  <a:pt x="597984" y="2511678"/>
                </a:lnTo>
                <a:lnTo>
                  <a:pt x="607506" y="2513582"/>
                </a:lnTo>
                <a:lnTo>
                  <a:pt x="617028" y="2516120"/>
                </a:lnTo>
                <a:lnTo>
                  <a:pt x="626232" y="2518976"/>
                </a:lnTo>
                <a:lnTo>
                  <a:pt x="635119" y="2521514"/>
                </a:lnTo>
                <a:lnTo>
                  <a:pt x="644006" y="2524370"/>
                </a:lnTo>
                <a:lnTo>
                  <a:pt x="653211" y="2527860"/>
                </a:lnTo>
                <a:lnTo>
                  <a:pt x="661780" y="2531033"/>
                </a:lnTo>
                <a:lnTo>
                  <a:pt x="670668" y="2534841"/>
                </a:lnTo>
                <a:lnTo>
                  <a:pt x="679237" y="2538648"/>
                </a:lnTo>
                <a:lnTo>
                  <a:pt x="687807" y="2542773"/>
                </a:lnTo>
                <a:lnTo>
                  <a:pt x="696377" y="2547215"/>
                </a:lnTo>
                <a:lnTo>
                  <a:pt x="704629" y="2551657"/>
                </a:lnTo>
                <a:lnTo>
                  <a:pt x="764299" y="2480266"/>
                </a:lnTo>
                <a:lnTo>
                  <a:pt x="884275" y="2581165"/>
                </a:lnTo>
                <a:lnTo>
                  <a:pt x="824922" y="2651921"/>
                </a:lnTo>
                <a:lnTo>
                  <a:pt x="830953" y="2659219"/>
                </a:lnTo>
                <a:lnTo>
                  <a:pt x="836348" y="2666517"/>
                </a:lnTo>
                <a:lnTo>
                  <a:pt x="842062" y="2674449"/>
                </a:lnTo>
                <a:lnTo>
                  <a:pt x="847140" y="2682382"/>
                </a:lnTo>
                <a:lnTo>
                  <a:pt x="852536" y="2690314"/>
                </a:lnTo>
                <a:lnTo>
                  <a:pt x="857297" y="2698563"/>
                </a:lnTo>
                <a:lnTo>
                  <a:pt x="862057" y="2706813"/>
                </a:lnTo>
                <a:lnTo>
                  <a:pt x="866501" y="2715380"/>
                </a:lnTo>
                <a:lnTo>
                  <a:pt x="870945" y="2723947"/>
                </a:lnTo>
                <a:lnTo>
                  <a:pt x="875071" y="2732514"/>
                </a:lnTo>
                <a:lnTo>
                  <a:pt x="879197" y="2741398"/>
                </a:lnTo>
                <a:lnTo>
                  <a:pt x="883006" y="2750282"/>
                </a:lnTo>
                <a:lnTo>
                  <a:pt x="886497" y="2759166"/>
                </a:lnTo>
                <a:lnTo>
                  <a:pt x="889671" y="2768050"/>
                </a:lnTo>
                <a:lnTo>
                  <a:pt x="892845" y="2777252"/>
                </a:lnTo>
                <a:lnTo>
                  <a:pt x="896019" y="2786453"/>
                </a:lnTo>
                <a:lnTo>
                  <a:pt x="986794" y="2779156"/>
                </a:lnTo>
                <a:lnTo>
                  <a:pt x="1000125" y="2934629"/>
                </a:lnTo>
                <a:lnTo>
                  <a:pt x="909667" y="2942879"/>
                </a:lnTo>
                <a:lnTo>
                  <a:pt x="908397" y="2952397"/>
                </a:lnTo>
                <a:lnTo>
                  <a:pt x="907128" y="2962233"/>
                </a:lnTo>
                <a:lnTo>
                  <a:pt x="905541" y="2971752"/>
                </a:lnTo>
                <a:lnTo>
                  <a:pt x="903636" y="2981588"/>
                </a:lnTo>
                <a:lnTo>
                  <a:pt x="901415" y="2990790"/>
                </a:lnTo>
                <a:lnTo>
                  <a:pt x="899193" y="3000309"/>
                </a:lnTo>
                <a:lnTo>
                  <a:pt x="896654" y="3009827"/>
                </a:lnTo>
                <a:lnTo>
                  <a:pt x="893797" y="3019029"/>
                </a:lnTo>
                <a:lnTo>
                  <a:pt x="890623" y="3027913"/>
                </a:lnTo>
                <a:lnTo>
                  <a:pt x="887449" y="3036797"/>
                </a:lnTo>
                <a:lnTo>
                  <a:pt x="883958" y="3045999"/>
                </a:lnTo>
                <a:lnTo>
                  <a:pt x="880149" y="3054566"/>
                </a:lnTo>
                <a:lnTo>
                  <a:pt x="876658" y="3063450"/>
                </a:lnTo>
                <a:lnTo>
                  <a:pt x="872532" y="3072017"/>
                </a:lnTo>
                <a:lnTo>
                  <a:pt x="868088" y="3080584"/>
                </a:lnTo>
                <a:lnTo>
                  <a:pt x="863644" y="3089150"/>
                </a:lnTo>
                <a:lnTo>
                  <a:pt x="933154" y="3147532"/>
                </a:lnTo>
                <a:lnTo>
                  <a:pt x="831905" y="3267151"/>
                </a:lnTo>
                <a:lnTo>
                  <a:pt x="763347" y="3209404"/>
                </a:lnTo>
                <a:lnTo>
                  <a:pt x="755730" y="3215433"/>
                </a:lnTo>
                <a:lnTo>
                  <a:pt x="748112" y="3221144"/>
                </a:lnTo>
                <a:lnTo>
                  <a:pt x="740177" y="3226538"/>
                </a:lnTo>
                <a:lnTo>
                  <a:pt x="732560" y="3231615"/>
                </a:lnTo>
                <a:lnTo>
                  <a:pt x="724307" y="3237009"/>
                </a:lnTo>
                <a:lnTo>
                  <a:pt x="716055" y="3242085"/>
                </a:lnTo>
                <a:lnTo>
                  <a:pt x="707485" y="3246527"/>
                </a:lnTo>
                <a:lnTo>
                  <a:pt x="698916" y="3251287"/>
                </a:lnTo>
                <a:lnTo>
                  <a:pt x="690346" y="3256046"/>
                </a:lnTo>
                <a:lnTo>
                  <a:pt x="681459" y="3259854"/>
                </a:lnTo>
                <a:lnTo>
                  <a:pt x="672572" y="3263979"/>
                </a:lnTo>
                <a:lnTo>
                  <a:pt x="663685" y="3267786"/>
                </a:lnTo>
                <a:lnTo>
                  <a:pt x="654480" y="3271276"/>
                </a:lnTo>
                <a:lnTo>
                  <a:pt x="645593" y="3274449"/>
                </a:lnTo>
                <a:lnTo>
                  <a:pt x="635754" y="3277305"/>
                </a:lnTo>
                <a:lnTo>
                  <a:pt x="626549" y="3280478"/>
                </a:lnTo>
                <a:lnTo>
                  <a:pt x="634484" y="3369637"/>
                </a:lnTo>
                <a:lnTo>
                  <a:pt x="478008" y="3382963"/>
                </a:lnTo>
                <a:lnTo>
                  <a:pt x="470390" y="3293804"/>
                </a:lnTo>
                <a:lnTo>
                  <a:pt x="460551" y="3292535"/>
                </a:lnTo>
                <a:lnTo>
                  <a:pt x="451029" y="3291266"/>
                </a:lnTo>
                <a:lnTo>
                  <a:pt x="441190" y="3289362"/>
                </a:lnTo>
                <a:lnTo>
                  <a:pt x="431668" y="3287458"/>
                </a:lnTo>
                <a:lnTo>
                  <a:pt x="421829" y="3285237"/>
                </a:lnTo>
                <a:lnTo>
                  <a:pt x="412624" y="3283016"/>
                </a:lnTo>
                <a:lnTo>
                  <a:pt x="403420" y="3280478"/>
                </a:lnTo>
                <a:lnTo>
                  <a:pt x="394215" y="3277305"/>
                </a:lnTo>
                <a:lnTo>
                  <a:pt x="384693" y="3274449"/>
                </a:lnTo>
                <a:lnTo>
                  <a:pt x="375806" y="3271276"/>
                </a:lnTo>
                <a:lnTo>
                  <a:pt x="366919" y="3267786"/>
                </a:lnTo>
                <a:lnTo>
                  <a:pt x="358032" y="3263979"/>
                </a:lnTo>
                <a:lnTo>
                  <a:pt x="349145" y="3259854"/>
                </a:lnTo>
                <a:lnTo>
                  <a:pt x="340575" y="3256046"/>
                </a:lnTo>
                <a:lnTo>
                  <a:pt x="332006" y="3251921"/>
                </a:lnTo>
                <a:lnTo>
                  <a:pt x="323436" y="3246845"/>
                </a:lnTo>
                <a:lnTo>
                  <a:pt x="265987" y="3315697"/>
                </a:lnTo>
                <a:lnTo>
                  <a:pt x="146012" y="3214798"/>
                </a:lnTo>
                <a:lnTo>
                  <a:pt x="204412" y="3145628"/>
                </a:lnTo>
                <a:lnTo>
                  <a:pt x="198382" y="3138331"/>
                </a:lnTo>
                <a:lnTo>
                  <a:pt x="192669" y="3130398"/>
                </a:lnTo>
                <a:lnTo>
                  <a:pt x="187273" y="3122466"/>
                </a:lnTo>
                <a:lnTo>
                  <a:pt x="181877" y="3114851"/>
                </a:lnTo>
                <a:lnTo>
                  <a:pt x="176799" y="3106602"/>
                </a:lnTo>
                <a:lnTo>
                  <a:pt x="172038" y="3098352"/>
                </a:lnTo>
                <a:lnTo>
                  <a:pt x="167277" y="3089785"/>
                </a:lnTo>
                <a:lnTo>
                  <a:pt x="162834" y="3081853"/>
                </a:lnTo>
                <a:lnTo>
                  <a:pt x="158390" y="3072969"/>
                </a:lnTo>
                <a:lnTo>
                  <a:pt x="154264" y="3064402"/>
                </a:lnTo>
                <a:lnTo>
                  <a:pt x="150455" y="3055517"/>
                </a:lnTo>
                <a:lnTo>
                  <a:pt x="146646" y="3046633"/>
                </a:lnTo>
                <a:lnTo>
                  <a:pt x="143155" y="3037114"/>
                </a:lnTo>
                <a:lnTo>
                  <a:pt x="139664" y="3028230"/>
                </a:lnTo>
                <a:lnTo>
                  <a:pt x="136807" y="3018711"/>
                </a:lnTo>
                <a:lnTo>
                  <a:pt x="133633" y="3009193"/>
                </a:lnTo>
                <a:lnTo>
                  <a:pt x="43175" y="3017125"/>
                </a:lnTo>
                <a:lnTo>
                  <a:pt x="30162" y="2861334"/>
                </a:lnTo>
                <a:lnTo>
                  <a:pt x="121255" y="2853402"/>
                </a:lnTo>
                <a:lnTo>
                  <a:pt x="122207" y="2843249"/>
                </a:lnTo>
                <a:lnTo>
                  <a:pt x="123794" y="2833730"/>
                </a:lnTo>
                <a:lnTo>
                  <a:pt x="125698" y="2824529"/>
                </a:lnTo>
                <a:lnTo>
                  <a:pt x="127285" y="2814692"/>
                </a:lnTo>
                <a:lnTo>
                  <a:pt x="129824" y="2805491"/>
                </a:lnTo>
                <a:lnTo>
                  <a:pt x="132046" y="2796290"/>
                </a:lnTo>
                <a:lnTo>
                  <a:pt x="134903" y="2787088"/>
                </a:lnTo>
                <a:lnTo>
                  <a:pt x="137442" y="2777569"/>
                </a:lnTo>
                <a:lnTo>
                  <a:pt x="140298" y="2768685"/>
                </a:lnTo>
                <a:lnTo>
                  <a:pt x="143790" y="2759801"/>
                </a:lnTo>
                <a:lnTo>
                  <a:pt x="147598" y="2750917"/>
                </a:lnTo>
                <a:lnTo>
                  <a:pt x="151090" y="2742032"/>
                </a:lnTo>
                <a:lnTo>
                  <a:pt x="154899" y="2733466"/>
                </a:lnTo>
                <a:lnTo>
                  <a:pt x="159025" y="2724899"/>
                </a:lnTo>
                <a:lnTo>
                  <a:pt x="167912" y="2707765"/>
                </a:lnTo>
                <a:lnTo>
                  <a:pt x="97450" y="2648749"/>
                </a:lnTo>
                <a:lnTo>
                  <a:pt x="198382" y="2528812"/>
                </a:lnTo>
                <a:lnTo>
                  <a:pt x="269161" y="2588780"/>
                </a:lnTo>
                <a:lnTo>
                  <a:pt x="284079" y="2577675"/>
                </a:lnTo>
                <a:lnTo>
                  <a:pt x="299631" y="2566887"/>
                </a:lnTo>
                <a:lnTo>
                  <a:pt x="307884" y="2561493"/>
                </a:lnTo>
                <a:lnTo>
                  <a:pt x="315819" y="2556734"/>
                </a:lnTo>
                <a:lnTo>
                  <a:pt x="324388" y="2552292"/>
                </a:lnTo>
                <a:lnTo>
                  <a:pt x="332323" y="2547532"/>
                </a:lnTo>
                <a:lnTo>
                  <a:pt x="340893" y="2543407"/>
                </a:lnTo>
                <a:lnTo>
                  <a:pt x="349463" y="2539283"/>
                </a:lnTo>
                <a:lnTo>
                  <a:pt x="358350" y="2535158"/>
                </a:lnTo>
                <a:lnTo>
                  <a:pt x="367237" y="2531350"/>
                </a:lnTo>
                <a:lnTo>
                  <a:pt x="376124" y="2528177"/>
                </a:lnTo>
                <a:lnTo>
                  <a:pt x="385646" y="2524687"/>
                </a:lnTo>
                <a:lnTo>
                  <a:pt x="394533" y="2521832"/>
                </a:lnTo>
                <a:lnTo>
                  <a:pt x="403737" y="2518976"/>
                </a:lnTo>
                <a:lnTo>
                  <a:pt x="396120" y="2426327"/>
                </a:lnTo>
                <a:lnTo>
                  <a:pt x="552279" y="2413000"/>
                </a:lnTo>
                <a:close/>
                <a:moveTo>
                  <a:pt x="1753153" y="2246313"/>
                </a:moveTo>
                <a:lnTo>
                  <a:pt x="1813988" y="2246313"/>
                </a:lnTo>
                <a:lnTo>
                  <a:pt x="1817474" y="2246631"/>
                </a:lnTo>
                <a:lnTo>
                  <a:pt x="1820959" y="2247583"/>
                </a:lnTo>
                <a:lnTo>
                  <a:pt x="1823811" y="2248536"/>
                </a:lnTo>
                <a:lnTo>
                  <a:pt x="1826346" y="2250441"/>
                </a:lnTo>
                <a:lnTo>
                  <a:pt x="1828564" y="2252346"/>
                </a:lnTo>
                <a:lnTo>
                  <a:pt x="1830148" y="2254886"/>
                </a:lnTo>
                <a:lnTo>
                  <a:pt x="1831415" y="2257426"/>
                </a:lnTo>
                <a:lnTo>
                  <a:pt x="1831732" y="2259966"/>
                </a:lnTo>
                <a:lnTo>
                  <a:pt x="1831732" y="2310766"/>
                </a:lnTo>
                <a:lnTo>
                  <a:pt x="1842188" y="2312036"/>
                </a:lnTo>
                <a:lnTo>
                  <a:pt x="1852011" y="2313623"/>
                </a:lnTo>
                <a:lnTo>
                  <a:pt x="1862467" y="2315528"/>
                </a:lnTo>
                <a:lnTo>
                  <a:pt x="1871973" y="2317751"/>
                </a:lnTo>
                <a:lnTo>
                  <a:pt x="1880528" y="2319973"/>
                </a:lnTo>
                <a:lnTo>
                  <a:pt x="1889400" y="2322513"/>
                </a:lnTo>
                <a:lnTo>
                  <a:pt x="1897955" y="2325371"/>
                </a:lnTo>
                <a:lnTo>
                  <a:pt x="1907460" y="2328863"/>
                </a:lnTo>
                <a:lnTo>
                  <a:pt x="1916332" y="2332673"/>
                </a:lnTo>
                <a:lnTo>
                  <a:pt x="1925204" y="2336801"/>
                </a:lnTo>
                <a:lnTo>
                  <a:pt x="1934393" y="2341246"/>
                </a:lnTo>
                <a:lnTo>
                  <a:pt x="1942948" y="2345691"/>
                </a:lnTo>
                <a:lnTo>
                  <a:pt x="1951503" y="2350771"/>
                </a:lnTo>
                <a:lnTo>
                  <a:pt x="1960058" y="2355851"/>
                </a:lnTo>
                <a:lnTo>
                  <a:pt x="1967662" y="2361566"/>
                </a:lnTo>
                <a:lnTo>
                  <a:pt x="1975267" y="2367281"/>
                </a:lnTo>
                <a:lnTo>
                  <a:pt x="1982238" y="2372996"/>
                </a:lnTo>
                <a:lnTo>
                  <a:pt x="1988575" y="2379346"/>
                </a:lnTo>
                <a:lnTo>
                  <a:pt x="1994278" y="2385378"/>
                </a:lnTo>
                <a:lnTo>
                  <a:pt x="1999665" y="2392046"/>
                </a:lnTo>
                <a:lnTo>
                  <a:pt x="2002199" y="2396491"/>
                </a:lnTo>
                <a:lnTo>
                  <a:pt x="2004100" y="2401253"/>
                </a:lnTo>
                <a:lnTo>
                  <a:pt x="2005051" y="2406016"/>
                </a:lnTo>
                <a:lnTo>
                  <a:pt x="2005685" y="2411413"/>
                </a:lnTo>
                <a:lnTo>
                  <a:pt x="2005051" y="2416493"/>
                </a:lnTo>
                <a:lnTo>
                  <a:pt x="2003784" y="2421891"/>
                </a:lnTo>
                <a:lnTo>
                  <a:pt x="2001566" y="2427288"/>
                </a:lnTo>
                <a:lnTo>
                  <a:pt x="1998397" y="2432368"/>
                </a:lnTo>
                <a:lnTo>
                  <a:pt x="1996179" y="2435543"/>
                </a:lnTo>
                <a:lnTo>
                  <a:pt x="1993961" y="2438401"/>
                </a:lnTo>
                <a:lnTo>
                  <a:pt x="1991426" y="2441576"/>
                </a:lnTo>
                <a:lnTo>
                  <a:pt x="1988575" y="2444433"/>
                </a:lnTo>
                <a:lnTo>
                  <a:pt x="1985406" y="2447291"/>
                </a:lnTo>
                <a:lnTo>
                  <a:pt x="1982238" y="2449831"/>
                </a:lnTo>
                <a:lnTo>
                  <a:pt x="1978435" y="2452688"/>
                </a:lnTo>
                <a:lnTo>
                  <a:pt x="1974633" y="2454911"/>
                </a:lnTo>
                <a:lnTo>
                  <a:pt x="1971148" y="2457133"/>
                </a:lnTo>
                <a:lnTo>
                  <a:pt x="1967029" y="2459038"/>
                </a:lnTo>
                <a:lnTo>
                  <a:pt x="1962910" y="2460626"/>
                </a:lnTo>
                <a:lnTo>
                  <a:pt x="1958790" y="2462213"/>
                </a:lnTo>
                <a:lnTo>
                  <a:pt x="1954671" y="2463483"/>
                </a:lnTo>
                <a:lnTo>
                  <a:pt x="1950235" y="2464118"/>
                </a:lnTo>
                <a:lnTo>
                  <a:pt x="1945799" y="2464753"/>
                </a:lnTo>
                <a:lnTo>
                  <a:pt x="1941364" y="2464753"/>
                </a:lnTo>
                <a:lnTo>
                  <a:pt x="1936294" y="2464753"/>
                </a:lnTo>
                <a:lnTo>
                  <a:pt x="1931541" y="2464118"/>
                </a:lnTo>
                <a:lnTo>
                  <a:pt x="1926471" y="2462531"/>
                </a:lnTo>
                <a:lnTo>
                  <a:pt x="1922035" y="2460626"/>
                </a:lnTo>
                <a:lnTo>
                  <a:pt x="1917916" y="2458403"/>
                </a:lnTo>
                <a:lnTo>
                  <a:pt x="1914431" y="2455546"/>
                </a:lnTo>
                <a:lnTo>
                  <a:pt x="1910946" y="2452688"/>
                </a:lnTo>
                <a:lnTo>
                  <a:pt x="1908094" y="2448878"/>
                </a:lnTo>
                <a:lnTo>
                  <a:pt x="1904925" y="2445068"/>
                </a:lnTo>
                <a:lnTo>
                  <a:pt x="1903341" y="2443798"/>
                </a:lnTo>
                <a:lnTo>
                  <a:pt x="1897004" y="2438401"/>
                </a:lnTo>
                <a:lnTo>
                  <a:pt x="1890667" y="2433638"/>
                </a:lnTo>
                <a:lnTo>
                  <a:pt x="1883696" y="2429193"/>
                </a:lnTo>
                <a:lnTo>
                  <a:pt x="1876092" y="2424431"/>
                </a:lnTo>
                <a:lnTo>
                  <a:pt x="1868804" y="2419986"/>
                </a:lnTo>
                <a:lnTo>
                  <a:pt x="1861200" y="2415858"/>
                </a:lnTo>
                <a:lnTo>
                  <a:pt x="1853912" y="2412366"/>
                </a:lnTo>
                <a:lnTo>
                  <a:pt x="1847258" y="2409508"/>
                </a:lnTo>
                <a:lnTo>
                  <a:pt x="1840921" y="2407286"/>
                </a:lnTo>
                <a:lnTo>
                  <a:pt x="1834267" y="2405381"/>
                </a:lnTo>
                <a:lnTo>
                  <a:pt x="1827296" y="2403793"/>
                </a:lnTo>
                <a:lnTo>
                  <a:pt x="1820642" y="2402523"/>
                </a:lnTo>
                <a:lnTo>
                  <a:pt x="1813355" y="2401253"/>
                </a:lnTo>
                <a:lnTo>
                  <a:pt x="1806384" y="2400301"/>
                </a:lnTo>
                <a:lnTo>
                  <a:pt x="1799730" y="2399666"/>
                </a:lnTo>
                <a:lnTo>
                  <a:pt x="1792759" y="2399348"/>
                </a:lnTo>
                <a:lnTo>
                  <a:pt x="1786105" y="2399031"/>
                </a:lnTo>
                <a:lnTo>
                  <a:pt x="1776917" y="2399348"/>
                </a:lnTo>
                <a:lnTo>
                  <a:pt x="1767094" y="2400301"/>
                </a:lnTo>
                <a:lnTo>
                  <a:pt x="1756321" y="2401571"/>
                </a:lnTo>
                <a:lnTo>
                  <a:pt x="1745548" y="2404428"/>
                </a:lnTo>
                <a:lnTo>
                  <a:pt x="1740162" y="2405698"/>
                </a:lnTo>
                <a:lnTo>
                  <a:pt x="1734458" y="2407603"/>
                </a:lnTo>
                <a:lnTo>
                  <a:pt x="1729072" y="2409826"/>
                </a:lnTo>
                <a:lnTo>
                  <a:pt x="1723368" y="2412048"/>
                </a:lnTo>
                <a:lnTo>
                  <a:pt x="1717982" y="2414906"/>
                </a:lnTo>
                <a:lnTo>
                  <a:pt x="1712279" y="2418081"/>
                </a:lnTo>
                <a:lnTo>
                  <a:pt x="1706575" y="2421256"/>
                </a:lnTo>
                <a:lnTo>
                  <a:pt x="1701506" y="2425383"/>
                </a:lnTo>
                <a:lnTo>
                  <a:pt x="1698337" y="2427923"/>
                </a:lnTo>
                <a:lnTo>
                  <a:pt x="1695168" y="2431416"/>
                </a:lnTo>
                <a:lnTo>
                  <a:pt x="1692634" y="2434908"/>
                </a:lnTo>
                <a:lnTo>
                  <a:pt x="1690415" y="2438401"/>
                </a:lnTo>
                <a:lnTo>
                  <a:pt x="1688514" y="2442211"/>
                </a:lnTo>
                <a:lnTo>
                  <a:pt x="1686930" y="2446338"/>
                </a:lnTo>
                <a:lnTo>
                  <a:pt x="1686296" y="2450783"/>
                </a:lnTo>
                <a:lnTo>
                  <a:pt x="1685662" y="2455228"/>
                </a:lnTo>
                <a:lnTo>
                  <a:pt x="1685346" y="2459673"/>
                </a:lnTo>
                <a:lnTo>
                  <a:pt x="1685346" y="2464118"/>
                </a:lnTo>
                <a:lnTo>
                  <a:pt x="1685662" y="2468563"/>
                </a:lnTo>
                <a:lnTo>
                  <a:pt x="1686296" y="2473008"/>
                </a:lnTo>
                <a:lnTo>
                  <a:pt x="1687880" y="2477136"/>
                </a:lnTo>
                <a:lnTo>
                  <a:pt x="1689148" y="2481581"/>
                </a:lnTo>
                <a:lnTo>
                  <a:pt x="1691366" y="2485708"/>
                </a:lnTo>
                <a:lnTo>
                  <a:pt x="1693584" y="2489518"/>
                </a:lnTo>
                <a:lnTo>
                  <a:pt x="1698654" y="2495233"/>
                </a:lnTo>
                <a:lnTo>
                  <a:pt x="1703723" y="2500631"/>
                </a:lnTo>
                <a:lnTo>
                  <a:pt x="1709427" y="2505076"/>
                </a:lnTo>
                <a:lnTo>
                  <a:pt x="1715130" y="2508568"/>
                </a:lnTo>
                <a:lnTo>
                  <a:pt x="1721784" y="2512378"/>
                </a:lnTo>
                <a:lnTo>
                  <a:pt x="1729389" y="2515871"/>
                </a:lnTo>
                <a:lnTo>
                  <a:pt x="1745865" y="2522538"/>
                </a:lnTo>
                <a:lnTo>
                  <a:pt x="1750618" y="2524443"/>
                </a:lnTo>
                <a:lnTo>
                  <a:pt x="1778501" y="2534603"/>
                </a:lnTo>
                <a:lnTo>
                  <a:pt x="1797829" y="2542223"/>
                </a:lnTo>
                <a:lnTo>
                  <a:pt x="1816523" y="2549208"/>
                </a:lnTo>
                <a:lnTo>
                  <a:pt x="1827613" y="2553336"/>
                </a:lnTo>
                <a:lnTo>
                  <a:pt x="1854546" y="2562861"/>
                </a:lnTo>
                <a:lnTo>
                  <a:pt x="1868804" y="2568258"/>
                </a:lnTo>
                <a:lnTo>
                  <a:pt x="1882746" y="2573656"/>
                </a:lnTo>
                <a:lnTo>
                  <a:pt x="1897004" y="2579688"/>
                </a:lnTo>
                <a:lnTo>
                  <a:pt x="1911262" y="2585721"/>
                </a:lnTo>
                <a:lnTo>
                  <a:pt x="1925204" y="2592388"/>
                </a:lnTo>
                <a:lnTo>
                  <a:pt x="1938512" y="2599373"/>
                </a:lnTo>
                <a:lnTo>
                  <a:pt x="1951503" y="2606676"/>
                </a:lnTo>
                <a:lnTo>
                  <a:pt x="1964177" y="2614613"/>
                </a:lnTo>
                <a:lnTo>
                  <a:pt x="1969563" y="2618741"/>
                </a:lnTo>
                <a:lnTo>
                  <a:pt x="1975584" y="2622868"/>
                </a:lnTo>
                <a:lnTo>
                  <a:pt x="1980653" y="2627313"/>
                </a:lnTo>
                <a:lnTo>
                  <a:pt x="1986040" y="2631758"/>
                </a:lnTo>
                <a:lnTo>
                  <a:pt x="1990793" y="2636203"/>
                </a:lnTo>
                <a:lnTo>
                  <a:pt x="1995229" y="2640966"/>
                </a:lnTo>
                <a:lnTo>
                  <a:pt x="1999665" y="2645728"/>
                </a:lnTo>
                <a:lnTo>
                  <a:pt x="2003467" y="2651126"/>
                </a:lnTo>
                <a:lnTo>
                  <a:pt x="2006952" y="2656206"/>
                </a:lnTo>
                <a:lnTo>
                  <a:pt x="2010438" y="2661286"/>
                </a:lnTo>
                <a:lnTo>
                  <a:pt x="2012972" y="2667001"/>
                </a:lnTo>
                <a:lnTo>
                  <a:pt x="2015507" y="2672398"/>
                </a:lnTo>
                <a:lnTo>
                  <a:pt x="2017408" y="2677796"/>
                </a:lnTo>
                <a:lnTo>
                  <a:pt x="2019309" y="2682876"/>
                </a:lnTo>
                <a:lnTo>
                  <a:pt x="2020260" y="2688273"/>
                </a:lnTo>
                <a:lnTo>
                  <a:pt x="2021844" y="2693671"/>
                </a:lnTo>
                <a:lnTo>
                  <a:pt x="2022478" y="2699068"/>
                </a:lnTo>
                <a:lnTo>
                  <a:pt x="2023429" y="2704148"/>
                </a:lnTo>
                <a:lnTo>
                  <a:pt x="2023745" y="2709546"/>
                </a:lnTo>
                <a:lnTo>
                  <a:pt x="2024062" y="2714943"/>
                </a:lnTo>
                <a:lnTo>
                  <a:pt x="2024062" y="2720023"/>
                </a:lnTo>
                <a:lnTo>
                  <a:pt x="2024062" y="2725738"/>
                </a:lnTo>
                <a:lnTo>
                  <a:pt x="2023429" y="2730818"/>
                </a:lnTo>
                <a:lnTo>
                  <a:pt x="2022478" y="2736216"/>
                </a:lnTo>
                <a:lnTo>
                  <a:pt x="2021844" y="2741296"/>
                </a:lnTo>
                <a:lnTo>
                  <a:pt x="2020894" y="2746376"/>
                </a:lnTo>
                <a:lnTo>
                  <a:pt x="2019309" y="2751773"/>
                </a:lnTo>
                <a:lnTo>
                  <a:pt x="2017725" y="2756853"/>
                </a:lnTo>
                <a:lnTo>
                  <a:pt x="2014240" y="2767331"/>
                </a:lnTo>
                <a:lnTo>
                  <a:pt x="2009170" y="2777173"/>
                </a:lnTo>
                <a:lnTo>
                  <a:pt x="2004100" y="2787016"/>
                </a:lnTo>
                <a:lnTo>
                  <a:pt x="1997763" y="2796223"/>
                </a:lnTo>
                <a:lnTo>
                  <a:pt x="1990476" y="2805431"/>
                </a:lnTo>
                <a:lnTo>
                  <a:pt x="1982554" y="2814003"/>
                </a:lnTo>
                <a:lnTo>
                  <a:pt x="1973683" y="2822576"/>
                </a:lnTo>
                <a:lnTo>
                  <a:pt x="1964177" y="2830513"/>
                </a:lnTo>
                <a:lnTo>
                  <a:pt x="1958474" y="2834641"/>
                </a:lnTo>
                <a:lnTo>
                  <a:pt x="1952137" y="2838768"/>
                </a:lnTo>
                <a:lnTo>
                  <a:pt x="1945799" y="2842261"/>
                </a:lnTo>
                <a:lnTo>
                  <a:pt x="1938829" y="2845753"/>
                </a:lnTo>
                <a:lnTo>
                  <a:pt x="1931541" y="2848928"/>
                </a:lnTo>
                <a:lnTo>
                  <a:pt x="1923937" y="2852421"/>
                </a:lnTo>
                <a:lnTo>
                  <a:pt x="1915698" y="2854961"/>
                </a:lnTo>
                <a:lnTo>
                  <a:pt x="1907777" y="2857818"/>
                </a:lnTo>
                <a:lnTo>
                  <a:pt x="1899222" y="2860041"/>
                </a:lnTo>
                <a:lnTo>
                  <a:pt x="1890350" y="2862263"/>
                </a:lnTo>
                <a:lnTo>
                  <a:pt x="1880845" y="2864486"/>
                </a:lnTo>
                <a:lnTo>
                  <a:pt x="1871656" y="2866391"/>
                </a:lnTo>
                <a:lnTo>
                  <a:pt x="1862150" y="2867978"/>
                </a:lnTo>
                <a:lnTo>
                  <a:pt x="1852011" y="2869566"/>
                </a:lnTo>
                <a:lnTo>
                  <a:pt x="1842188" y="2870201"/>
                </a:lnTo>
                <a:lnTo>
                  <a:pt x="1831732" y="2871471"/>
                </a:lnTo>
                <a:lnTo>
                  <a:pt x="1831732" y="2918143"/>
                </a:lnTo>
                <a:lnTo>
                  <a:pt x="1831415" y="2921001"/>
                </a:lnTo>
                <a:lnTo>
                  <a:pt x="1830148" y="2923858"/>
                </a:lnTo>
                <a:lnTo>
                  <a:pt x="1828564" y="2926081"/>
                </a:lnTo>
                <a:lnTo>
                  <a:pt x="1826346" y="2928303"/>
                </a:lnTo>
                <a:lnTo>
                  <a:pt x="1823811" y="2929573"/>
                </a:lnTo>
                <a:lnTo>
                  <a:pt x="1820959" y="2931161"/>
                </a:lnTo>
                <a:lnTo>
                  <a:pt x="1817474" y="2931796"/>
                </a:lnTo>
                <a:lnTo>
                  <a:pt x="1813988" y="2932113"/>
                </a:lnTo>
                <a:lnTo>
                  <a:pt x="1753153" y="2932113"/>
                </a:lnTo>
                <a:lnTo>
                  <a:pt x="1749350" y="2931796"/>
                </a:lnTo>
                <a:lnTo>
                  <a:pt x="1745865" y="2931161"/>
                </a:lnTo>
                <a:lnTo>
                  <a:pt x="1743013" y="2929573"/>
                </a:lnTo>
                <a:lnTo>
                  <a:pt x="1740478" y="2928303"/>
                </a:lnTo>
                <a:lnTo>
                  <a:pt x="1738261" y="2926081"/>
                </a:lnTo>
                <a:lnTo>
                  <a:pt x="1736676" y="2923858"/>
                </a:lnTo>
                <a:lnTo>
                  <a:pt x="1735726" y="2921001"/>
                </a:lnTo>
                <a:lnTo>
                  <a:pt x="1735409" y="2918143"/>
                </a:lnTo>
                <a:lnTo>
                  <a:pt x="1735409" y="2867661"/>
                </a:lnTo>
                <a:lnTo>
                  <a:pt x="1722418" y="2865438"/>
                </a:lnTo>
                <a:lnTo>
                  <a:pt x="1708793" y="2863216"/>
                </a:lnTo>
                <a:lnTo>
                  <a:pt x="1696436" y="2860041"/>
                </a:lnTo>
                <a:lnTo>
                  <a:pt x="1683444" y="2857183"/>
                </a:lnTo>
                <a:lnTo>
                  <a:pt x="1670770" y="2853373"/>
                </a:lnTo>
                <a:lnTo>
                  <a:pt x="1658413" y="2849246"/>
                </a:lnTo>
                <a:lnTo>
                  <a:pt x="1646689" y="2844801"/>
                </a:lnTo>
                <a:lnTo>
                  <a:pt x="1635283" y="2840038"/>
                </a:lnTo>
                <a:lnTo>
                  <a:pt x="1624193" y="2834958"/>
                </a:lnTo>
                <a:lnTo>
                  <a:pt x="1613420" y="2829243"/>
                </a:lnTo>
                <a:lnTo>
                  <a:pt x="1603280" y="2823528"/>
                </a:lnTo>
                <a:lnTo>
                  <a:pt x="1594092" y="2816543"/>
                </a:lnTo>
                <a:lnTo>
                  <a:pt x="1585220" y="2809876"/>
                </a:lnTo>
                <a:lnTo>
                  <a:pt x="1576982" y="2802573"/>
                </a:lnTo>
                <a:lnTo>
                  <a:pt x="1569377" y="2794636"/>
                </a:lnTo>
                <a:lnTo>
                  <a:pt x="1566209" y="2790826"/>
                </a:lnTo>
                <a:lnTo>
                  <a:pt x="1563357" y="2786698"/>
                </a:lnTo>
                <a:lnTo>
                  <a:pt x="1560188" y="2782253"/>
                </a:lnTo>
                <a:lnTo>
                  <a:pt x="1558287" y="2777173"/>
                </a:lnTo>
                <a:lnTo>
                  <a:pt x="1557337" y="2772411"/>
                </a:lnTo>
                <a:lnTo>
                  <a:pt x="1557337" y="2767331"/>
                </a:lnTo>
                <a:lnTo>
                  <a:pt x="1557654" y="2761933"/>
                </a:lnTo>
                <a:lnTo>
                  <a:pt x="1559238" y="2756853"/>
                </a:lnTo>
                <a:lnTo>
                  <a:pt x="1561456" y="2751456"/>
                </a:lnTo>
                <a:lnTo>
                  <a:pt x="1564308" y="2746058"/>
                </a:lnTo>
                <a:lnTo>
                  <a:pt x="1566209" y="2743201"/>
                </a:lnTo>
                <a:lnTo>
                  <a:pt x="1568743" y="2740026"/>
                </a:lnTo>
                <a:lnTo>
                  <a:pt x="1571278" y="2737168"/>
                </a:lnTo>
                <a:lnTo>
                  <a:pt x="1574447" y="2734311"/>
                </a:lnTo>
                <a:lnTo>
                  <a:pt x="1577299" y="2731136"/>
                </a:lnTo>
                <a:lnTo>
                  <a:pt x="1580784" y="2728596"/>
                </a:lnTo>
                <a:lnTo>
                  <a:pt x="1583952" y="2726056"/>
                </a:lnTo>
                <a:lnTo>
                  <a:pt x="1587755" y="2723833"/>
                </a:lnTo>
                <a:lnTo>
                  <a:pt x="1591874" y="2721611"/>
                </a:lnTo>
                <a:lnTo>
                  <a:pt x="1595359" y="2719706"/>
                </a:lnTo>
                <a:lnTo>
                  <a:pt x="1599478" y="2717801"/>
                </a:lnTo>
                <a:lnTo>
                  <a:pt x="1603914" y="2716531"/>
                </a:lnTo>
                <a:lnTo>
                  <a:pt x="1608033" y="2715261"/>
                </a:lnTo>
                <a:lnTo>
                  <a:pt x="1612469" y="2714626"/>
                </a:lnTo>
                <a:lnTo>
                  <a:pt x="1616905" y="2713673"/>
                </a:lnTo>
                <a:lnTo>
                  <a:pt x="1621341" y="2713673"/>
                </a:lnTo>
                <a:lnTo>
                  <a:pt x="1626411" y="2713673"/>
                </a:lnTo>
                <a:lnTo>
                  <a:pt x="1631480" y="2714943"/>
                </a:lnTo>
                <a:lnTo>
                  <a:pt x="1635916" y="2715896"/>
                </a:lnTo>
                <a:lnTo>
                  <a:pt x="1640352" y="2717801"/>
                </a:lnTo>
                <a:lnTo>
                  <a:pt x="1644471" y="2720023"/>
                </a:lnTo>
                <a:lnTo>
                  <a:pt x="1648274" y="2723198"/>
                </a:lnTo>
                <a:lnTo>
                  <a:pt x="1651759" y="2726056"/>
                </a:lnTo>
                <a:lnTo>
                  <a:pt x="1654928" y="2729866"/>
                </a:lnTo>
                <a:lnTo>
                  <a:pt x="1657462" y="2733041"/>
                </a:lnTo>
                <a:lnTo>
                  <a:pt x="1658096" y="2733993"/>
                </a:lnTo>
                <a:lnTo>
                  <a:pt x="1659364" y="2734946"/>
                </a:lnTo>
                <a:lnTo>
                  <a:pt x="1665701" y="2740026"/>
                </a:lnTo>
                <a:lnTo>
                  <a:pt x="1671721" y="2744471"/>
                </a:lnTo>
                <a:lnTo>
                  <a:pt x="1678692" y="2748598"/>
                </a:lnTo>
                <a:lnTo>
                  <a:pt x="1685662" y="2752726"/>
                </a:lnTo>
                <a:lnTo>
                  <a:pt x="1692634" y="2756853"/>
                </a:lnTo>
                <a:lnTo>
                  <a:pt x="1699921" y="2760346"/>
                </a:lnTo>
                <a:lnTo>
                  <a:pt x="1707526" y="2763521"/>
                </a:lnTo>
                <a:lnTo>
                  <a:pt x="1714497" y="2766061"/>
                </a:lnTo>
                <a:lnTo>
                  <a:pt x="1720834" y="2768283"/>
                </a:lnTo>
                <a:lnTo>
                  <a:pt x="1731607" y="2771458"/>
                </a:lnTo>
                <a:lnTo>
                  <a:pt x="1742380" y="2773998"/>
                </a:lnTo>
                <a:lnTo>
                  <a:pt x="1753153" y="2776221"/>
                </a:lnTo>
                <a:lnTo>
                  <a:pt x="1764242" y="2778126"/>
                </a:lnTo>
                <a:lnTo>
                  <a:pt x="1775016" y="2779396"/>
                </a:lnTo>
                <a:lnTo>
                  <a:pt x="1785789" y="2780666"/>
                </a:lnTo>
                <a:lnTo>
                  <a:pt x="1795928" y="2780983"/>
                </a:lnTo>
                <a:lnTo>
                  <a:pt x="1806067" y="2781301"/>
                </a:lnTo>
                <a:lnTo>
                  <a:pt x="1817157" y="2780983"/>
                </a:lnTo>
                <a:lnTo>
                  <a:pt x="1827613" y="2780348"/>
                </a:lnTo>
                <a:lnTo>
                  <a:pt x="1837119" y="2778761"/>
                </a:lnTo>
                <a:lnTo>
                  <a:pt x="1845991" y="2776856"/>
                </a:lnTo>
                <a:lnTo>
                  <a:pt x="1854546" y="2774633"/>
                </a:lnTo>
                <a:lnTo>
                  <a:pt x="1862467" y="2771776"/>
                </a:lnTo>
                <a:lnTo>
                  <a:pt x="1869121" y="2768283"/>
                </a:lnTo>
                <a:lnTo>
                  <a:pt x="1875458" y="2764791"/>
                </a:lnTo>
                <a:lnTo>
                  <a:pt x="1879260" y="2761616"/>
                </a:lnTo>
                <a:lnTo>
                  <a:pt x="1882429" y="2758441"/>
                </a:lnTo>
                <a:lnTo>
                  <a:pt x="1885280" y="2754948"/>
                </a:lnTo>
                <a:lnTo>
                  <a:pt x="1888132" y="2751456"/>
                </a:lnTo>
                <a:lnTo>
                  <a:pt x="1890350" y="2747646"/>
                </a:lnTo>
                <a:lnTo>
                  <a:pt x="1892251" y="2743518"/>
                </a:lnTo>
                <a:lnTo>
                  <a:pt x="1893519" y="2739391"/>
                </a:lnTo>
                <a:lnTo>
                  <a:pt x="1894786" y="2734946"/>
                </a:lnTo>
                <a:lnTo>
                  <a:pt x="1895420" y="2730818"/>
                </a:lnTo>
                <a:lnTo>
                  <a:pt x="1895737" y="2726373"/>
                </a:lnTo>
                <a:lnTo>
                  <a:pt x="1895420" y="2721928"/>
                </a:lnTo>
                <a:lnTo>
                  <a:pt x="1895103" y="2717483"/>
                </a:lnTo>
                <a:lnTo>
                  <a:pt x="1893836" y="2713038"/>
                </a:lnTo>
                <a:lnTo>
                  <a:pt x="1892885" y="2708911"/>
                </a:lnTo>
                <a:lnTo>
                  <a:pt x="1890984" y="2704783"/>
                </a:lnTo>
                <a:lnTo>
                  <a:pt x="1888766" y="2700656"/>
                </a:lnTo>
                <a:lnTo>
                  <a:pt x="1885280" y="2696211"/>
                </a:lnTo>
                <a:lnTo>
                  <a:pt x="1881478" y="2691766"/>
                </a:lnTo>
                <a:lnTo>
                  <a:pt x="1876092" y="2687321"/>
                </a:lnTo>
                <a:lnTo>
                  <a:pt x="1870705" y="2682876"/>
                </a:lnTo>
                <a:lnTo>
                  <a:pt x="1864368" y="2678748"/>
                </a:lnTo>
                <a:lnTo>
                  <a:pt x="1857714" y="2674621"/>
                </a:lnTo>
                <a:lnTo>
                  <a:pt x="1850110" y="2671128"/>
                </a:lnTo>
                <a:lnTo>
                  <a:pt x="1842188" y="2667318"/>
                </a:lnTo>
                <a:lnTo>
                  <a:pt x="1817474" y="2657158"/>
                </a:lnTo>
                <a:lnTo>
                  <a:pt x="1720517" y="2617471"/>
                </a:lnTo>
                <a:lnTo>
                  <a:pt x="1673305" y="2597786"/>
                </a:lnTo>
                <a:lnTo>
                  <a:pt x="1644471" y="2585086"/>
                </a:lnTo>
                <a:lnTo>
                  <a:pt x="1639085" y="2582546"/>
                </a:lnTo>
                <a:lnTo>
                  <a:pt x="1634015" y="2580006"/>
                </a:lnTo>
                <a:lnTo>
                  <a:pt x="1624827" y="2574608"/>
                </a:lnTo>
                <a:lnTo>
                  <a:pt x="1615638" y="2567623"/>
                </a:lnTo>
                <a:lnTo>
                  <a:pt x="1607083" y="2560638"/>
                </a:lnTo>
                <a:lnTo>
                  <a:pt x="1598845" y="2552383"/>
                </a:lnTo>
                <a:lnTo>
                  <a:pt x="1591874" y="2544446"/>
                </a:lnTo>
                <a:lnTo>
                  <a:pt x="1588072" y="2540001"/>
                </a:lnTo>
                <a:lnTo>
                  <a:pt x="1585220" y="2534921"/>
                </a:lnTo>
                <a:lnTo>
                  <a:pt x="1581734" y="2530476"/>
                </a:lnTo>
                <a:lnTo>
                  <a:pt x="1579200" y="2525713"/>
                </a:lnTo>
                <a:lnTo>
                  <a:pt x="1576348" y="2520633"/>
                </a:lnTo>
                <a:lnTo>
                  <a:pt x="1574130" y="2515236"/>
                </a:lnTo>
                <a:lnTo>
                  <a:pt x="1571912" y="2510156"/>
                </a:lnTo>
                <a:lnTo>
                  <a:pt x="1570011" y="2505076"/>
                </a:lnTo>
                <a:lnTo>
                  <a:pt x="1568110" y="2499678"/>
                </a:lnTo>
                <a:lnTo>
                  <a:pt x="1566525" y="2494598"/>
                </a:lnTo>
                <a:lnTo>
                  <a:pt x="1565575" y="2488883"/>
                </a:lnTo>
                <a:lnTo>
                  <a:pt x="1564624" y="2483803"/>
                </a:lnTo>
                <a:lnTo>
                  <a:pt x="1563991" y="2478088"/>
                </a:lnTo>
                <a:lnTo>
                  <a:pt x="1563674" y="2473008"/>
                </a:lnTo>
                <a:lnTo>
                  <a:pt x="1563357" y="2467293"/>
                </a:lnTo>
                <a:lnTo>
                  <a:pt x="1563674" y="2461896"/>
                </a:lnTo>
                <a:lnTo>
                  <a:pt x="1563991" y="2456816"/>
                </a:lnTo>
                <a:lnTo>
                  <a:pt x="1564308" y="2451101"/>
                </a:lnTo>
                <a:lnTo>
                  <a:pt x="1565575" y="2446021"/>
                </a:lnTo>
                <a:lnTo>
                  <a:pt x="1566525" y="2440306"/>
                </a:lnTo>
                <a:lnTo>
                  <a:pt x="1567793" y="2435226"/>
                </a:lnTo>
                <a:lnTo>
                  <a:pt x="1569060" y="2429828"/>
                </a:lnTo>
                <a:lnTo>
                  <a:pt x="1570961" y="2424748"/>
                </a:lnTo>
                <a:lnTo>
                  <a:pt x="1573179" y="2419668"/>
                </a:lnTo>
                <a:lnTo>
                  <a:pt x="1575397" y="2414271"/>
                </a:lnTo>
                <a:lnTo>
                  <a:pt x="1577932" y="2409191"/>
                </a:lnTo>
                <a:lnTo>
                  <a:pt x="1580784" y="2404428"/>
                </a:lnTo>
                <a:lnTo>
                  <a:pt x="1583636" y="2399031"/>
                </a:lnTo>
                <a:lnTo>
                  <a:pt x="1586804" y="2394268"/>
                </a:lnTo>
                <a:lnTo>
                  <a:pt x="1590290" y="2389506"/>
                </a:lnTo>
                <a:lnTo>
                  <a:pt x="1594092" y="2385061"/>
                </a:lnTo>
                <a:lnTo>
                  <a:pt x="1598211" y="2379981"/>
                </a:lnTo>
                <a:lnTo>
                  <a:pt x="1602013" y="2375536"/>
                </a:lnTo>
                <a:lnTo>
                  <a:pt x="1606766" y="2371091"/>
                </a:lnTo>
                <a:lnTo>
                  <a:pt x="1611202" y="2367281"/>
                </a:lnTo>
                <a:lnTo>
                  <a:pt x="1615955" y="2363153"/>
                </a:lnTo>
                <a:lnTo>
                  <a:pt x="1621658" y="2358073"/>
                </a:lnTo>
                <a:lnTo>
                  <a:pt x="1627678" y="2353628"/>
                </a:lnTo>
                <a:lnTo>
                  <a:pt x="1634015" y="2349818"/>
                </a:lnTo>
                <a:lnTo>
                  <a:pt x="1640669" y="2345691"/>
                </a:lnTo>
                <a:lnTo>
                  <a:pt x="1647323" y="2341881"/>
                </a:lnTo>
                <a:lnTo>
                  <a:pt x="1654294" y="2338071"/>
                </a:lnTo>
                <a:lnTo>
                  <a:pt x="1661898" y="2334896"/>
                </a:lnTo>
                <a:lnTo>
                  <a:pt x="1669186" y="2331403"/>
                </a:lnTo>
                <a:lnTo>
                  <a:pt x="1676790" y="2328546"/>
                </a:lnTo>
                <a:lnTo>
                  <a:pt x="1684395" y="2325371"/>
                </a:lnTo>
                <a:lnTo>
                  <a:pt x="1692634" y="2322831"/>
                </a:lnTo>
                <a:lnTo>
                  <a:pt x="1700872" y="2320608"/>
                </a:lnTo>
                <a:lnTo>
                  <a:pt x="1709427" y="2318386"/>
                </a:lnTo>
                <a:lnTo>
                  <a:pt x="1717982" y="2316163"/>
                </a:lnTo>
                <a:lnTo>
                  <a:pt x="1726220" y="2314893"/>
                </a:lnTo>
                <a:lnTo>
                  <a:pt x="1735409" y="2312988"/>
                </a:lnTo>
                <a:lnTo>
                  <a:pt x="1735409" y="2259966"/>
                </a:lnTo>
                <a:lnTo>
                  <a:pt x="1735726" y="2257426"/>
                </a:lnTo>
                <a:lnTo>
                  <a:pt x="1736676" y="2254886"/>
                </a:lnTo>
                <a:lnTo>
                  <a:pt x="1738261" y="2252346"/>
                </a:lnTo>
                <a:lnTo>
                  <a:pt x="1740478" y="2250441"/>
                </a:lnTo>
                <a:lnTo>
                  <a:pt x="1743013" y="2248536"/>
                </a:lnTo>
                <a:lnTo>
                  <a:pt x="1745865" y="2247583"/>
                </a:lnTo>
                <a:lnTo>
                  <a:pt x="1749350" y="2246631"/>
                </a:lnTo>
                <a:lnTo>
                  <a:pt x="1753153" y="2246313"/>
                </a:lnTo>
                <a:close/>
                <a:moveTo>
                  <a:pt x="1796891" y="2159710"/>
                </a:moveTo>
                <a:lnTo>
                  <a:pt x="1786093" y="2160028"/>
                </a:lnTo>
                <a:lnTo>
                  <a:pt x="1775296" y="2160663"/>
                </a:lnTo>
                <a:lnTo>
                  <a:pt x="1764817" y="2161298"/>
                </a:lnTo>
                <a:lnTo>
                  <a:pt x="1754337" y="2162251"/>
                </a:lnTo>
                <a:lnTo>
                  <a:pt x="1743540" y="2163839"/>
                </a:lnTo>
                <a:lnTo>
                  <a:pt x="1733695" y="2165427"/>
                </a:lnTo>
                <a:lnTo>
                  <a:pt x="1723216" y="2167332"/>
                </a:lnTo>
                <a:lnTo>
                  <a:pt x="1712736" y="2169555"/>
                </a:lnTo>
                <a:lnTo>
                  <a:pt x="1702892" y="2171778"/>
                </a:lnTo>
                <a:lnTo>
                  <a:pt x="1692730" y="2174318"/>
                </a:lnTo>
                <a:lnTo>
                  <a:pt x="1683202" y="2177177"/>
                </a:lnTo>
                <a:lnTo>
                  <a:pt x="1673040" y="2180352"/>
                </a:lnTo>
                <a:lnTo>
                  <a:pt x="1663513" y="2183528"/>
                </a:lnTo>
                <a:lnTo>
                  <a:pt x="1653669" y="2187021"/>
                </a:lnTo>
                <a:lnTo>
                  <a:pt x="1644460" y="2190514"/>
                </a:lnTo>
                <a:lnTo>
                  <a:pt x="1635250" y="2194643"/>
                </a:lnTo>
                <a:lnTo>
                  <a:pt x="1625723" y="2198771"/>
                </a:lnTo>
                <a:lnTo>
                  <a:pt x="1616514" y="2203217"/>
                </a:lnTo>
                <a:lnTo>
                  <a:pt x="1607622" y="2207663"/>
                </a:lnTo>
                <a:lnTo>
                  <a:pt x="1598730" y="2213061"/>
                </a:lnTo>
                <a:lnTo>
                  <a:pt x="1589839" y="2217825"/>
                </a:lnTo>
                <a:lnTo>
                  <a:pt x="1581264" y="2222906"/>
                </a:lnTo>
                <a:lnTo>
                  <a:pt x="1572690" y="2228622"/>
                </a:lnTo>
                <a:lnTo>
                  <a:pt x="1564116" y="2234020"/>
                </a:lnTo>
                <a:lnTo>
                  <a:pt x="1555859" y="2240054"/>
                </a:lnTo>
                <a:lnTo>
                  <a:pt x="1547920" y="2246088"/>
                </a:lnTo>
                <a:lnTo>
                  <a:pt x="1539981" y="2252439"/>
                </a:lnTo>
                <a:lnTo>
                  <a:pt x="1532042" y="2258473"/>
                </a:lnTo>
                <a:lnTo>
                  <a:pt x="1524420" y="2265459"/>
                </a:lnTo>
                <a:lnTo>
                  <a:pt x="1517117" y="2272128"/>
                </a:lnTo>
                <a:lnTo>
                  <a:pt x="1509495" y="2279114"/>
                </a:lnTo>
                <a:lnTo>
                  <a:pt x="1502509" y="2286101"/>
                </a:lnTo>
                <a:lnTo>
                  <a:pt x="1495522" y="2293405"/>
                </a:lnTo>
                <a:lnTo>
                  <a:pt x="1488853" y="2301026"/>
                </a:lnTo>
                <a:lnTo>
                  <a:pt x="1482185" y="2308648"/>
                </a:lnTo>
                <a:lnTo>
                  <a:pt x="1475833" y="2316269"/>
                </a:lnTo>
                <a:lnTo>
                  <a:pt x="1469482" y="2324526"/>
                </a:lnTo>
                <a:lnTo>
                  <a:pt x="1463131" y="2332465"/>
                </a:lnTo>
                <a:lnTo>
                  <a:pt x="1457415" y="2340722"/>
                </a:lnTo>
                <a:lnTo>
                  <a:pt x="1451698" y="2348978"/>
                </a:lnTo>
                <a:lnTo>
                  <a:pt x="1446300" y="2357553"/>
                </a:lnTo>
                <a:lnTo>
                  <a:pt x="1440901" y="2366444"/>
                </a:lnTo>
                <a:lnTo>
                  <a:pt x="1435820" y="2375019"/>
                </a:lnTo>
                <a:lnTo>
                  <a:pt x="1431057" y="2383910"/>
                </a:lnTo>
                <a:lnTo>
                  <a:pt x="1426293" y="2393120"/>
                </a:lnTo>
                <a:lnTo>
                  <a:pt x="1421847" y="2402012"/>
                </a:lnTo>
                <a:lnTo>
                  <a:pt x="1417719" y="2411221"/>
                </a:lnTo>
                <a:lnTo>
                  <a:pt x="1413591" y="2421065"/>
                </a:lnTo>
                <a:lnTo>
                  <a:pt x="1410098" y="2430592"/>
                </a:lnTo>
                <a:lnTo>
                  <a:pt x="1406287" y="2440437"/>
                </a:lnTo>
                <a:lnTo>
                  <a:pt x="1403111" y="2449964"/>
                </a:lnTo>
                <a:lnTo>
                  <a:pt x="1399936" y="2460126"/>
                </a:lnTo>
                <a:lnTo>
                  <a:pt x="1397395" y="2469653"/>
                </a:lnTo>
                <a:lnTo>
                  <a:pt x="1394855" y="2480132"/>
                </a:lnTo>
                <a:lnTo>
                  <a:pt x="1391996" y="2490294"/>
                </a:lnTo>
                <a:lnTo>
                  <a:pt x="1390091" y="2500456"/>
                </a:lnTo>
                <a:lnTo>
                  <a:pt x="1388503" y="2510936"/>
                </a:lnTo>
                <a:lnTo>
                  <a:pt x="1386598" y="2521416"/>
                </a:lnTo>
                <a:lnTo>
                  <a:pt x="1385328" y="2532213"/>
                </a:lnTo>
                <a:lnTo>
                  <a:pt x="1384375" y="2542692"/>
                </a:lnTo>
                <a:lnTo>
                  <a:pt x="1383422" y="2553172"/>
                </a:lnTo>
                <a:lnTo>
                  <a:pt x="1382787" y="2564604"/>
                </a:lnTo>
                <a:lnTo>
                  <a:pt x="1382787" y="2575401"/>
                </a:lnTo>
                <a:lnTo>
                  <a:pt x="1382787" y="2585881"/>
                </a:lnTo>
                <a:lnTo>
                  <a:pt x="1382787" y="2596678"/>
                </a:lnTo>
                <a:lnTo>
                  <a:pt x="1383422" y="2607475"/>
                </a:lnTo>
                <a:lnTo>
                  <a:pt x="1384375" y="2617955"/>
                </a:lnTo>
                <a:lnTo>
                  <a:pt x="1385328" y="2628434"/>
                </a:lnTo>
                <a:lnTo>
                  <a:pt x="1386598" y="2638914"/>
                </a:lnTo>
                <a:lnTo>
                  <a:pt x="1388503" y="2649076"/>
                </a:lnTo>
                <a:lnTo>
                  <a:pt x="1390091" y="2659556"/>
                </a:lnTo>
                <a:lnTo>
                  <a:pt x="1391996" y="2669718"/>
                </a:lnTo>
                <a:lnTo>
                  <a:pt x="1394855" y="2680197"/>
                </a:lnTo>
                <a:lnTo>
                  <a:pt x="1397077" y="2690042"/>
                </a:lnTo>
                <a:lnTo>
                  <a:pt x="1399936" y="2699886"/>
                </a:lnTo>
                <a:lnTo>
                  <a:pt x="1402794" y="2709731"/>
                </a:lnTo>
                <a:lnTo>
                  <a:pt x="1406287" y="2719575"/>
                </a:lnTo>
                <a:lnTo>
                  <a:pt x="1409462" y="2729102"/>
                </a:lnTo>
                <a:lnTo>
                  <a:pt x="1413591" y="2738312"/>
                </a:lnTo>
                <a:lnTo>
                  <a:pt x="1417402" y="2748156"/>
                </a:lnTo>
                <a:lnTo>
                  <a:pt x="1421847" y="2757048"/>
                </a:lnTo>
                <a:lnTo>
                  <a:pt x="1425976" y="2766257"/>
                </a:lnTo>
                <a:lnTo>
                  <a:pt x="1430739" y="2775149"/>
                </a:lnTo>
                <a:lnTo>
                  <a:pt x="1435503" y="2784041"/>
                </a:lnTo>
                <a:lnTo>
                  <a:pt x="1440266" y="2792932"/>
                </a:lnTo>
                <a:lnTo>
                  <a:pt x="1445982" y="2801507"/>
                </a:lnTo>
                <a:lnTo>
                  <a:pt x="1451063" y="2810081"/>
                </a:lnTo>
                <a:lnTo>
                  <a:pt x="1456779" y="2818655"/>
                </a:lnTo>
                <a:lnTo>
                  <a:pt x="1462813" y="2826912"/>
                </a:lnTo>
                <a:lnTo>
                  <a:pt x="1468529" y="2834851"/>
                </a:lnTo>
                <a:lnTo>
                  <a:pt x="1474881" y="2842790"/>
                </a:lnTo>
                <a:lnTo>
                  <a:pt x="1481549" y="2850729"/>
                </a:lnTo>
                <a:lnTo>
                  <a:pt x="1487901" y="2858351"/>
                </a:lnTo>
                <a:lnTo>
                  <a:pt x="1494887" y="2865972"/>
                </a:lnTo>
                <a:lnTo>
                  <a:pt x="1501873" y="2873276"/>
                </a:lnTo>
                <a:lnTo>
                  <a:pt x="1509177" y="2880262"/>
                </a:lnTo>
                <a:lnTo>
                  <a:pt x="1516164" y="2887249"/>
                </a:lnTo>
                <a:lnTo>
                  <a:pt x="1524103" y="2894235"/>
                </a:lnTo>
                <a:lnTo>
                  <a:pt x="1531407" y="2900904"/>
                </a:lnTo>
                <a:lnTo>
                  <a:pt x="1539346" y="2907255"/>
                </a:lnTo>
                <a:lnTo>
                  <a:pt x="1546968" y="2913289"/>
                </a:lnTo>
                <a:lnTo>
                  <a:pt x="1555224" y="2919323"/>
                </a:lnTo>
                <a:lnTo>
                  <a:pt x="1563481" y="2925356"/>
                </a:lnTo>
                <a:lnTo>
                  <a:pt x="1572055" y="2930755"/>
                </a:lnTo>
                <a:lnTo>
                  <a:pt x="1580629" y="2936471"/>
                </a:lnTo>
                <a:lnTo>
                  <a:pt x="1589203" y="2941552"/>
                </a:lnTo>
                <a:lnTo>
                  <a:pt x="1598095" y="2946951"/>
                </a:lnTo>
                <a:lnTo>
                  <a:pt x="1606987" y="2951714"/>
                </a:lnTo>
                <a:lnTo>
                  <a:pt x="1615879" y="2956478"/>
                </a:lnTo>
                <a:lnTo>
                  <a:pt x="1625088" y="2960606"/>
                </a:lnTo>
                <a:lnTo>
                  <a:pt x="1634298" y="2965052"/>
                </a:lnTo>
                <a:lnTo>
                  <a:pt x="1643824" y="2969180"/>
                </a:lnTo>
                <a:lnTo>
                  <a:pt x="1653351" y="2972991"/>
                </a:lnTo>
                <a:lnTo>
                  <a:pt x="1662878" y="2976167"/>
                </a:lnTo>
                <a:lnTo>
                  <a:pt x="1672723" y="2979660"/>
                </a:lnTo>
                <a:lnTo>
                  <a:pt x="1682567" y="2982518"/>
                </a:lnTo>
                <a:lnTo>
                  <a:pt x="1692730" y="2985376"/>
                </a:lnTo>
                <a:lnTo>
                  <a:pt x="1702892" y="2988234"/>
                </a:lnTo>
                <a:lnTo>
                  <a:pt x="1713054" y="2990457"/>
                </a:lnTo>
                <a:lnTo>
                  <a:pt x="1723216" y="2992680"/>
                </a:lnTo>
                <a:lnTo>
                  <a:pt x="1733695" y="2994585"/>
                </a:lnTo>
                <a:lnTo>
                  <a:pt x="1744493" y="2995856"/>
                </a:lnTo>
                <a:lnTo>
                  <a:pt x="1754655" y="2997443"/>
                </a:lnTo>
                <a:lnTo>
                  <a:pt x="1765452" y="2998396"/>
                </a:lnTo>
                <a:lnTo>
                  <a:pt x="1776249" y="2999349"/>
                </a:lnTo>
                <a:lnTo>
                  <a:pt x="1787046" y="2999666"/>
                </a:lnTo>
                <a:lnTo>
                  <a:pt x="1797843" y="2999984"/>
                </a:lnTo>
                <a:lnTo>
                  <a:pt x="1808958" y="2999984"/>
                </a:lnTo>
                <a:lnTo>
                  <a:pt x="1819438" y="2999666"/>
                </a:lnTo>
                <a:lnTo>
                  <a:pt x="1830235" y="2999349"/>
                </a:lnTo>
                <a:lnTo>
                  <a:pt x="1841032" y="2998396"/>
                </a:lnTo>
                <a:lnTo>
                  <a:pt x="1851512" y="2997443"/>
                </a:lnTo>
                <a:lnTo>
                  <a:pt x="1861674" y="2995856"/>
                </a:lnTo>
                <a:lnTo>
                  <a:pt x="1872153" y="2994585"/>
                </a:lnTo>
                <a:lnTo>
                  <a:pt x="1882633" y="2992680"/>
                </a:lnTo>
                <a:lnTo>
                  <a:pt x="1892795" y="2990457"/>
                </a:lnTo>
                <a:lnTo>
                  <a:pt x="1902639" y="2988234"/>
                </a:lnTo>
                <a:lnTo>
                  <a:pt x="1912801" y="2985376"/>
                </a:lnTo>
                <a:lnTo>
                  <a:pt x="1922646" y="2982836"/>
                </a:lnTo>
                <a:lnTo>
                  <a:pt x="1932490" y="2979660"/>
                </a:lnTo>
                <a:lnTo>
                  <a:pt x="1942017" y="2976484"/>
                </a:lnTo>
                <a:lnTo>
                  <a:pt x="1951862" y="2972991"/>
                </a:lnTo>
                <a:lnTo>
                  <a:pt x="1961389" y="2969180"/>
                </a:lnTo>
                <a:lnTo>
                  <a:pt x="1970598" y="2965052"/>
                </a:lnTo>
                <a:lnTo>
                  <a:pt x="1980125" y="2960924"/>
                </a:lnTo>
                <a:lnTo>
                  <a:pt x="1989334" y="2956478"/>
                </a:lnTo>
                <a:lnTo>
                  <a:pt x="1998226" y="2952032"/>
                </a:lnTo>
                <a:lnTo>
                  <a:pt x="2007118" y="2947268"/>
                </a:lnTo>
                <a:lnTo>
                  <a:pt x="2016010" y="2942187"/>
                </a:lnTo>
                <a:lnTo>
                  <a:pt x="2024584" y="2936789"/>
                </a:lnTo>
                <a:lnTo>
                  <a:pt x="2033158" y="2931390"/>
                </a:lnTo>
                <a:lnTo>
                  <a:pt x="2041415" y="2925674"/>
                </a:lnTo>
                <a:lnTo>
                  <a:pt x="2049354" y="2919640"/>
                </a:lnTo>
                <a:lnTo>
                  <a:pt x="2057610" y="2913924"/>
                </a:lnTo>
                <a:lnTo>
                  <a:pt x="2065867" y="2907573"/>
                </a:lnTo>
                <a:lnTo>
                  <a:pt x="2073489" y="2901222"/>
                </a:lnTo>
                <a:lnTo>
                  <a:pt x="2081110" y="2894553"/>
                </a:lnTo>
                <a:lnTo>
                  <a:pt x="2088414" y="2887884"/>
                </a:lnTo>
                <a:lnTo>
                  <a:pt x="2096036" y="2880580"/>
                </a:lnTo>
                <a:lnTo>
                  <a:pt x="2103022" y="2873594"/>
                </a:lnTo>
                <a:lnTo>
                  <a:pt x="2110008" y="2866290"/>
                </a:lnTo>
                <a:lnTo>
                  <a:pt x="2116677" y="2858668"/>
                </a:lnTo>
                <a:lnTo>
                  <a:pt x="2123346" y="2851364"/>
                </a:lnTo>
                <a:lnTo>
                  <a:pt x="2130015" y="2843425"/>
                </a:lnTo>
                <a:lnTo>
                  <a:pt x="2136049" y="2835804"/>
                </a:lnTo>
                <a:lnTo>
                  <a:pt x="2142400" y="2827547"/>
                </a:lnTo>
                <a:lnTo>
                  <a:pt x="2148434" y="2819290"/>
                </a:lnTo>
                <a:lnTo>
                  <a:pt x="2153832" y="2810716"/>
                </a:lnTo>
                <a:lnTo>
                  <a:pt x="2159548" y="2802459"/>
                </a:lnTo>
                <a:lnTo>
                  <a:pt x="2164629" y="2793885"/>
                </a:lnTo>
                <a:lnTo>
                  <a:pt x="2169393" y="2784993"/>
                </a:lnTo>
                <a:lnTo>
                  <a:pt x="2174474" y="2775784"/>
                </a:lnTo>
                <a:lnTo>
                  <a:pt x="2179237" y="2766892"/>
                </a:lnTo>
                <a:lnTo>
                  <a:pt x="2183683" y="2757683"/>
                </a:lnTo>
                <a:lnTo>
                  <a:pt x="2187811" y="2748474"/>
                </a:lnTo>
                <a:lnTo>
                  <a:pt x="2191622" y="2739264"/>
                </a:lnTo>
                <a:lnTo>
                  <a:pt x="2195433" y="2729420"/>
                </a:lnTo>
                <a:lnTo>
                  <a:pt x="2199244" y="2719893"/>
                </a:lnTo>
                <a:lnTo>
                  <a:pt x="2202102" y="2710048"/>
                </a:lnTo>
                <a:lnTo>
                  <a:pt x="2205595" y="2700204"/>
                </a:lnTo>
                <a:lnTo>
                  <a:pt x="2208136" y="2690042"/>
                </a:lnTo>
                <a:lnTo>
                  <a:pt x="2210676" y="2680197"/>
                </a:lnTo>
                <a:lnTo>
                  <a:pt x="2213217" y="2669718"/>
                </a:lnTo>
                <a:lnTo>
                  <a:pt x="2215122" y="2659556"/>
                </a:lnTo>
                <a:lnTo>
                  <a:pt x="2217027" y="2649076"/>
                </a:lnTo>
                <a:lnTo>
                  <a:pt x="2218615" y="2638279"/>
                </a:lnTo>
                <a:lnTo>
                  <a:pt x="2219885" y="2628117"/>
                </a:lnTo>
                <a:lnTo>
                  <a:pt x="2221156" y="2617320"/>
                </a:lnTo>
                <a:lnTo>
                  <a:pt x="2221791" y="2606523"/>
                </a:lnTo>
                <a:lnTo>
                  <a:pt x="2222743" y="2595725"/>
                </a:lnTo>
                <a:lnTo>
                  <a:pt x="2222743" y="2584611"/>
                </a:lnTo>
                <a:lnTo>
                  <a:pt x="2222743" y="2573814"/>
                </a:lnTo>
                <a:lnTo>
                  <a:pt x="2222743" y="2563016"/>
                </a:lnTo>
                <a:lnTo>
                  <a:pt x="2221791" y="2552537"/>
                </a:lnTo>
                <a:lnTo>
                  <a:pt x="2221156" y="2541740"/>
                </a:lnTo>
                <a:lnTo>
                  <a:pt x="2219885" y="2531260"/>
                </a:lnTo>
                <a:lnTo>
                  <a:pt x="2218933" y="2521098"/>
                </a:lnTo>
                <a:lnTo>
                  <a:pt x="2217027" y="2510618"/>
                </a:lnTo>
                <a:lnTo>
                  <a:pt x="2215122" y="2500139"/>
                </a:lnTo>
                <a:lnTo>
                  <a:pt x="2213217" y="2490294"/>
                </a:lnTo>
                <a:lnTo>
                  <a:pt x="2210994" y="2479815"/>
                </a:lnTo>
                <a:lnTo>
                  <a:pt x="2208453" y="2469970"/>
                </a:lnTo>
                <a:lnTo>
                  <a:pt x="2205595" y="2460126"/>
                </a:lnTo>
                <a:lnTo>
                  <a:pt x="2202419" y="2449964"/>
                </a:lnTo>
                <a:lnTo>
                  <a:pt x="2199244" y="2440437"/>
                </a:lnTo>
                <a:lnTo>
                  <a:pt x="2195751" y="2430910"/>
                </a:lnTo>
                <a:lnTo>
                  <a:pt x="2192257" y="2421383"/>
                </a:lnTo>
                <a:lnTo>
                  <a:pt x="2188129" y="2412174"/>
                </a:lnTo>
                <a:lnTo>
                  <a:pt x="2184001" y="2402964"/>
                </a:lnTo>
                <a:lnTo>
                  <a:pt x="2179555" y="2393437"/>
                </a:lnTo>
                <a:lnTo>
                  <a:pt x="2174791" y="2384546"/>
                </a:lnTo>
                <a:lnTo>
                  <a:pt x="2169710" y="2375654"/>
                </a:lnTo>
                <a:lnTo>
                  <a:pt x="2164947" y="2366762"/>
                </a:lnTo>
                <a:lnTo>
                  <a:pt x="2159866" y="2358188"/>
                </a:lnTo>
                <a:lnTo>
                  <a:pt x="2154150" y="2349614"/>
                </a:lnTo>
                <a:lnTo>
                  <a:pt x="2148751" y="2341357"/>
                </a:lnTo>
                <a:lnTo>
                  <a:pt x="2142717" y="2333418"/>
                </a:lnTo>
                <a:lnTo>
                  <a:pt x="2136684" y="2325161"/>
                </a:lnTo>
                <a:lnTo>
                  <a:pt x="2130332" y="2316905"/>
                </a:lnTo>
                <a:lnTo>
                  <a:pt x="2124299" y="2309283"/>
                </a:lnTo>
                <a:lnTo>
                  <a:pt x="2117312" y="2301661"/>
                </a:lnTo>
                <a:lnTo>
                  <a:pt x="2110643" y="2294357"/>
                </a:lnTo>
                <a:lnTo>
                  <a:pt x="2103657" y="2286736"/>
                </a:lnTo>
                <a:lnTo>
                  <a:pt x="2096671" y="2279750"/>
                </a:lnTo>
                <a:lnTo>
                  <a:pt x="2089367" y="2272763"/>
                </a:lnTo>
                <a:lnTo>
                  <a:pt x="2081745" y="2265777"/>
                </a:lnTo>
                <a:lnTo>
                  <a:pt x="2074124" y="2259425"/>
                </a:lnTo>
                <a:lnTo>
                  <a:pt x="2066185" y="2252757"/>
                </a:lnTo>
                <a:lnTo>
                  <a:pt x="2058245" y="2246405"/>
                </a:lnTo>
                <a:lnTo>
                  <a:pt x="2050306" y="2240372"/>
                </a:lnTo>
                <a:lnTo>
                  <a:pt x="2042050" y="2234338"/>
                </a:lnTo>
                <a:lnTo>
                  <a:pt x="2033793" y="2228939"/>
                </a:lnTo>
                <a:lnTo>
                  <a:pt x="2025219" y="2223223"/>
                </a:lnTo>
                <a:lnTo>
                  <a:pt x="2016327" y="2218142"/>
                </a:lnTo>
                <a:lnTo>
                  <a:pt x="2007753" y="2213061"/>
                </a:lnTo>
                <a:lnTo>
                  <a:pt x="1998861" y="2207980"/>
                </a:lnTo>
                <a:lnTo>
                  <a:pt x="1989652" y="2203534"/>
                </a:lnTo>
                <a:lnTo>
                  <a:pt x="1980760" y="2199088"/>
                </a:lnTo>
                <a:lnTo>
                  <a:pt x="1971551" y="2194643"/>
                </a:lnTo>
                <a:lnTo>
                  <a:pt x="1961706" y="2190832"/>
                </a:lnTo>
                <a:lnTo>
                  <a:pt x="1952179" y="2187021"/>
                </a:lnTo>
                <a:lnTo>
                  <a:pt x="1942335" y="2183528"/>
                </a:lnTo>
                <a:lnTo>
                  <a:pt x="1932808" y="2180352"/>
                </a:lnTo>
                <a:lnTo>
                  <a:pt x="1922963" y="2177177"/>
                </a:lnTo>
                <a:lnTo>
                  <a:pt x="1913119" y="2174318"/>
                </a:lnTo>
                <a:lnTo>
                  <a:pt x="1902639" y="2171778"/>
                </a:lnTo>
                <a:lnTo>
                  <a:pt x="1892795" y="2169555"/>
                </a:lnTo>
                <a:lnTo>
                  <a:pt x="1882315" y="2167332"/>
                </a:lnTo>
                <a:lnTo>
                  <a:pt x="1871836" y="2165427"/>
                </a:lnTo>
                <a:lnTo>
                  <a:pt x="1861356" y="2163839"/>
                </a:lnTo>
                <a:lnTo>
                  <a:pt x="1850559" y="2162251"/>
                </a:lnTo>
                <a:lnTo>
                  <a:pt x="1840397" y="2161298"/>
                </a:lnTo>
                <a:lnTo>
                  <a:pt x="1829600" y="2160663"/>
                </a:lnTo>
                <a:lnTo>
                  <a:pt x="1818167" y="2160028"/>
                </a:lnTo>
                <a:lnTo>
                  <a:pt x="1807688" y="2159710"/>
                </a:lnTo>
                <a:lnTo>
                  <a:pt x="1796891" y="2159710"/>
                </a:lnTo>
                <a:close/>
                <a:moveTo>
                  <a:pt x="1703527" y="1784350"/>
                </a:moveTo>
                <a:lnTo>
                  <a:pt x="1960753" y="1793877"/>
                </a:lnTo>
                <a:lnTo>
                  <a:pt x="1955037" y="1945990"/>
                </a:lnTo>
                <a:lnTo>
                  <a:pt x="1970280" y="1950118"/>
                </a:lnTo>
                <a:lnTo>
                  <a:pt x="1985841" y="1954247"/>
                </a:lnTo>
                <a:lnTo>
                  <a:pt x="2000766" y="1959010"/>
                </a:lnTo>
                <a:lnTo>
                  <a:pt x="2016010" y="1963774"/>
                </a:lnTo>
                <a:lnTo>
                  <a:pt x="2030935" y="1969172"/>
                </a:lnTo>
                <a:lnTo>
                  <a:pt x="2045225" y="1975206"/>
                </a:lnTo>
                <a:lnTo>
                  <a:pt x="2059833" y="1980922"/>
                </a:lnTo>
                <a:lnTo>
                  <a:pt x="2074441" y="1987273"/>
                </a:lnTo>
                <a:lnTo>
                  <a:pt x="2088414" y="1993942"/>
                </a:lnTo>
                <a:lnTo>
                  <a:pt x="2102069" y="2001246"/>
                </a:lnTo>
                <a:lnTo>
                  <a:pt x="2116042" y="2008550"/>
                </a:lnTo>
                <a:lnTo>
                  <a:pt x="2129697" y="2016172"/>
                </a:lnTo>
                <a:lnTo>
                  <a:pt x="2143035" y="2024111"/>
                </a:lnTo>
                <a:lnTo>
                  <a:pt x="2156055" y="2032367"/>
                </a:lnTo>
                <a:lnTo>
                  <a:pt x="2169075" y="2041259"/>
                </a:lnTo>
                <a:lnTo>
                  <a:pt x="2181778" y="2050151"/>
                </a:lnTo>
                <a:lnTo>
                  <a:pt x="2293243" y="1945990"/>
                </a:lnTo>
                <a:lnTo>
                  <a:pt x="2468220" y="2134941"/>
                </a:lnTo>
                <a:lnTo>
                  <a:pt x="2357390" y="2237831"/>
                </a:lnTo>
                <a:lnTo>
                  <a:pt x="2365330" y="2251169"/>
                </a:lnTo>
                <a:lnTo>
                  <a:pt x="2373269" y="2264507"/>
                </a:lnTo>
                <a:lnTo>
                  <a:pt x="2380573" y="2278162"/>
                </a:lnTo>
                <a:lnTo>
                  <a:pt x="2387559" y="2292135"/>
                </a:lnTo>
                <a:lnTo>
                  <a:pt x="2394228" y="2306107"/>
                </a:lnTo>
                <a:lnTo>
                  <a:pt x="2400897" y="2320715"/>
                </a:lnTo>
                <a:lnTo>
                  <a:pt x="2406930" y="2335323"/>
                </a:lnTo>
                <a:lnTo>
                  <a:pt x="2412647" y="2349614"/>
                </a:lnTo>
                <a:lnTo>
                  <a:pt x="2418045" y="2364539"/>
                </a:lnTo>
                <a:lnTo>
                  <a:pt x="2423444" y="2379465"/>
                </a:lnTo>
                <a:lnTo>
                  <a:pt x="2427890" y="2394708"/>
                </a:lnTo>
                <a:lnTo>
                  <a:pt x="2432335" y="2409951"/>
                </a:lnTo>
                <a:lnTo>
                  <a:pt x="2435829" y="2425194"/>
                </a:lnTo>
                <a:lnTo>
                  <a:pt x="2439639" y="2440754"/>
                </a:lnTo>
                <a:lnTo>
                  <a:pt x="2443133" y="2456315"/>
                </a:lnTo>
                <a:lnTo>
                  <a:pt x="2445673" y="2472193"/>
                </a:lnTo>
                <a:lnTo>
                  <a:pt x="2595563" y="2477909"/>
                </a:lnTo>
                <a:lnTo>
                  <a:pt x="2586354" y="2735136"/>
                </a:lnTo>
                <a:lnTo>
                  <a:pt x="2437099" y="2729420"/>
                </a:lnTo>
                <a:lnTo>
                  <a:pt x="2432971" y="2744980"/>
                </a:lnTo>
                <a:lnTo>
                  <a:pt x="2428842" y="2760541"/>
                </a:lnTo>
                <a:lnTo>
                  <a:pt x="2424079" y="2776419"/>
                </a:lnTo>
                <a:lnTo>
                  <a:pt x="2419315" y="2791027"/>
                </a:lnTo>
                <a:lnTo>
                  <a:pt x="2413599" y="2806270"/>
                </a:lnTo>
                <a:lnTo>
                  <a:pt x="2408201" y="2821196"/>
                </a:lnTo>
                <a:lnTo>
                  <a:pt x="2402167" y="2835804"/>
                </a:lnTo>
                <a:lnTo>
                  <a:pt x="2395816" y="2850094"/>
                </a:lnTo>
                <a:lnTo>
                  <a:pt x="2388829" y="2864702"/>
                </a:lnTo>
                <a:lnTo>
                  <a:pt x="2381525" y="2878992"/>
                </a:lnTo>
                <a:lnTo>
                  <a:pt x="2374221" y="2892647"/>
                </a:lnTo>
                <a:lnTo>
                  <a:pt x="2366917" y="2906303"/>
                </a:lnTo>
                <a:lnTo>
                  <a:pt x="2358661" y="2919640"/>
                </a:lnTo>
                <a:lnTo>
                  <a:pt x="2350404" y="2932978"/>
                </a:lnTo>
                <a:lnTo>
                  <a:pt x="2341512" y="2945998"/>
                </a:lnTo>
                <a:lnTo>
                  <a:pt x="2332620" y="2958701"/>
                </a:lnTo>
                <a:lnTo>
                  <a:pt x="2433606" y="3067625"/>
                </a:lnTo>
                <a:lnTo>
                  <a:pt x="2245290" y="3242603"/>
                </a:lnTo>
                <a:lnTo>
                  <a:pt x="2144940" y="3134949"/>
                </a:lnTo>
                <a:lnTo>
                  <a:pt x="2131285" y="3143205"/>
                </a:lnTo>
                <a:lnTo>
                  <a:pt x="2117947" y="3150509"/>
                </a:lnTo>
                <a:lnTo>
                  <a:pt x="2103657" y="3157813"/>
                </a:lnTo>
                <a:lnTo>
                  <a:pt x="2089684" y="3165117"/>
                </a:lnTo>
                <a:lnTo>
                  <a:pt x="2075394" y="3172103"/>
                </a:lnTo>
                <a:lnTo>
                  <a:pt x="2061104" y="3178455"/>
                </a:lnTo>
                <a:lnTo>
                  <a:pt x="2046496" y="3184488"/>
                </a:lnTo>
                <a:lnTo>
                  <a:pt x="2031570" y="3190205"/>
                </a:lnTo>
                <a:lnTo>
                  <a:pt x="2016645" y="3195603"/>
                </a:lnTo>
                <a:lnTo>
                  <a:pt x="2001402" y="3200684"/>
                </a:lnTo>
                <a:lnTo>
                  <a:pt x="1986159" y="3205448"/>
                </a:lnTo>
                <a:lnTo>
                  <a:pt x="1970598" y="3209576"/>
                </a:lnTo>
                <a:lnTo>
                  <a:pt x="1955037" y="3213704"/>
                </a:lnTo>
                <a:lnTo>
                  <a:pt x="1939477" y="3217515"/>
                </a:lnTo>
                <a:lnTo>
                  <a:pt x="1923916" y="3220373"/>
                </a:lnTo>
                <a:lnTo>
                  <a:pt x="1908038" y="3223231"/>
                </a:lnTo>
                <a:lnTo>
                  <a:pt x="1902322" y="3370263"/>
                </a:lnTo>
                <a:lnTo>
                  <a:pt x="1645095" y="3360736"/>
                </a:lnTo>
                <a:lnTo>
                  <a:pt x="1650493" y="3213704"/>
                </a:lnTo>
                <a:lnTo>
                  <a:pt x="1634615" y="3209576"/>
                </a:lnTo>
                <a:lnTo>
                  <a:pt x="1619054" y="3205130"/>
                </a:lnTo>
                <a:lnTo>
                  <a:pt x="1603494" y="3200684"/>
                </a:lnTo>
                <a:lnTo>
                  <a:pt x="1588251" y="3195603"/>
                </a:lnTo>
                <a:lnTo>
                  <a:pt x="1573325" y="3189887"/>
                </a:lnTo>
                <a:lnTo>
                  <a:pt x="1558717" y="3184488"/>
                </a:lnTo>
                <a:lnTo>
                  <a:pt x="1543792" y="3178137"/>
                </a:lnTo>
                <a:lnTo>
                  <a:pt x="1529184" y="3171786"/>
                </a:lnTo>
                <a:lnTo>
                  <a:pt x="1515211" y="3164482"/>
                </a:lnTo>
                <a:lnTo>
                  <a:pt x="1500921" y="3157496"/>
                </a:lnTo>
                <a:lnTo>
                  <a:pt x="1486948" y="3150192"/>
                </a:lnTo>
                <a:lnTo>
                  <a:pt x="1472975" y="3142252"/>
                </a:lnTo>
                <a:lnTo>
                  <a:pt x="1459637" y="3134313"/>
                </a:lnTo>
                <a:lnTo>
                  <a:pt x="1446300" y="3125739"/>
                </a:lnTo>
                <a:lnTo>
                  <a:pt x="1433280" y="3117165"/>
                </a:lnTo>
                <a:lnTo>
                  <a:pt x="1420577" y="3107638"/>
                </a:lnTo>
                <a:lnTo>
                  <a:pt x="1312606" y="3207988"/>
                </a:lnTo>
                <a:lnTo>
                  <a:pt x="1137310" y="3019673"/>
                </a:lnTo>
                <a:lnTo>
                  <a:pt x="1245917" y="2918688"/>
                </a:lnTo>
                <a:lnTo>
                  <a:pt x="1238296" y="2905350"/>
                </a:lnTo>
                <a:lnTo>
                  <a:pt x="1230357" y="2891377"/>
                </a:lnTo>
                <a:lnTo>
                  <a:pt x="1223053" y="2877722"/>
                </a:lnTo>
                <a:lnTo>
                  <a:pt x="1216066" y="2863749"/>
                </a:lnTo>
                <a:lnTo>
                  <a:pt x="1209397" y="2849459"/>
                </a:lnTo>
                <a:lnTo>
                  <a:pt x="1203046" y="2834851"/>
                </a:lnTo>
                <a:lnTo>
                  <a:pt x="1197012" y="2820560"/>
                </a:lnTo>
                <a:lnTo>
                  <a:pt x="1191296" y="2805635"/>
                </a:lnTo>
                <a:lnTo>
                  <a:pt x="1186215" y="2790710"/>
                </a:lnTo>
                <a:lnTo>
                  <a:pt x="1181134" y="2775466"/>
                </a:lnTo>
                <a:lnTo>
                  <a:pt x="1176688" y="2760223"/>
                </a:lnTo>
                <a:lnTo>
                  <a:pt x="1172560" y="2744980"/>
                </a:lnTo>
                <a:lnTo>
                  <a:pt x="1168432" y="2729420"/>
                </a:lnTo>
                <a:lnTo>
                  <a:pt x="1164938" y="2713859"/>
                </a:lnTo>
                <a:lnTo>
                  <a:pt x="1161763" y="2697981"/>
                </a:lnTo>
                <a:lnTo>
                  <a:pt x="1159222" y="2682420"/>
                </a:lnTo>
                <a:lnTo>
                  <a:pt x="1009650" y="2676704"/>
                </a:lnTo>
                <a:lnTo>
                  <a:pt x="1019494" y="2419478"/>
                </a:lnTo>
                <a:lnTo>
                  <a:pt x="1169384" y="2425194"/>
                </a:lnTo>
                <a:lnTo>
                  <a:pt x="1173513" y="2409633"/>
                </a:lnTo>
                <a:lnTo>
                  <a:pt x="1177641" y="2393755"/>
                </a:lnTo>
                <a:lnTo>
                  <a:pt x="1182404" y="2378512"/>
                </a:lnTo>
                <a:lnTo>
                  <a:pt x="1187803" y="2363904"/>
                </a:lnTo>
                <a:lnTo>
                  <a:pt x="1193202" y="2348978"/>
                </a:lnTo>
                <a:lnTo>
                  <a:pt x="1198918" y="2334053"/>
                </a:lnTo>
                <a:lnTo>
                  <a:pt x="1205269" y="2319445"/>
                </a:lnTo>
                <a:lnTo>
                  <a:pt x="1211620" y="2305155"/>
                </a:lnTo>
                <a:lnTo>
                  <a:pt x="1218607" y="2290864"/>
                </a:lnTo>
                <a:lnTo>
                  <a:pt x="1225593" y="2277209"/>
                </a:lnTo>
                <a:lnTo>
                  <a:pt x="1233215" y="2263554"/>
                </a:lnTo>
                <a:lnTo>
                  <a:pt x="1240836" y="2249581"/>
                </a:lnTo>
                <a:lnTo>
                  <a:pt x="1248775" y="2236243"/>
                </a:lnTo>
                <a:lnTo>
                  <a:pt x="1257349" y="2223223"/>
                </a:lnTo>
                <a:lnTo>
                  <a:pt x="1265606" y="2210203"/>
                </a:lnTo>
                <a:lnTo>
                  <a:pt x="1274815" y="2197818"/>
                </a:lnTo>
                <a:lnTo>
                  <a:pt x="1171607" y="2086988"/>
                </a:lnTo>
                <a:lnTo>
                  <a:pt x="1360558" y="1912011"/>
                </a:lnTo>
                <a:lnTo>
                  <a:pt x="1464083" y="2023476"/>
                </a:lnTo>
                <a:lnTo>
                  <a:pt x="1477421" y="2015537"/>
                </a:lnTo>
                <a:lnTo>
                  <a:pt x="1491076" y="2007915"/>
                </a:lnTo>
                <a:lnTo>
                  <a:pt x="1504732" y="2000611"/>
                </a:lnTo>
                <a:lnTo>
                  <a:pt x="1518387" y="1993625"/>
                </a:lnTo>
                <a:lnTo>
                  <a:pt x="1532677" y="1986956"/>
                </a:lnTo>
                <a:lnTo>
                  <a:pt x="1546650" y="1980605"/>
                </a:lnTo>
                <a:lnTo>
                  <a:pt x="1561258" y="1974571"/>
                </a:lnTo>
                <a:lnTo>
                  <a:pt x="1575548" y="1969172"/>
                </a:lnTo>
                <a:lnTo>
                  <a:pt x="1590474" y="1963774"/>
                </a:lnTo>
                <a:lnTo>
                  <a:pt x="1605399" y="1958693"/>
                </a:lnTo>
                <a:lnTo>
                  <a:pt x="1620325" y="1954247"/>
                </a:lnTo>
                <a:lnTo>
                  <a:pt x="1635568" y="1950118"/>
                </a:lnTo>
                <a:lnTo>
                  <a:pt x="1650811" y="1945990"/>
                </a:lnTo>
                <a:lnTo>
                  <a:pt x="1666371" y="1942815"/>
                </a:lnTo>
                <a:lnTo>
                  <a:pt x="1681932" y="1939321"/>
                </a:lnTo>
                <a:lnTo>
                  <a:pt x="1697493" y="1936781"/>
                </a:lnTo>
                <a:lnTo>
                  <a:pt x="1703527" y="1784350"/>
                </a:lnTo>
                <a:close/>
                <a:moveTo>
                  <a:pt x="499967" y="1495425"/>
                </a:moveTo>
                <a:lnTo>
                  <a:pt x="512673" y="1507816"/>
                </a:lnTo>
                <a:lnTo>
                  <a:pt x="526015" y="1520207"/>
                </a:lnTo>
                <a:lnTo>
                  <a:pt x="540309" y="1532916"/>
                </a:lnTo>
                <a:lnTo>
                  <a:pt x="555557" y="1545307"/>
                </a:lnTo>
                <a:lnTo>
                  <a:pt x="571122" y="1557381"/>
                </a:lnTo>
                <a:lnTo>
                  <a:pt x="587958" y="1569136"/>
                </a:lnTo>
                <a:lnTo>
                  <a:pt x="596217" y="1574220"/>
                </a:lnTo>
                <a:lnTo>
                  <a:pt x="604794" y="1579939"/>
                </a:lnTo>
                <a:lnTo>
                  <a:pt x="613371" y="1584705"/>
                </a:lnTo>
                <a:lnTo>
                  <a:pt x="622265" y="1589788"/>
                </a:lnTo>
                <a:lnTo>
                  <a:pt x="639736" y="1608851"/>
                </a:lnTo>
                <a:lnTo>
                  <a:pt x="657525" y="1628868"/>
                </a:lnTo>
                <a:lnTo>
                  <a:pt x="692150" y="1668583"/>
                </a:lnTo>
                <a:lnTo>
                  <a:pt x="641960" y="1916723"/>
                </a:lnTo>
                <a:lnTo>
                  <a:pt x="640054" y="1924030"/>
                </a:lnTo>
                <a:lnTo>
                  <a:pt x="637830" y="1931338"/>
                </a:lnTo>
                <a:lnTo>
                  <a:pt x="635289" y="1938328"/>
                </a:lnTo>
                <a:lnTo>
                  <a:pt x="631795" y="1945000"/>
                </a:lnTo>
                <a:lnTo>
                  <a:pt x="628618" y="1951672"/>
                </a:lnTo>
                <a:lnTo>
                  <a:pt x="624489" y="1958026"/>
                </a:lnTo>
                <a:lnTo>
                  <a:pt x="620041" y="1963745"/>
                </a:lnTo>
                <a:lnTo>
                  <a:pt x="615277" y="1969464"/>
                </a:lnTo>
                <a:lnTo>
                  <a:pt x="247746" y="2374875"/>
                </a:lnTo>
                <a:lnTo>
                  <a:pt x="244252" y="2379323"/>
                </a:lnTo>
                <a:lnTo>
                  <a:pt x="240122" y="2382818"/>
                </a:lnTo>
                <a:lnTo>
                  <a:pt x="235675" y="2386631"/>
                </a:lnTo>
                <a:lnTo>
                  <a:pt x="231228" y="2390126"/>
                </a:lnTo>
                <a:lnTo>
                  <a:pt x="226781" y="2393303"/>
                </a:lnTo>
                <a:lnTo>
                  <a:pt x="222334" y="2395845"/>
                </a:lnTo>
                <a:lnTo>
                  <a:pt x="217251" y="2399022"/>
                </a:lnTo>
                <a:lnTo>
                  <a:pt x="212486" y="2401246"/>
                </a:lnTo>
                <a:lnTo>
                  <a:pt x="207404" y="2403470"/>
                </a:lnTo>
                <a:lnTo>
                  <a:pt x="202639" y="2405377"/>
                </a:lnTo>
                <a:lnTo>
                  <a:pt x="197239" y="2406965"/>
                </a:lnTo>
                <a:lnTo>
                  <a:pt x="192156" y="2408236"/>
                </a:lnTo>
                <a:lnTo>
                  <a:pt x="187074" y="2409189"/>
                </a:lnTo>
                <a:lnTo>
                  <a:pt x="181673" y="2410460"/>
                </a:lnTo>
                <a:lnTo>
                  <a:pt x="176273" y="2411095"/>
                </a:lnTo>
                <a:lnTo>
                  <a:pt x="170873" y="2411413"/>
                </a:lnTo>
                <a:lnTo>
                  <a:pt x="165473" y="2411413"/>
                </a:lnTo>
                <a:lnTo>
                  <a:pt x="160073" y="2411413"/>
                </a:lnTo>
                <a:lnTo>
                  <a:pt x="154990" y="2411095"/>
                </a:lnTo>
                <a:lnTo>
                  <a:pt x="149272" y="2410460"/>
                </a:lnTo>
                <a:lnTo>
                  <a:pt x="144190" y="2409825"/>
                </a:lnTo>
                <a:lnTo>
                  <a:pt x="139107" y="2408554"/>
                </a:lnTo>
                <a:lnTo>
                  <a:pt x="133707" y="2406965"/>
                </a:lnTo>
                <a:lnTo>
                  <a:pt x="128625" y="2405377"/>
                </a:lnTo>
                <a:lnTo>
                  <a:pt x="123224" y="2403470"/>
                </a:lnTo>
                <a:lnTo>
                  <a:pt x="118459" y="2401246"/>
                </a:lnTo>
                <a:lnTo>
                  <a:pt x="113377" y="2399022"/>
                </a:lnTo>
                <a:lnTo>
                  <a:pt x="108612" y="2395845"/>
                </a:lnTo>
                <a:lnTo>
                  <a:pt x="104165" y="2392985"/>
                </a:lnTo>
                <a:lnTo>
                  <a:pt x="99082" y="2390126"/>
                </a:lnTo>
                <a:lnTo>
                  <a:pt x="94635" y="2386313"/>
                </a:lnTo>
                <a:lnTo>
                  <a:pt x="90506" y="2382501"/>
                </a:lnTo>
                <a:lnTo>
                  <a:pt x="86058" y="2378688"/>
                </a:lnTo>
                <a:lnTo>
                  <a:pt x="82564" y="2374875"/>
                </a:lnTo>
                <a:lnTo>
                  <a:pt x="78752" y="2370427"/>
                </a:lnTo>
                <a:lnTo>
                  <a:pt x="75258" y="2365661"/>
                </a:lnTo>
                <a:lnTo>
                  <a:pt x="72081" y="2361213"/>
                </a:lnTo>
                <a:lnTo>
                  <a:pt x="69222" y="2356448"/>
                </a:lnTo>
                <a:lnTo>
                  <a:pt x="66364" y="2351999"/>
                </a:lnTo>
                <a:lnTo>
                  <a:pt x="64140" y="2346916"/>
                </a:lnTo>
                <a:lnTo>
                  <a:pt x="61916" y="2342150"/>
                </a:lnTo>
                <a:lnTo>
                  <a:pt x="60328" y="2336749"/>
                </a:lnTo>
                <a:lnTo>
                  <a:pt x="58422" y="2331983"/>
                </a:lnTo>
                <a:lnTo>
                  <a:pt x="57151" y="2326900"/>
                </a:lnTo>
                <a:lnTo>
                  <a:pt x="55563" y="2321498"/>
                </a:lnTo>
                <a:lnTo>
                  <a:pt x="54928" y="2316097"/>
                </a:lnTo>
                <a:lnTo>
                  <a:pt x="54293" y="2310696"/>
                </a:lnTo>
                <a:lnTo>
                  <a:pt x="53975" y="2305612"/>
                </a:lnTo>
                <a:lnTo>
                  <a:pt x="53975" y="2299893"/>
                </a:lnTo>
                <a:lnTo>
                  <a:pt x="53975" y="2294810"/>
                </a:lnTo>
                <a:lnTo>
                  <a:pt x="54293" y="2289726"/>
                </a:lnTo>
                <a:lnTo>
                  <a:pt x="54928" y="2284007"/>
                </a:lnTo>
                <a:lnTo>
                  <a:pt x="55563" y="2278924"/>
                </a:lnTo>
                <a:lnTo>
                  <a:pt x="56834" y="2273523"/>
                </a:lnTo>
                <a:lnTo>
                  <a:pt x="58422" y="2268439"/>
                </a:lnTo>
                <a:lnTo>
                  <a:pt x="60328" y="2263355"/>
                </a:lnTo>
                <a:lnTo>
                  <a:pt x="61916" y="2257954"/>
                </a:lnTo>
                <a:lnTo>
                  <a:pt x="64140" y="2253188"/>
                </a:lnTo>
                <a:lnTo>
                  <a:pt x="66364" y="2248105"/>
                </a:lnTo>
                <a:lnTo>
                  <a:pt x="69222" y="2243021"/>
                </a:lnTo>
                <a:lnTo>
                  <a:pt x="72081" y="2238573"/>
                </a:lnTo>
                <a:lnTo>
                  <a:pt x="75258" y="2233807"/>
                </a:lnTo>
                <a:lnTo>
                  <a:pt x="78752" y="2229359"/>
                </a:lnTo>
                <a:lnTo>
                  <a:pt x="82882" y="2224911"/>
                </a:lnTo>
                <a:lnTo>
                  <a:pt x="429129" y="1842376"/>
                </a:lnTo>
                <a:lnTo>
                  <a:pt x="499967" y="1495425"/>
                </a:lnTo>
                <a:close/>
                <a:moveTo>
                  <a:pt x="2178844" y="1055220"/>
                </a:moveTo>
                <a:lnTo>
                  <a:pt x="2166450" y="1055537"/>
                </a:lnTo>
                <a:lnTo>
                  <a:pt x="2154055" y="1056172"/>
                </a:lnTo>
                <a:lnTo>
                  <a:pt x="2141978" y="1058076"/>
                </a:lnTo>
                <a:lnTo>
                  <a:pt x="2129584" y="1059979"/>
                </a:lnTo>
                <a:lnTo>
                  <a:pt x="2117507" y="1062518"/>
                </a:lnTo>
                <a:lnTo>
                  <a:pt x="2105430" y="1066008"/>
                </a:lnTo>
                <a:lnTo>
                  <a:pt x="2093671" y="1070133"/>
                </a:lnTo>
                <a:lnTo>
                  <a:pt x="2081594" y="1074575"/>
                </a:lnTo>
                <a:lnTo>
                  <a:pt x="2070153" y="1079334"/>
                </a:lnTo>
                <a:lnTo>
                  <a:pt x="2058712" y="1085363"/>
                </a:lnTo>
                <a:lnTo>
                  <a:pt x="2047588" y="1091709"/>
                </a:lnTo>
                <a:lnTo>
                  <a:pt x="2036783" y="1098372"/>
                </a:lnTo>
                <a:lnTo>
                  <a:pt x="2025977" y="1105987"/>
                </a:lnTo>
                <a:lnTo>
                  <a:pt x="2015490" y="1114236"/>
                </a:lnTo>
                <a:lnTo>
                  <a:pt x="2005320" y="1122803"/>
                </a:lnTo>
                <a:lnTo>
                  <a:pt x="1996103" y="1132005"/>
                </a:lnTo>
                <a:lnTo>
                  <a:pt x="1987204" y="1141206"/>
                </a:lnTo>
                <a:lnTo>
                  <a:pt x="1978941" y="1151042"/>
                </a:lnTo>
                <a:lnTo>
                  <a:pt x="1971314" y="1161513"/>
                </a:lnTo>
                <a:lnTo>
                  <a:pt x="1964322" y="1171666"/>
                </a:lnTo>
                <a:lnTo>
                  <a:pt x="1957330" y="1182454"/>
                </a:lnTo>
                <a:lnTo>
                  <a:pt x="1951610" y="1193242"/>
                </a:lnTo>
                <a:lnTo>
                  <a:pt x="1945889" y="1204348"/>
                </a:lnTo>
                <a:lnTo>
                  <a:pt x="1941122" y="1216088"/>
                </a:lnTo>
                <a:lnTo>
                  <a:pt x="1936673" y="1227510"/>
                </a:lnTo>
                <a:lnTo>
                  <a:pt x="1932859" y="1239250"/>
                </a:lnTo>
                <a:lnTo>
                  <a:pt x="1929999" y="1251307"/>
                </a:lnTo>
                <a:lnTo>
                  <a:pt x="1927456" y="1263047"/>
                </a:lnTo>
                <a:lnTo>
                  <a:pt x="1925231" y="1275421"/>
                </a:lnTo>
                <a:lnTo>
                  <a:pt x="1923642" y="1287796"/>
                </a:lnTo>
                <a:lnTo>
                  <a:pt x="1923007" y="1299853"/>
                </a:lnTo>
                <a:lnTo>
                  <a:pt x="1922371" y="1312545"/>
                </a:lnTo>
                <a:lnTo>
                  <a:pt x="1923007" y="1324919"/>
                </a:lnTo>
                <a:lnTo>
                  <a:pt x="1923642" y="1336976"/>
                </a:lnTo>
                <a:lnTo>
                  <a:pt x="1925231" y="1349351"/>
                </a:lnTo>
                <a:lnTo>
                  <a:pt x="1927456" y="1361408"/>
                </a:lnTo>
                <a:lnTo>
                  <a:pt x="1929999" y="1373465"/>
                </a:lnTo>
                <a:lnTo>
                  <a:pt x="1933177" y="1385522"/>
                </a:lnTo>
                <a:lnTo>
                  <a:pt x="1936990" y="1397579"/>
                </a:lnTo>
                <a:lnTo>
                  <a:pt x="1941440" y="1409002"/>
                </a:lnTo>
                <a:lnTo>
                  <a:pt x="1946843" y="1420424"/>
                </a:lnTo>
                <a:lnTo>
                  <a:pt x="1952563" y="1432164"/>
                </a:lnTo>
                <a:lnTo>
                  <a:pt x="1958919" y="1443269"/>
                </a:lnTo>
                <a:lnTo>
                  <a:pt x="1965593" y="1454375"/>
                </a:lnTo>
                <a:lnTo>
                  <a:pt x="1973539" y="1465163"/>
                </a:lnTo>
                <a:lnTo>
                  <a:pt x="1981802" y="1475633"/>
                </a:lnTo>
                <a:lnTo>
                  <a:pt x="1990065" y="1485152"/>
                </a:lnTo>
                <a:lnTo>
                  <a:pt x="1999281" y="1494671"/>
                </a:lnTo>
                <a:lnTo>
                  <a:pt x="2008816" y="1503872"/>
                </a:lnTo>
                <a:lnTo>
                  <a:pt x="2018350" y="1511805"/>
                </a:lnTo>
                <a:lnTo>
                  <a:pt x="2028838" y="1519737"/>
                </a:lnTo>
                <a:lnTo>
                  <a:pt x="2039325" y="1526717"/>
                </a:lnTo>
                <a:lnTo>
                  <a:pt x="2049813" y="1533381"/>
                </a:lnTo>
                <a:lnTo>
                  <a:pt x="2060937" y="1539409"/>
                </a:lnTo>
                <a:lnTo>
                  <a:pt x="2072060" y="1544803"/>
                </a:lnTo>
                <a:lnTo>
                  <a:pt x="2083501" y="1549880"/>
                </a:lnTo>
                <a:lnTo>
                  <a:pt x="2094942" y="1554005"/>
                </a:lnTo>
                <a:lnTo>
                  <a:pt x="2107019" y="1557812"/>
                </a:lnTo>
                <a:lnTo>
                  <a:pt x="2118778" y="1560985"/>
                </a:lnTo>
                <a:lnTo>
                  <a:pt x="2130855" y="1563523"/>
                </a:lnTo>
                <a:lnTo>
                  <a:pt x="2142932" y="1565745"/>
                </a:lnTo>
                <a:lnTo>
                  <a:pt x="2155326" y="1567331"/>
                </a:lnTo>
                <a:lnTo>
                  <a:pt x="2167721" y="1567966"/>
                </a:lnTo>
                <a:lnTo>
                  <a:pt x="2179798" y="1568283"/>
                </a:lnTo>
                <a:lnTo>
                  <a:pt x="2192510" y="1567966"/>
                </a:lnTo>
                <a:lnTo>
                  <a:pt x="2204905" y="1567014"/>
                </a:lnTo>
                <a:lnTo>
                  <a:pt x="2216982" y="1565427"/>
                </a:lnTo>
                <a:lnTo>
                  <a:pt x="2229058" y="1563206"/>
                </a:lnTo>
                <a:lnTo>
                  <a:pt x="2241135" y="1560668"/>
                </a:lnTo>
                <a:lnTo>
                  <a:pt x="2253212" y="1557178"/>
                </a:lnTo>
                <a:lnTo>
                  <a:pt x="2264971" y="1553370"/>
                </a:lnTo>
                <a:lnTo>
                  <a:pt x="2277048" y="1548928"/>
                </a:lnTo>
                <a:lnTo>
                  <a:pt x="2288489" y="1543851"/>
                </a:lnTo>
                <a:lnTo>
                  <a:pt x="2299930" y="1538140"/>
                </a:lnTo>
                <a:lnTo>
                  <a:pt x="2311053" y="1532111"/>
                </a:lnTo>
                <a:lnTo>
                  <a:pt x="2321859" y="1524814"/>
                </a:lnTo>
                <a:lnTo>
                  <a:pt x="2332665" y="1517516"/>
                </a:lnTo>
                <a:lnTo>
                  <a:pt x="2343152" y="1509266"/>
                </a:lnTo>
                <a:lnTo>
                  <a:pt x="2353322" y="1500382"/>
                </a:lnTo>
                <a:lnTo>
                  <a:pt x="2362539" y="1491498"/>
                </a:lnTo>
                <a:lnTo>
                  <a:pt x="2371437" y="1482296"/>
                </a:lnTo>
                <a:lnTo>
                  <a:pt x="2379701" y="1472143"/>
                </a:lnTo>
                <a:lnTo>
                  <a:pt x="2387328" y="1462307"/>
                </a:lnTo>
                <a:lnTo>
                  <a:pt x="2394955" y="1451836"/>
                </a:lnTo>
                <a:lnTo>
                  <a:pt x="2400994" y="1441048"/>
                </a:lnTo>
                <a:lnTo>
                  <a:pt x="2407350" y="1430260"/>
                </a:lnTo>
                <a:lnTo>
                  <a:pt x="2412753" y="1419155"/>
                </a:lnTo>
                <a:lnTo>
                  <a:pt x="2417520" y="1407415"/>
                </a:lnTo>
                <a:lnTo>
                  <a:pt x="2421969" y="1395993"/>
                </a:lnTo>
                <a:lnTo>
                  <a:pt x="2425783" y="1384253"/>
                </a:lnTo>
                <a:lnTo>
                  <a:pt x="2428961" y="1372196"/>
                </a:lnTo>
                <a:lnTo>
                  <a:pt x="2431504" y="1360139"/>
                </a:lnTo>
                <a:lnTo>
                  <a:pt x="2433411" y="1348081"/>
                </a:lnTo>
                <a:lnTo>
                  <a:pt x="2435000" y="1336024"/>
                </a:lnTo>
                <a:lnTo>
                  <a:pt x="2435635" y="1323333"/>
                </a:lnTo>
                <a:lnTo>
                  <a:pt x="2435953" y="1310958"/>
                </a:lnTo>
                <a:lnTo>
                  <a:pt x="2435635" y="1298901"/>
                </a:lnTo>
                <a:lnTo>
                  <a:pt x="2435000" y="1286527"/>
                </a:lnTo>
                <a:lnTo>
                  <a:pt x="2433411" y="1274152"/>
                </a:lnTo>
                <a:lnTo>
                  <a:pt x="2431186" y="1262095"/>
                </a:lnTo>
                <a:lnTo>
                  <a:pt x="2428643" y="1250038"/>
                </a:lnTo>
                <a:lnTo>
                  <a:pt x="2425465" y="1237981"/>
                </a:lnTo>
                <a:lnTo>
                  <a:pt x="2421652" y="1225924"/>
                </a:lnTo>
                <a:lnTo>
                  <a:pt x="2416884" y="1214501"/>
                </a:lnTo>
                <a:lnTo>
                  <a:pt x="2411799" y="1203079"/>
                </a:lnTo>
                <a:lnTo>
                  <a:pt x="2406079" y="1191339"/>
                </a:lnTo>
                <a:lnTo>
                  <a:pt x="2399723" y="1180233"/>
                </a:lnTo>
                <a:lnTo>
                  <a:pt x="2393049" y="1169128"/>
                </a:lnTo>
                <a:lnTo>
                  <a:pt x="2385103" y="1158657"/>
                </a:lnTo>
                <a:lnTo>
                  <a:pt x="2376840" y="1148187"/>
                </a:lnTo>
                <a:lnTo>
                  <a:pt x="2368259" y="1138351"/>
                </a:lnTo>
                <a:lnTo>
                  <a:pt x="2359043" y="1128832"/>
                </a:lnTo>
                <a:lnTo>
                  <a:pt x="2349826" y="1120265"/>
                </a:lnTo>
                <a:lnTo>
                  <a:pt x="2340292" y="1111698"/>
                </a:lnTo>
                <a:lnTo>
                  <a:pt x="2329804" y="1103766"/>
                </a:lnTo>
                <a:lnTo>
                  <a:pt x="2319317" y="1096785"/>
                </a:lnTo>
                <a:lnTo>
                  <a:pt x="2308829" y="1090122"/>
                </a:lnTo>
                <a:lnTo>
                  <a:pt x="2297705" y="1084094"/>
                </a:lnTo>
                <a:lnTo>
                  <a:pt x="2286582" y="1078700"/>
                </a:lnTo>
                <a:lnTo>
                  <a:pt x="2275141" y="1073623"/>
                </a:lnTo>
                <a:lnTo>
                  <a:pt x="2263700" y="1069181"/>
                </a:lnTo>
                <a:lnTo>
                  <a:pt x="2251623" y="1065691"/>
                </a:lnTo>
                <a:lnTo>
                  <a:pt x="2239864" y="1062518"/>
                </a:lnTo>
                <a:lnTo>
                  <a:pt x="2227787" y="1059979"/>
                </a:lnTo>
                <a:lnTo>
                  <a:pt x="2215710" y="1057758"/>
                </a:lnTo>
                <a:lnTo>
                  <a:pt x="2203316" y="1056172"/>
                </a:lnTo>
                <a:lnTo>
                  <a:pt x="2190921" y="1055537"/>
                </a:lnTo>
                <a:lnTo>
                  <a:pt x="2178844" y="1055220"/>
                </a:lnTo>
                <a:close/>
                <a:moveTo>
                  <a:pt x="2144839" y="823913"/>
                </a:moveTo>
                <a:lnTo>
                  <a:pt x="2301519" y="838826"/>
                </a:lnTo>
                <a:lnTo>
                  <a:pt x="2292938" y="930841"/>
                </a:lnTo>
                <a:lnTo>
                  <a:pt x="2302155" y="933379"/>
                </a:lnTo>
                <a:lnTo>
                  <a:pt x="2311053" y="936235"/>
                </a:lnTo>
                <a:lnTo>
                  <a:pt x="2319952" y="939725"/>
                </a:lnTo>
                <a:lnTo>
                  <a:pt x="2328851" y="943215"/>
                </a:lnTo>
                <a:lnTo>
                  <a:pt x="2338067" y="946706"/>
                </a:lnTo>
                <a:lnTo>
                  <a:pt x="2346330" y="950513"/>
                </a:lnTo>
                <a:lnTo>
                  <a:pt x="2354911" y="954638"/>
                </a:lnTo>
                <a:lnTo>
                  <a:pt x="2363492" y="959080"/>
                </a:lnTo>
                <a:lnTo>
                  <a:pt x="2372073" y="963522"/>
                </a:lnTo>
                <a:lnTo>
                  <a:pt x="2380654" y="968282"/>
                </a:lnTo>
                <a:lnTo>
                  <a:pt x="2388917" y="973358"/>
                </a:lnTo>
                <a:lnTo>
                  <a:pt x="2397180" y="978752"/>
                </a:lnTo>
                <a:lnTo>
                  <a:pt x="2405125" y="983829"/>
                </a:lnTo>
                <a:lnTo>
                  <a:pt x="2413071" y="989540"/>
                </a:lnTo>
                <a:lnTo>
                  <a:pt x="2420698" y="995569"/>
                </a:lnTo>
                <a:lnTo>
                  <a:pt x="2428643" y="1001280"/>
                </a:lnTo>
                <a:lnTo>
                  <a:pt x="2499197" y="943215"/>
                </a:lnTo>
                <a:lnTo>
                  <a:pt x="2599625" y="1063787"/>
                </a:lnTo>
                <a:lnTo>
                  <a:pt x="2529389" y="1122169"/>
                </a:lnTo>
                <a:lnTo>
                  <a:pt x="2533839" y="1130736"/>
                </a:lnTo>
                <a:lnTo>
                  <a:pt x="2538288" y="1139620"/>
                </a:lnTo>
                <a:lnTo>
                  <a:pt x="2542420" y="1148504"/>
                </a:lnTo>
                <a:lnTo>
                  <a:pt x="2546551" y="1157388"/>
                </a:lnTo>
                <a:lnTo>
                  <a:pt x="2550365" y="1166590"/>
                </a:lnTo>
                <a:lnTo>
                  <a:pt x="2553543" y="1175474"/>
                </a:lnTo>
                <a:lnTo>
                  <a:pt x="2557039" y="1184676"/>
                </a:lnTo>
                <a:lnTo>
                  <a:pt x="2559899" y="1193560"/>
                </a:lnTo>
                <a:lnTo>
                  <a:pt x="2562442" y="1203079"/>
                </a:lnTo>
                <a:lnTo>
                  <a:pt x="2564984" y="1212280"/>
                </a:lnTo>
                <a:lnTo>
                  <a:pt x="2567527" y="1221799"/>
                </a:lnTo>
                <a:lnTo>
                  <a:pt x="2569116" y="1231318"/>
                </a:lnTo>
                <a:lnTo>
                  <a:pt x="2571022" y="1240519"/>
                </a:lnTo>
                <a:lnTo>
                  <a:pt x="2572612" y="1249721"/>
                </a:lnTo>
                <a:lnTo>
                  <a:pt x="2574201" y="1259557"/>
                </a:lnTo>
                <a:lnTo>
                  <a:pt x="2575154" y="1269075"/>
                </a:lnTo>
                <a:lnTo>
                  <a:pt x="2665412" y="1277325"/>
                </a:lnTo>
                <a:lnTo>
                  <a:pt x="2650793" y="1433433"/>
                </a:lnTo>
                <a:lnTo>
                  <a:pt x="2561170" y="1425501"/>
                </a:lnTo>
                <a:lnTo>
                  <a:pt x="2558310" y="1434385"/>
                </a:lnTo>
                <a:lnTo>
                  <a:pt x="2555132" y="1443587"/>
                </a:lnTo>
                <a:lnTo>
                  <a:pt x="2552272" y="1452471"/>
                </a:lnTo>
                <a:lnTo>
                  <a:pt x="2548458" y="1461355"/>
                </a:lnTo>
                <a:lnTo>
                  <a:pt x="2544644" y="1470239"/>
                </a:lnTo>
                <a:lnTo>
                  <a:pt x="2540513" y="1479124"/>
                </a:lnTo>
                <a:lnTo>
                  <a:pt x="2536381" y="1488008"/>
                </a:lnTo>
                <a:lnTo>
                  <a:pt x="2531932" y="1496575"/>
                </a:lnTo>
                <a:lnTo>
                  <a:pt x="2527482" y="1505142"/>
                </a:lnTo>
                <a:lnTo>
                  <a:pt x="2522715" y="1513708"/>
                </a:lnTo>
                <a:lnTo>
                  <a:pt x="2517630" y="1521958"/>
                </a:lnTo>
                <a:lnTo>
                  <a:pt x="2512228" y="1530208"/>
                </a:lnTo>
                <a:lnTo>
                  <a:pt x="2506825" y="1538140"/>
                </a:lnTo>
                <a:lnTo>
                  <a:pt x="2501104" y="1546390"/>
                </a:lnTo>
                <a:lnTo>
                  <a:pt x="2495384" y="1554322"/>
                </a:lnTo>
                <a:lnTo>
                  <a:pt x="2489027" y="1561937"/>
                </a:lnTo>
                <a:lnTo>
                  <a:pt x="2546233" y="1631107"/>
                </a:lnTo>
                <a:lnTo>
                  <a:pt x="2425465" y="1731372"/>
                </a:lnTo>
                <a:lnTo>
                  <a:pt x="2367624" y="1662202"/>
                </a:lnTo>
                <a:lnTo>
                  <a:pt x="2359043" y="1666644"/>
                </a:lnTo>
                <a:lnTo>
                  <a:pt x="2350144" y="1671086"/>
                </a:lnTo>
                <a:lnTo>
                  <a:pt x="2341245" y="1675211"/>
                </a:lnTo>
                <a:lnTo>
                  <a:pt x="2332029" y="1679018"/>
                </a:lnTo>
                <a:lnTo>
                  <a:pt x="2323130" y="1682826"/>
                </a:lnTo>
                <a:lnTo>
                  <a:pt x="2313596" y="1685999"/>
                </a:lnTo>
                <a:lnTo>
                  <a:pt x="2304697" y="1689489"/>
                </a:lnTo>
                <a:lnTo>
                  <a:pt x="2295481" y="1692344"/>
                </a:lnTo>
                <a:lnTo>
                  <a:pt x="2286264" y="1694883"/>
                </a:lnTo>
                <a:lnTo>
                  <a:pt x="2277048" y="1697421"/>
                </a:lnTo>
                <a:lnTo>
                  <a:pt x="2267196" y="1699642"/>
                </a:lnTo>
                <a:lnTo>
                  <a:pt x="2257979" y="1701546"/>
                </a:lnTo>
                <a:lnTo>
                  <a:pt x="2248763" y="1703450"/>
                </a:lnTo>
                <a:lnTo>
                  <a:pt x="2238910" y="1705036"/>
                </a:lnTo>
                <a:lnTo>
                  <a:pt x="2229376" y="1706623"/>
                </a:lnTo>
                <a:lnTo>
                  <a:pt x="2220160" y="1707575"/>
                </a:lnTo>
                <a:lnTo>
                  <a:pt x="2211579" y="1797051"/>
                </a:lnTo>
                <a:lnTo>
                  <a:pt x="2054898" y="1782138"/>
                </a:lnTo>
                <a:lnTo>
                  <a:pt x="2063161" y="1692027"/>
                </a:lnTo>
                <a:lnTo>
                  <a:pt x="2054263" y="1689172"/>
                </a:lnTo>
                <a:lnTo>
                  <a:pt x="2045364" y="1685999"/>
                </a:lnTo>
                <a:lnTo>
                  <a:pt x="2035830" y="1682826"/>
                </a:lnTo>
                <a:lnTo>
                  <a:pt x="2027249" y="1679335"/>
                </a:lnTo>
                <a:lnTo>
                  <a:pt x="2018350" y="1675528"/>
                </a:lnTo>
                <a:lnTo>
                  <a:pt x="2009451" y="1671720"/>
                </a:lnTo>
                <a:lnTo>
                  <a:pt x="2000870" y="1667596"/>
                </a:lnTo>
                <a:lnTo>
                  <a:pt x="1992289" y="1663154"/>
                </a:lnTo>
                <a:lnTo>
                  <a:pt x="1984026" y="1658077"/>
                </a:lnTo>
                <a:lnTo>
                  <a:pt x="1975445" y="1653317"/>
                </a:lnTo>
                <a:lnTo>
                  <a:pt x="1967182" y="1648241"/>
                </a:lnTo>
                <a:lnTo>
                  <a:pt x="1958919" y="1642847"/>
                </a:lnTo>
                <a:lnTo>
                  <a:pt x="1950656" y="1637453"/>
                </a:lnTo>
                <a:lnTo>
                  <a:pt x="1943029" y="1631742"/>
                </a:lnTo>
                <a:lnTo>
                  <a:pt x="1935084" y="1626030"/>
                </a:lnTo>
                <a:lnTo>
                  <a:pt x="1927456" y="1620002"/>
                </a:lnTo>
                <a:lnTo>
                  <a:pt x="1857220" y="1678384"/>
                </a:lnTo>
                <a:lnTo>
                  <a:pt x="1756792" y="1556860"/>
                </a:lnTo>
                <a:lnTo>
                  <a:pt x="1827346" y="1498478"/>
                </a:lnTo>
                <a:lnTo>
                  <a:pt x="1822896" y="1489594"/>
                </a:lnTo>
                <a:lnTo>
                  <a:pt x="1818765" y="1481027"/>
                </a:lnTo>
                <a:lnTo>
                  <a:pt x="1814633" y="1472143"/>
                </a:lnTo>
                <a:lnTo>
                  <a:pt x="1810820" y="1463259"/>
                </a:lnTo>
                <a:lnTo>
                  <a:pt x="1807324" y="1454057"/>
                </a:lnTo>
                <a:lnTo>
                  <a:pt x="1803828" y="1445173"/>
                </a:lnTo>
                <a:lnTo>
                  <a:pt x="1800968" y="1436289"/>
                </a:lnTo>
                <a:lnTo>
                  <a:pt x="1797789" y="1426770"/>
                </a:lnTo>
                <a:lnTo>
                  <a:pt x="1795247" y="1417569"/>
                </a:lnTo>
                <a:lnTo>
                  <a:pt x="1792704" y="1408367"/>
                </a:lnTo>
                <a:lnTo>
                  <a:pt x="1790480" y="1399166"/>
                </a:lnTo>
                <a:lnTo>
                  <a:pt x="1788573" y="1389647"/>
                </a:lnTo>
                <a:lnTo>
                  <a:pt x="1786666" y="1380445"/>
                </a:lnTo>
                <a:lnTo>
                  <a:pt x="1785395" y="1371244"/>
                </a:lnTo>
                <a:lnTo>
                  <a:pt x="1783170" y="1352206"/>
                </a:lnTo>
                <a:lnTo>
                  <a:pt x="1690687" y="1343639"/>
                </a:lnTo>
                <a:lnTo>
                  <a:pt x="1705624" y="1186897"/>
                </a:lnTo>
                <a:lnTo>
                  <a:pt x="1798425" y="1195781"/>
                </a:lnTo>
                <a:lnTo>
                  <a:pt x="1801285" y="1186897"/>
                </a:lnTo>
                <a:lnTo>
                  <a:pt x="1804146" y="1178012"/>
                </a:lnTo>
                <a:lnTo>
                  <a:pt x="1807642" y="1169128"/>
                </a:lnTo>
                <a:lnTo>
                  <a:pt x="1810820" y="1160244"/>
                </a:lnTo>
                <a:lnTo>
                  <a:pt x="1814633" y="1151677"/>
                </a:lnTo>
                <a:lnTo>
                  <a:pt x="1818765" y="1142793"/>
                </a:lnTo>
                <a:lnTo>
                  <a:pt x="1822896" y="1134226"/>
                </a:lnTo>
                <a:lnTo>
                  <a:pt x="1827346" y="1125659"/>
                </a:lnTo>
                <a:lnTo>
                  <a:pt x="1831795" y="1117727"/>
                </a:lnTo>
                <a:lnTo>
                  <a:pt x="1836562" y="1109160"/>
                </a:lnTo>
                <a:lnTo>
                  <a:pt x="1841329" y="1100910"/>
                </a:lnTo>
                <a:lnTo>
                  <a:pt x="1846732" y="1092661"/>
                </a:lnTo>
                <a:lnTo>
                  <a:pt x="1852135" y="1085045"/>
                </a:lnTo>
                <a:lnTo>
                  <a:pt x="1857856" y="1077113"/>
                </a:lnTo>
                <a:lnTo>
                  <a:pt x="1863894" y="1069181"/>
                </a:lnTo>
                <a:lnTo>
                  <a:pt x="1869615" y="1061566"/>
                </a:lnTo>
                <a:lnTo>
                  <a:pt x="1810184" y="989858"/>
                </a:lnTo>
                <a:lnTo>
                  <a:pt x="1931588" y="889593"/>
                </a:lnTo>
                <a:lnTo>
                  <a:pt x="1990700" y="961301"/>
                </a:lnTo>
                <a:lnTo>
                  <a:pt x="1999599" y="956859"/>
                </a:lnTo>
                <a:lnTo>
                  <a:pt x="2008180" y="952734"/>
                </a:lnTo>
                <a:lnTo>
                  <a:pt x="2017079" y="948609"/>
                </a:lnTo>
                <a:lnTo>
                  <a:pt x="2025977" y="944485"/>
                </a:lnTo>
                <a:lnTo>
                  <a:pt x="2034876" y="941312"/>
                </a:lnTo>
                <a:lnTo>
                  <a:pt x="2043775" y="937504"/>
                </a:lnTo>
                <a:lnTo>
                  <a:pt x="2052673" y="934649"/>
                </a:lnTo>
                <a:lnTo>
                  <a:pt x="2061890" y="931476"/>
                </a:lnTo>
                <a:lnTo>
                  <a:pt x="2071424" y="928937"/>
                </a:lnTo>
                <a:lnTo>
                  <a:pt x="2080641" y="926399"/>
                </a:lnTo>
                <a:lnTo>
                  <a:pt x="2089539" y="924178"/>
                </a:lnTo>
                <a:lnTo>
                  <a:pt x="2099074" y="922274"/>
                </a:lnTo>
                <a:lnTo>
                  <a:pt x="2108608" y="920370"/>
                </a:lnTo>
                <a:lnTo>
                  <a:pt x="2117825" y="918784"/>
                </a:lnTo>
                <a:lnTo>
                  <a:pt x="2127041" y="917515"/>
                </a:lnTo>
                <a:lnTo>
                  <a:pt x="2136258" y="916246"/>
                </a:lnTo>
                <a:lnTo>
                  <a:pt x="2144839" y="823913"/>
                </a:lnTo>
                <a:close/>
                <a:moveTo>
                  <a:pt x="1509345" y="590550"/>
                </a:moveTo>
                <a:lnTo>
                  <a:pt x="1518239" y="590550"/>
                </a:lnTo>
                <a:lnTo>
                  <a:pt x="1526817" y="591817"/>
                </a:lnTo>
                <a:lnTo>
                  <a:pt x="1535394" y="593400"/>
                </a:lnTo>
                <a:lnTo>
                  <a:pt x="1543971" y="596250"/>
                </a:lnTo>
                <a:lnTo>
                  <a:pt x="1551912" y="599417"/>
                </a:lnTo>
                <a:lnTo>
                  <a:pt x="1559854" y="603534"/>
                </a:lnTo>
                <a:lnTo>
                  <a:pt x="1566843" y="608601"/>
                </a:lnTo>
                <a:lnTo>
                  <a:pt x="1570655" y="611452"/>
                </a:lnTo>
                <a:lnTo>
                  <a:pt x="1574149" y="614302"/>
                </a:lnTo>
                <a:lnTo>
                  <a:pt x="1577326" y="617469"/>
                </a:lnTo>
                <a:lnTo>
                  <a:pt x="1580185" y="620953"/>
                </a:lnTo>
                <a:lnTo>
                  <a:pt x="1583362" y="624753"/>
                </a:lnTo>
                <a:lnTo>
                  <a:pt x="1586221" y="628237"/>
                </a:lnTo>
                <a:lnTo>
                  <a:pt x="1588762" y="632037"/>
                </a:lnTo>
                <a:lnTo>
                  <a:pt x="1591621" y="636154"/>
                </a:lnTo>
                <a:lnTo>
                  <a:pt x="1593845" y="640271"/>
                </a:lnTo>
                <a:lnTo>
                  <a:pt x="1595433" y="644388"/>
                </a:lnTo>
                <a:lnTo>
                  <a:pt x="1597339" y="648505"/>
                </a:lnTo>
                <a:lnTo>
                  <a:pt x="1598927" y="652305"/>
                </a:lnTo>
                <a:lnTo>
                  <a:pt x="1601151" y="660856"/>
                </a:lnTo>
                <a:lnTo>
                  <a:pt x="1603057" y="669724"/>
                </a:lnTo>
                <a:lnTo>
                  <a:pt x="1603375" y="678274"/>
                </a:lnTo>
                <a:lnTo>
                  <a:pt x="1603375" y="687142"/>
                </a:lnTo>
                <a:lnTo>
                  <a:pt x="1602104" y="696326"/>
                </a:lnTo>
                <a:lnTo>
                  <a:pt x="1600516" y="704560"/>
                </a:lnTo>
                <a:lnTo>
                  <a:pt x="1597657" y="712794"/>
                </a:lnTo>
                <a:lnTo>
                  <a:pt x="1594480" y="721028"/>
                </a:lnTo>
                <a:lnTo>
                  <a:pt x="1590350" y="728629"/>
                </a:lnTo>
                <a:lnTo>
                  <a:pt x="1585268" y="736229"/>
                </a:lnTo>
                <a:lnTo>
                  <a:pt x="1582409" y="739396"/>
                </a:lnTo>
                <a:lnTo>
                  <a:pt x="1579550" y="742880"/>
                </a:lnTo>
                <a:lnTo>
                  <a:pt x="1576373" y="746047"/>
                </a:lnTo>
                <a:lnTo>
                  <a:pt x="1572879" y="749531"/>
                </a:lnTo>
                <a:lnTo>
                  <a:pt x="1569384" y="752381"/>
                </a:lnTo>
                <a:lnTo>
                  <a:pt x="1565572" y="755231"/>
                </a:lnTo>
                <a:lnTo>
                  <a:pt x="1297460" y="948099"/>
                </a:lnTo>
                <a:lnTo>
                  <a:pt x="1293012" y="951266"/>
                </a:lnTo>
                <a:lnTo>
                  <a:pt x="1288247" y="953799"/>
                </a:lnTo>
                <a:lnTo>
                  <a:pt x="1283164" y="956333"/>
                </a:lnTo>
                <a:lnTo>
                  <a:pt x="1278399" y="958550"/>
                </a:lnTo>
                <a:lnTo>
                  <a:pt x="1273634" y="960450"/>
                </a:lnTo>
                <a:lnTo>
                  <a:pt x="1268869" y="962033"/>
                </a:lnTo>
                <a:lnTo>
                  <a:pt x="1263469" y="962983"/>
                </a:lnTo>
                <a:lnTo>
                  <a:pt x="1258386" y="964250"/>
                </a:lnTo>
                <a:lnTo>
                  <a:pt x="1253304" y="964884"/>
                </a:lnTo>
                <a:lnTo>
                  <a:pt x="1247903" y="965200"/>
                </a:lnTo>
                <a:lnTo>
                  <a:pt x="1242820" y="965200"/>
                </a:lnTo>
                <a:lnTo>
                  <a:pt x="1237102" y="964884"/>
                </a:lnTo>
                <a:lnTo>
                  <a:pt x="1232020" y="964567"/>
                </a:lnTo>
                <a:lnTo>
                  <a:pt x="1226937" y="963617"/>
                </a:lnTo>
                <a:lnTo>
                  <a:pt x="1221537" y="962667"/>
                </a:lnTo>
                <a:lnTo>
                  <a:pt x="1216454" y="961083"/>
                </a:lnTo>
                <a:lnTo>
                  <a:pt x="1006475" y="894894"/>
                </a:lnTo>
                <a:lnTo>
                  <a:pt x="1009652" y="885393"/>
                </a:lnTo>
                <a:lnTo>
                  <a:pt x="1013464" y="875259"/>
                </a:lnTo>
                <a:lnTo>
                  <a:pt x="1017911" y="862591"/>
                </a:lnTo>
                <a:lnTo>
                  <a:pt x="1022676" y="847706"/>
                </a:lnTo>
                <a:lnTo>
                  <a:pt x="1027123" y="832188"/>
                </a:lnTo>
                <a:lnTo>
                  <a:pt x="1029029" y="824271"/>
                </a:lnTo>
                <a:lnTo>
                  <a:pt x="1030935" y="816353"/>
                </a:lnTo>
                <a:lnTo>
                  <a:pt x="1031888" y="808753"/>
                </a:lnTo>
                <a:lnTo>
                  <a:pt x="1033159" y="801469"/>
                </a:lnTo>
                <a:lnTo>
                  <a:pt x="1033794" y="793868"/>
                </a:lnTo>
                <a:lnTo>
                  <a:pt x="1033794" y="786584"/>
                </a:lnTo>
                <a:lnTo>
                  <a:pt x="1033794" y="778666"/>
                </a:lnTo>
                <a:lnTo>
                  <a:pt x="1033477" y="770749"/>
                </a:lnTo>
                <a:lnTo>
                  <a:pt x="1032841" y="762832"/>
                </a:lnTo>
                <a:lnTo>
                  <a:pt x="1031888" y="755548"/>
                </a:lnTo>
                <a:lnTo>
                  <a:pt x="1029665" y="740980"/>
                </a:lnTo>
                <a:lnTo>
                  <a:pt x="1027441" y="727995"/>
                </a:lnTo>
                <a:lnTo>
                  <a:pt x="1025217" y="718178"/>
                </a:lnTo>
                <a:lnTo>
                  <a:pt x="1022994" y="708994"/>
                </a:lnTo>
                <a:lnTo>
                  <a:pt x="1227572" y="773599"/>
                </a:lnTo>
                <a:lnTo>
                  <a:pt x="1458835" y="607651"/>
                </a:lnTo>
                <a:lnTo>
                  <a:pt x="1462965" y="605118"/>
                </a:lnTo>
                <a:lnTo>
                  <a:pt x="1467095" y="602268"/>
                </a:lnTo>
                <a:lnTo>
                  <a:pt x="1470589" y="600051"/>
                </a:lnTo>
                <a:lnTo>
                  <a:pt x="1474719" y="598467"/>
                </a:lnTo>
                <a:lnTo>
                  <a:pt x="1479166" y="596567"/>
                </a:lnTo>
                <a:lnTo>
                  <a:pt x="1483296" y="594984"/>
                </a:lnTo>
                <a:lnTo>
                  <a:pt x="1491873" y="592767"/>
                </a:lnTo>
                <a:lnTo>
                  <a:pt x="1500768" y="591183"/>
                </a:lnTo>
                <a:lnTo>
                  <a:pt x="1509345" y="590550"/>
                </a:lnTo>
                <a:close/>
                <a:moveTo>
                  <a:pt x="690596" y="539750"/>
                </a:moveTo>
                <a:lnTo>
                  <a:pt x="691548" y="539750"/>
                </a:lnTo>
                <a:lnTo>
                  <a:pt x="693769" y="540067"/>
                </a:lnTo>
                <a:lnTo>
                  <a:pt x="702016" y="540702"/>
                </a:lnTo>
                <a:lnTo>
                  <a:pt x="727394" y="541020"/>
                </a:lnTo>
                <a:lnTo>
                  <a:pt x="757531" y="541655"/>
                </a:lnTo>
                <a:lnTo>
                  <a:pt x="770854" y="541972"/>
                </a:lnTo>
                <a:lnTo>
                  <a:pt x="781640" y="543242"/>
                </a:lnTo>
                <a:lnTo>
                  <a:pt x="781957" y="543242"/>
                </a:lnTo>
                <a:lnTo>
                  <a:pt x="785763" y="546734"/>
                </a:lnTo>
                <a:lnTo>
                  <a:pt x="789887" y="552130"/>
                </a:lnTo>
                <a:lnTo>
                  <a:pt x="794646" y="558479"/>
                </a:lnTo>
                <a:lnTo>
                  <a:pt x="799404" y="566415"/>
                </a:lnTo>
                <a:lnTo>
                  <a:pt x="804797" y="576573"/>
                </a:lnTo>
                <a:lnTo>
                  <a:pt x="809872" y="588001"/>
                </a:lnTo>
                <a:lnTo>
                  <a:pt x="812093" y="594668"/>
                </a:lnTo>
                <a:lnTo>
                  <a:pt x="814631" y="602286"/>
                </a:lnTo>
                <a:lnTo>
                  <a:pt x="817169" y="609905"/>
                </a:lnTo>
                <a:lnTo>
                  <a:pt x="820024" y="618476"/>
                </a:lnTo>
                <a:lnTo>
                  <a:pt x="822244" y="627364"/>
                </a:lnTo>
                <a:lnTo>
                  <a:pt x="824465" y="637205"/>
                </a:lnTo>
                <a:lnTo>
                  <a:pt x="826685" y="647681"/>
                </a:lnTo>
                <a:lnTo>
                  <a:pt x="828906" y="658791"/>
                </a:lnTo>
                <a:lnTo>
                  <a:pt x="830809" y="670537"/>
                </a:lnTo>
                <a:lnTo>
                  <a:pt x="832395" y="683235"/>
                </a:lnTo>
                <a:lnTo>
                  <a:pt x="834299" y="696567"/>
                </a:lnTo>
                <a:lnTo>
                  <a:pt x="835885" y="710535"/>
                </a:lnTo>
                <a:lnTo>
                  <a:pt x="836836" y="725454"/>
                </a:lnTo>
                <a:lnTo>
                  <a:pt x="838105" y="741644"/>
                </a:lnTo>
                <a:lnTo>
                  <a:pt x="839057" y="757834"/>
                </a:lnTo>
                <a:lnTo>
                  <a:pt x="840009" y="775611"/>
                </a:lnTo>
                <a:lnTo>
                  <a:pt x="840326" y="794022"/>
                </a:lnTo>
                <a:lnTo>
                  <a:pt x="840643" y="813069"/>
                </a:lnTo>
                <a:lnTo>
                  <a:pt x="840326" y="833703"/>
                </a:lnTo>
                <a:lnTo>
                  <a:pt x="840326" y="854972"/>
                </a:lnTo>
                <a:lnTo>
                  <a:pt x="844767" y="839735"/>
                </a:lnTo>
                <a:lnTo>
                  <a:pt x="849208" y="824497"/>
                </a:lnTo>
                <a:lnTo>
                  <a:pt x="857456" y="794975"/>
                </a:lnTo>
                <a:lnTo>
                  <a:pt x="864435" y="767992"/>
                </a:lnTo>
                <a:lnTo>
                  <a:pt x="870145" y="742914"/>
                </a:lnTo>
                <a:lnTo>
                  <a:pt x="878710" y="705456"/>
                </a:lnTo>
                <a:lnTo>
                  <a:pt x="881248" y="694028"/>
                </a:lnTo>
                <a:lnTo>
                  <a:pt x="882517" y="688314"/>
                </a:lnTo>
                <a:lnTo>
                  <a:pt x="878076" y="679425"/>
                </a:lnTo>
                <a:lnTo>
                  <a:pt x="874586" y="670854"/>
                </a:lnTo>
                <a:lnTo>
                  <a:pt x="871097" y="663236"/>
                </a:lnTo>
                <a:lnTo>
                  <a:pt x="868559" y="655617"/>
                </a:lnTo>
                <a:lnTo>
                  <a:pt x="864752" y="644506"/>
                </a:lnTo>
                <a:lnTo>
                  <a:pt x="863801" y="640380"/>
                </a:lnTo>
                <a:lnTo>
                  <a:pt x="867290" y="637205"/>
                </a:lnTo>
                <a:lnTo>
                  <a:pt x="876489" y="629269"/>
                </a:lnTo>
                <a:lnTo>
                  <a:pt x="881882" y="624507"/>
                </a:lnTo>
                <a:lnTo>
                  <a:pt x="888227" y="619746"/>
                </a:lnTo>
                <a:lnTo>
                  <a:pt x="894571" y="615619"/>
                </a:lnTo>
                <a:lnTo>
                  <a:pt x="900598" y="611810"/>
                </a:lnTo>
                <a:lnTo>
                  <a:pt x="921535" y="619746"/>
                </a:lnTo>
                <a:lnTo>
                  <a:pt x="939300" y="659426"/>
                </a:lnTo>
                <a:lnTo>
                  <a:pt x="934224" y="671172"/>
                </a:lnTo>
                <a:lnTo>
                  <a:pt x="928514" y="683235"/>
                </a:lnTo>
                <a:lnTo>
                  <a:pt x="922487" y="695932"/>
                </a:lnTo>
                <a:lnTo>
                  <a:pt x="923439" y="707043"/>
                </a:lnTo>
                <a:lnTo>
                  <a:pt x="924073" y="720693"/>
                </a:lnTo>
                <a:lnTo>
                  <a:pt x="924708" y="736248"/>
                </a:lnTo>
                <a:lnTo>
                  <a:pt x="924073" y="753390"/>
                </a:lnTo>
                <a:lnTo>
                  <a:pt x="923439" y="790213"/>
                </a:lnTo>
                <a:lnTo>
                  <a:pt x="921852" y="827354"/>
                </a:lnTo>
                <a:lnTo>
                  <a:pt x="920266" y="862273"/>
                </a:lnTo>
                <a:lnTo>
                  <a:pt x="918680" y="891161"/>
                </a:lnTo>
                <a:lnTo>
                  <a:pt x="916777" y="918461"/>
                </a:lnTo>
                <a:lnTo>
                  <a:pt x="918680" y="913382"/>
                </a:lnTo>
                <a:lnTo>
                  <a:pt x="923756" y="899097"/>
                </a:lnTo>
                <a:lnTo>
                  <a:pt x="927245" y="888621"/>
                </a:lnTo>
                <a:lnTo>
                  <a:pt x="931369" y="876241"/>
                </a:lnTo>
                <a:lnTo>
                  <a:pt x="935493" y="862273"/>
                </a:lnTo>
                <a:lnTo>
                  <a:pt x="939934" y="846401"/>
                </a:lnTo>
                <a:lnTo>
                  <a:pt x="943741" y="828307"/>
                </a:lnTo>
                <a:lnTo>
                  <a:pt x="947865" y="809260"/>
                </a:lnTo>
                <a:lnTo>
                  <a:pt x="951672" y="788626"/>
                </a:lnTo>
                <a:lnTo>
                  <a:pt x="955161" y="766722"/>
                </a:lnTo>
                <a:lnTo>
                  <a:pt x="957699" y="743866"/>
                </a:lnTo>
                <a:lnTo>
                  <a:pt x="958650" y="731486"/>
                </a:lnTo>
                <a:lnTo>
                  <a:pt x="959919" y="719106"/>
                </a:lnTo>
                <a:lnTo>
                  <a:pt x="960554" y="707043"/>
                </a:lnTo>
                <a:lnTo>
                  <a:pt x="960871" y="694345"/>
                </a:lnTo>
                <a:lnTo>
                  <a:pt x="961188" y="681330"/>
                </a:lnTo>
                <a:lnTo>
                  <a:pt x="961188" y="668315"/>
                </a:lnTo>
                <a:lnTo>
                  <a:pt x="969119" y="649268"/>
                </a:lnTo>
                <a:lnTo>
                  <a:pt x="970705" y="651173"/>
                </a:lnTo>
                <a:lnTo>
                  <a:pt x="973877" y="656887"/>
                </a:lnTo>
                <a:lnTo>
                  <a:pt x="976098" y="661331"/>
                </a:lnTo>
                <a:lnTo>
                  <a:pt x="978636" y="666727"/>
                </a:lnTo>
                <a:lnTo>
                  <a:pt x="981808" y="673076"/>
                </a:lnTo>
                <a:lnTo>
                  <a:pt x="984663" y="681012"/>
                </a:lnTo>
                <a:lnTo>
                  <a:pt x="988152" y="690218"/>
                </a:lnTo>
                <a:lnTo>
                  <a:pt x="991007" y="700377"/>
                </a:lnTo>
                <a:lnTo>
                  <a:pt x="993862" y="712122"/>
                </a:lnTo>
                <a:lnTo>
                  <a:pt x="997035" y="724820"/>
                </a:lnTo>
                <a:lnTo>
                  <a:pt x="999572" y="739422"/>
                </a:lnTo>
                <a:lnTo>
                  <a:pt x="1002110" y="754977"/>
                </a:lnTo>
                <a:lnTo>
                  <a:pt x="1004013" y="772436"/>
                </a:lnTo>
                <a:lnTo>
                  <a:pt x="1005600" y="790848"/>
                </a:lnTo>
                <a:lnTo>
                  <a:pt x="1005282" y="796244"/>
                </a:lnTo>
                <a:lnTo>
                  <a:pt x="1004331" y="801958"/>
                </a:lnTo>
                <a:lnTo>
                  <a:pt x="1003062" y="809260"/>
                </a:lnTo>
                <a:lnTo>
                  <a:pt x="1000841" y="817196"/>
                </a:lnTo>
                <a:lnTo>
                  <a:pt x="997669" y="826085"/>
                </a:lnTo>
                <a:lnTo>
                  <a:pt x="994497" y="836243"/>
                </a:lnTo>
                <a:lnTo>
                  <a:pt x="985932" y="858781"/>
                </a:lnTo>
                <a:lnTo>
                  <a:pt x="964043" y="914969"/>
                </a:lnTo>
                <a:lnTo>
                  <a:pt x="951037" y="948301"/>
                </a:lnTo>
                <a:lnTo>
                  <a:pt x="937079" y="985442"/>
                </a:lnTo>
                <a:lnTo>
                  <a:pt x="922804" y="1025757"/>
                </a:lnTo>
                <a:lnTo>
                  <a:pt x="915825" y="1047026"/>
                </a:lnTo>
                <a:lnTo>
                  <a:pt x="908212" y="1068929"/>
                </a:lnTo>
                <a:lnTo>
                  <a:pt x="901233" y="1091785"/>
                </a:lnTo>
                <a:lnTo>
                  <a:pt x="894254" y="1115594"/>
                </a:lnTo>
                <a:lnTo>
                  <a:pt x="886958" y="1139719"/>
                </a:lnTo>
                <a:lnTo>
                  <a:pt x="880296" y="1165115"/>
                </a:lnTo>
                <a:lnTo>
                  <a:pt x="873634" y="1190510"/>
                </a:lnTo>
                <a:lnTo>
                  <a:pt x="867290" y="1217493"/>
                </a:lnTo>
                <a:lnTo>
                  <a:pt x="861580" y="1244476"/>
                </a:lnTo>
                <a:lnTo>
                  <a:pt x="855553" y="1272728"/>
                </a:lnTo>
                <a:lnTo>
                  <a:pt x="850477" y="1301298"/>
                </a:lnTo>
                <a:lnTo>
                  <a:pt x="845402" y="1330821"/>
                </a:lnTo>
                <a:lnTo>
                  <a:pt x="840960" y="1360343"/>
                </a:lnTo>
                <a:lnTo>
                  <a:pt x="836836" y="1391135"/>
                </a:lnTo>
                <a:lnTo>
                  <a:pt x="874586" y="1434307"/>
                </a:lnTo>
                <a:lnTo>
                  <a:pt x="949768" y="1522239"/>
                </a:lnTo>
                <a:lnTo>
                  <a:pt x="990373" y="1569856"/>
                </a:lnTo>
                <a:lnTo>
                  <a:pt x="1026219" y="1613028"/>
                </a:lnTo>
                <a:lnTo>
                  <a:pt x="1041129" y="1631122"/>
                </a:lnTo>
                <a:lnTo>
                  <a:pt x="1053500" y="1646042"/>
                </a:lnTo>
                <a:lnTo>
                  <a:pt x="1062065" y="1657470"/>
                </a:lnTo>
                <a:lnTo>
                  <a:pt x="1066824" y="1664137"/>
                </a:lnTo>
                <a:lnTo>
                  <a:pt x="1071582" y="1671755"/>
                </a:lnTo>
                <a:lnTo>
                  <a:pt x="1077292" y="1680326"/>
                </a:lnTo>
                <a:lnTo>
                  <a:pt x="1080147" y="1685088"/>
                </a:lnTo>
                <a:lnTo>
                  <a:pt x="1083002" y="1689850"/>
                </a:lnTo>
                <a:lnTo>
                  <a:pt x="1085540" y="1695564"/>
                </a:lnTo>
                <a:lnTo>
                  <a:pt x="1088395" y="1701913"/>
                </a:lnTo>
                <a:lnTo>
                  <a:pt x="1090616" y="1708579"/>
                </a:lnTo>
                <a:lnTo>
                  <a:pt x="1091884" y="1715880"/>
                </a:lnTo>
                <a:lnTo>
                  <a:pt x="1093471" y="1724134"/>
                </a:lnTo>
                <a:lnTo>
                  <a:pt x="1093788" y="1733022"/>
                </a:lnTo>
                <a:lnTo>
                  <a:pt x="1093788" y="1742545"/>
                </a:lnTo>
                <a:lnTo>
                  <a:pt x="1092836" y="1753021"/>
                </a:lnTo>
                <a:lnTo>
                  <a:pt x="1090933" y="1765084"/>
                </a:lnTo>
                <a:lnTo>
                  <a:pt x="1087761" y="1777147"/>
                </a:lnTo>
                <a:lnTo>
                  <a:pt x="1086809" y="1785083"/>
                </a:lnTo>
                <a:lnTo>
                  <a:pt x="1084271" y="1801272"/>
                </a:lnTo>
                <a:lnTo>
                  <a:pt x="1076340" y="1854920"/>
                </a:lnTo>
                <a:lnTo>
                  <a:pt x="1054452" y="2009516"/>
                </a:lnTo>
                <a:lnTo>
                  <a:pt x="1023681" y="2230139"/>
                </a:lnTo>
                <a:lnTo>
                  <a:pt x="1022730" y="2236488"/>
                </a:lnTo>
                <a:lnTo>
                  <a:pt x="1021461" y="2242520"/>
                </a:lnTo>
                <a:lnTo>
                  <a:pt x="1019875" y="2248551"/>
                </a:lnTo>
                <a:lnTo>
                  <a:pt x="1018289" y="2254582"/>
                </a:lnTo>
                <a:lnTo>
                  <a:pt x="1015751" y="2259979"/>
                </a:lnTo>
                <a:lnTo>
                  <a:pt x="1013530" y="2265693"/>
                </a:lnTo>
                <a:lnTo>
                  <a:pt x="1011310" y="2271407"/>
                </a:lnTo>
                <a:lnTo>
                  <a:pt x="1008455" y="2276486"/>
                </a:lnTo>
                <a:lnTo>
                  <a:pt x="1005917" y="2281248"/>
                </a:lnTo>
                <a:lnTo>
                  <a:pt x="1002427" y="2286009"/>
                </a:lnTo>
                <a:lnTo>
                  <a:pt x="999255" y="2291088"/>
                </a:lnTo>
                <a:lnTo>
                  <a:pt x="995766" y="2295533"/>
                </a:lnTo>
                <a:lnTo>
                  <a:pt x="992276" y="2299659"/>
                </a:lnTo>
                <a:lnTo>
                  <a:pt x="988470" y="2303469"/>
                </a:lnTo>
                <a:lnTo>
                  <a:pt x="984346" y="2307278"/>
                </a:lnTo>
                <a:lnTo>
                  <a:pt x="980222" y="2311087"/>
                </a:lnTo>
                <a:lnTo>
                  <a:pt x="975781" y="2314262"/>
                </a:lnTo>
                <a:lnTo>
                  <a:pt x="971339" y="2317436"/>
                </a:lnTo>
                <a:lnTo>
                  <a:pt x="966581" y="2320293"/>
                </a:lnTo>
                <a:lnTo>
                  <a:pt x="961823" y="2322833"/>
                </a:lnTo>
                <a:lnTo>
                  <a:pt x="956747" y="2325372"/>
                </a:lnTo>
                <a:lnTo>
                  <a:pt x="951989" y="2327277"/>
                </a:lnTo>
                <a:lnTo>
                  <a:pt x="946913" y="2329182"/>
                </a:lnTo>
                <a:lnTo>
                  <a:pt x="941203" y="2331086"/>
                </a:lnTo>
                <a:lnTo>
                  <a:pt x="936128" y="2332674"/>
                </a:lnTo>
                <a:lnTo>
                  <a:pt x="930418" y="2333309"/>
                </a:lnTo>
                <a:lnTo>
                  <a:pt x="925025" y="2334578"/>
                </a:lnTo>
                <a:lnTo>
                  <a:pt x="919315" y="2334896"/>
                </a:lnTo>
                <a:lnTo>
                  <a:pt x="913605" y="2335213"/>
                </a:lnTo>
                <a:lnTo>
                  <a:pt x="907577" y="2335213"/>
                </a:lnTo>
                <a:lnTo>
                  <a:pt x="901550" y="2334896"/>
                </a:lnTo>
                <a:lnTo>
                  <a:pt x="895523" y="2333943"/>
                </a:lnTo>
                <a:lnTo>
                  <a:pt x="889813" y="2333309"/>
                </a:lnTo>
                <a:lnTo>
                  <a:pt x="883786" y="2332356"/>
                </a:lnTo>
                <a:lnTo>
                  <a:pt x="878076" y="2330769"/>
                </a:lnTo>
                <a:lnTo>
                  <a:pt x="872683" y="2328864"/>
                </a:lnTo>
                <a:lnTo>
                  <a:pt x="867290" y="2326642"/>
                </a:lnTo>
                <a:lnTo>
                  <a:pt x="862214" y="2324420"/>
                </a:lnTo>
                <a:lnTo>
                  <a:pt x="857456" y="2321881"/>
                </a:lnTo>
                <a:lnTo>
                  <a:pt x="852698" y="2319341"/>
                </a:lnTo>
                <a:lnTo>
                  <a:pt x="848257" y="2316167"/>
                </a:lnTo>
                <a:lnTo>
                  <a:pt x="843815" y="2312992"/>
                </a:lnTo>
                <a:lnTo>
                  <a:pt x="839692" y="2309183"/>
                </a:lnTo>
                <a:lnTo>
                  <a:pt x="835568" y="2305373"/>
                </a:lnTo>
                <a:lnTo>
                  <a:pt x="831761" y="2301882"/>
                </a:lnTo>
                <a:lnTo>
                  <a:pt x="827954" y="2297755"/>
                </a:lnTo>
                <a:lnTo>
                  <a:pt x="824782" y="2293311"/>
                </a:lnTo>
                <a:lnTo>
                  <a:pt x="821293" y="2288866"/>
                </a:lnTo>
                <a:lnTo>
                  <a:pt x="818755" y="2283787"/>
                </a:lnTo>
                <a:lnTo>
                  <a:pt x="815900" y="2279026"/>
                </a:lnTo>
                <a:lnTo>
                  <a:pt x="813362" y="2274264"/>
                </a:lnTo>
                <a:lnTo>
                  <a:pt x="811141" y="2269185"/>
                </a:lnTo>
                <a:lnTo>
                  <a:pt x="809238" y="2263471"/>
                </a:lnTo>
                <a:lnTo>
                  <a:pt x="807335" y="2258392"/>
                </a:lnTo>
                <a:lnTo>
                  <a:pt x="805749" y="2252678"/>
                </a:lnTo>
                <a:lnTo>
                  <a:pt x="804162" y="2246646"/>
                </a:lnTo>
                <a:lnTo>
                  <a:pt x="803211" y="2241250"/>
                </a:lnTo>
                <a:lnTo>
                  <a:pt x="802576" y="2234901"/>
                </a:lnTo>
                <a:lnTo>
                  <a:pt x="801942" y="2228869"/>
                </a:lnTo>
                <a:lnTo>
                  <a:pt x="801625" y="2222838"/>
                </a:lnTo>
                <a:lnTo>
                  <a:pt x="801625" y="2216807"/>
                </a:lnTo>
                <a:lnTo>
                  <a:pt x="801942" y="2210458"/>
                </a:lnTo>
                <a:lnTo>
                  <a:pt x="802576" y="2204109"/>
                </a:lnTo>
                <a:lnTo>
                  <a:pt x="803211" y="2197443"/>
                </a:lnTo>
                <a:lnTo>
                  <a:pt x="833981" y="1990152"/>
                </a:lnTo>
                <a:lnTo>
                  <a:pt x="855235" y="1846032"/>
                </a:lnTo>
                <a:lnTo>
                  <a:pt x="861897" y="1797146"/>
                </a:lnTo>
                <a:lnTo>
                  <a:pt x="863801" y="1783178"/>
                </a:lnTo>
                <a:lnTo>
                  <a:pt x="864435" y="1777147"/>
                </a:lnTo>
                <a:lnTo>
                  <a:pt x="861897" y="1774290"/>
                </a:lnTo>
                <a:lnTo>
                  <a:pt x="855553" y="1767623"/>
                </a:lnTo>
                <a:lnTo>
                  <a:pt x="833030" y="1744133"/>
                </a:lnTo>
                <a:lnTo>
                  <a:pt x="763558" y="1673343"/>
                </a:lnTo>
                <a:lnTo>
                  <a:pt x="687424" y="1595886"/>
                </a:lnTo>
                <a:lnTo>
                  <a:pt x="657288" y="1564777"/>
                </a:lnTo>
                <a:lnTo>
                  <a:pt x="637620" y="1543825"/>
                </a:lnTo>
                <a:lnTo>
                  <a:pt x="624931" y="1537159"/>
                </a:lnTo>
                <a:lnTo>
                  <a:pt x="612876" y="1530175"/>
                </a:lnTo>
                <a:lnTo>
                  <a:pt x="600822" y="1523192"/>
                </a:lnTo>
                <a:lnTo>
                  <a:pt x="589719" y="1516208"/>
                </a:lnTo>
                <a:lnTo>
                  <a:pt x="578933" y="1508907"/>
                </a:lnTo>
                <a:lnTo>
                  <a:pt x="569100" y="1501605"/>
                </a:lnTo>
                <a:lnTo>
                  <a:pt x="559266" y="1494622"/>
                </a:lnTo>
                <a:lnTo>
                  <a:pt x="550383" y="1487003"/>
                </a:lnTo>
                <a:lnTo>
                  <a:pt x="541818" y="1480019"/>
                </a:lnTo>
                <a:lnTo>
                  <a:pt x="533570" y="1472718"/>
                </a:lnTo>
                <a:lnTo>
                  <a:pt x="525957" y="1465099"/>
                </a:lnTo>
                <a:lnTo>
                  <a:pt x="518978" y="1458116"/>
                </a:lnTo>
                <a:lnTo>
                  <a:pt x="511682" y="1451132"/>
                </a:lnTo>
                <a:lnTo>
                  <a:pt x="505655" y="1444148"/>
                </a:lnTo>
                <a:lnTo>
                  <a:pt x="499945" y="1436847"/>
                </a:lnTo>
                <a:lnTo>
                  <a:pt x="494235" y="1430181"/>
                </a:lnTo>
                <a:lnTo>
                  <a:pt x="489159" y="1423514"/>
                </a:lnTo>
                <a:lnTo>
                  <a:pt x="484718" y="1416848"/>
                </a:lnTo>
                <a:lnTo>
                  <a:pt x="480277" y="1410499"/>
                </a:lnTo>
                <a:lnTo>
                  <a:pt x="476470" y="1404150"/>
                </a:lnTo>
                <a:lnTo>
                  <a:pt x="473298" y="1397801"/>
                </a:lnTo>
                <a:lnTo>
                  <a:pt x="469808" y="1392405"/>
                </a:lnTo>
                <a:lnTo>
                  <a:pt x="464733" y="1381294"/>
                </a:lnTo>
                <a:lnTo>
                  <a:pt x="460926" y="1371453"/>
                </a:lnTo>
                <a:lnTo>
                  <a:pt x="458706" y="1362565"/>
                </a:lnTo>
                <a:lnTo>
                  <a:pt x="457754" y="1359073"/>
                </a:lnTo>
                <a:lnTo>
                  <a:pt x="457119" y="1355264"/>
                </a:lnTo>
                <a:lnTo>
                  <a:pt x="457119" y="1352089"/>
                </a:lnTo>
                <a:lnTo>
                  <a:pt x="457119" y="1349550"/>
                </a:lnTo>
                <a:lnTo>
                  <a:pt x="456802" y="1347010"/>
                </a:lnTo>
                <a:lnTo>
                  <a:pt x="456168" y="1344788"/>
                </a:lnTo>
                <a:lnTo>
                  <a:pt x="454264" y="1342566"/>
                </a:lnTo>
                <a:lnTo>
                  <a:pt x="452361" y="1340344"/>
                </a:lnTo>
                <a:lnTo>
                  <a:pt x="449823" y="1338439"/>
                </a:lnTo>
                <a:lnTo>
                  <a:pt x="446968" y="1336217"/>
                </a:lnTo>
                <a:lnTo>
                  <a:pt x="440624" y="1332408"/>
                </a:lnTo>
                <a:lnTo>
                  <a:pt x="434279" y="1328598"/>
                </a:lnTo>
                <a:lnTo>
                  <a:pt x="431107" y="1326376"/>
                </a:lnTo>
                <a:lnTo>
                  <a:pt x="428887" y="1324472"/>
                </a:lnTo>
                <a:lnTo>
                  <a:pt x="426666" y="1322250"/>
                </a:lnTo>
                <a:lnTo>
                  <a:pt x="425397" y="1319393"/>
                </a:lnTo>
                <a:lnTo>
                  <a:pt x="424128" y="1317170"/>
                </a:lnTo>
                <a:lnTo>
                  <a:pt x="424128" y="1314631"/>
                </a:lnTo>
                <a:lnTo>
                  <a:pt x="425714" y="1302568"/>
                </a:lnTo>
                <a:lnTo>
                  <a:pt x="427618" y="1289553"/>
                </a:lnTo>
                <a:lnTo>
                  <a:pt x="429521" y="1275268"/>
                </a:lnTo>
                <a:lnTo>
                  <a:pt x="432059" y="1260983"/>
                </a:lnTo>
                <a:lnTo>
                  <a:pt x="438086" y="1229873"/>
                </a:lnTo>
                <a:lnTo>
                  <a:pt x="445382" y="1196542"/>
                </a:lnTo>
                <a:lnTo>
                  <a:pt x="453313" y="1161623"/>
                </a:lnTo>
                <a:lnTo>
                  <a:pt x="462195" y="1125117"/>
                </a:lnTo>
                <a:lnTo>
                  <a:pt x="471712" y="1087658"/>
                </a:lnTo>
                <a:lnTo>
                  <a:pt x="481229" y="1049883"/>
                </a:lnTo>
                <a:lnTo>
                  <a:pt x="501531" y="974014"/>
                </a:lnTo>
                <a:lnTo>
                  <a:pt x="521199" y="901001"/>
                </a:lnTo>
                <a:lnTo>
                  <a:pt x="538963" y="833386"/>
                </a:lnTo>
                <a:lnTo>
                  <a:pt x="546577" y="803228"/>
                </a:lnTo>
                <a:lnTo>
                  <a:pt x="553238" y="775293"/>
                </a:lnTo>
                <a:lnTo>
                  <a:pt x="622710" y="754659"/>
                </a:lnTo>
                <a:lnTo>
                  <a:pt x="591305" y="753072"/>
                </a:lnTo>
                <a:lnTo>
                  <a:pt x="520881" y="750215"/>
                </a:lnTo>
                <a:lnTo>
                  <a:pt x="482497" y="748628"/>
                </a:lnTo>
                <a:lnTo>
                  <a:pt x="448554" y="747358"/>
                </a:lnTo>
                <a:lnTo>
                  <a:pt x="423494" y="747041"/>
                </a:lnTo>
                <a:lnTo>
                  <a:pt x="415563" y="747358"/>
                </a:lnTo>
                <a:lnTo>
                  <a:pt x="411439" y="747993"/>
                </a:lnTo>
                <a:lnTo>
                  <a:pt x="409853" y="748628"/>
                </a:lnTo>
                <a:lnTo>
                  <a:pt x="406364" y="750850"/>
                </a:lnTo>
                <a:lnTo>
                  <a:pt x="396847" y="757516"/>
                </a:lnTo>
                <a:lnTo>
                  <a:pt x="382889" y="767992"/>
                </a:lnTo>
                <a:lnTo>
                  <a:pt x="366393" y="781007"/>
                </a:lnTo>
                <a:lnTo>
                  <a:pt x="325472" y="812752"/>
                </a:lnTo>
                <a:lnTo>
                  <a:pt x="279791" y="849258"/>
                </a:lnTo>
                <a:lnTo>
                  <a:pt x="195093" y="917826"/>
                </a:lnTo>
                <a:lnTo>
                  <a:pt x="154805" y="951158"/>
                </a:lnTo>
                <a:lnTo>
                  <a:pt x="154488" y="951475"/>
                </a:lnTo>
                <a:lnTo>
                  <a:pt x="150681" y="954332"/>
                </a:lnTo>
                <a:lnTo>
                  <a:pt x="146875" y="957506"/>
                </a:lnTo>
                <a:lnTo>
                  <a:pt x="143068" y="960046"/>
                </a:lnTo>
                <a:lnTo>
                  <a:pt x="139261" y="962586"/>
                </a:lnTo>
                <a:lnTo>
                  <a:pt x="135454" y="964808"/>
                </a:lnTo>
                <a:lnTo>
                  <a:pt x="131013" y="966712"/>
                </a:lnTo>
                <a:lnTo>
                  <a:pt x="126889" y="968617"/>
                </a:lnTo>
                <a:lnTo>
                  <a:pt x="122766" y="969887"/>
                </a:lnTo>
                <a:lnTo>
                  <a:pt x="113883" y="972426"/>
                </a:lnTo>
                <a:lnTo>
                  <a:pt x="105318" y="974014"/>
                </a:lnTo>
                <a:lnTo>
                  <a:pt x="96436" y="975283"/>
                </a:lnTo>
                <a:lnTo>
                  <a:pt x="87554" y="974966"/>
                </a:lnTo>
                <a:lnTo>
                  <a:pt x="78671" y="974014"/>
                </a:lnTo>
                <a:lnTo>
                  <a:pt x="70106" y="972109"/>
                </a:lnTo>
                <a:lnTo>
                  <a:pt x="61541" y="969569"/>
                </a:lnTo>
                <a:lnTo>
                  <a:pt x="52976" y="966395"/>
                </a:lnTo>
                <a:lnTo>
                  <a:pt x="48852" y="964490"/>
                </a:lnTo>
                <a:lnTo>
                  <a:pt x="45363" y="962268"/>
                </a:lnTo>
                <a:lnTo>
                  <a:pt x="41239" y="959729"/>
                </a:lnTo>
                <a:lnTo>
                  <a:pt x="37432" y="956872"/>
                </a:lnTo>
                <a:lnTo>
                  <a:pt x="33626" y="954015"/>
                </a:lnTo>
                <a:lnTo>
                  <a:pt x="30453" y="951158"/>
                </a:lnTo>
                <a:lnTo>
                  <a:pt x="26647" y="947666"/>
                </a:lnTo>
                <a:lnTo>
                  <a:pt x="23792" y="944491"/>
                </a:lnTo>
                <a:lnTo>
                  <a:pt x="20302" y="940682"/>
                </a:lnTo>
                <a:lnTo>
                  <a:pt x="17764" y="936873"/>
                </a:lnTo>
                <a:lnTo>
                  <a:pt x="14909" y="933063"/>
                </a:lnTo>
                <a:lnTo>
                  <a:pt x="12689" y="929254"/>
                </a:lnTo>
                <a:lnTo>
                  <a:pt x="10468" y="925127"/>
                </a:lnTo>
                <a:lnTo>
                  <a:pt x="8248" y="921000"/>
                </a:lnTo>
                <a:lnTo>
                  <a:pt x="6662" y="916874"/>
                </a:lnTo>
                <a:lnTo>
                  <a:pt x="4758" y="912429"/>
                </a:lnTo>
                <a:lnTo>
                  <a:pt x="2538" y="903858"/>
                </a:lnTo>
                <a:lnTo>
                  <a:pt x="634" y="894970"/>
                </a:lnTo>
                <a:lnTo>
                  <a:pt x="0" y="886399"/>
                </a:lnTo>
                <a:lnTo>
                  <a:pt x="0" y="877511"/>
                </a:lnTo>
                <a:lnTo>
                  <a:pt x="952" y="868622"/>
                </a:lnTo>
                <a:lnTo>
                  <a:pt x="2538" y="859734"/>
                </a:lnTo>
                <a:lnTo>
                  <a:pt x="5075" y="851163"/>
                </a:lnTo>
                <a:lnTo>
                  <a:pt x="8882" y="842909"/>
                </a:lnTo>
                <a:lnTo>
                  <a:pt x="10785" y="838782"/>
                </a:lnTo>
                <a:lnTo>
                  <a:pt x="13006" y="834656"/>
                </a:lnTo>
                <a:lnTo>
                  <a:pt x="15544" y="831164"/>
                </a:lnTo>
                <a:lnTo>
                  <a:pt x="18082" y="827354"/>
                </a:lnTo>
                <a:lnTo>
                  <a:pt x="20937" y="823545"/>
                </a:lnTo>
                <a:lnTo>
                  <a:pt x="24109" y="820053"/>
                </a:lnTo>
                <a:lnTo>
                  <a:pt x="27281" y="816561"/>
                </a:lnTo>
                <a:lnTo>
                  <a:pt x="30771" y="813069"/>
                </a:lnTo>
                <a:lnTo>
                  <a:pt x="80575" y="775611"/>
                </a:lnTo>
                <a:lnTo>
                  <a:pt x="189700" y="694028"/>
                </a:lnTo>
                <a:lnTo>
                  <a:pt x="248386" y="650220"/>
                </a:lnTo>
                <a:lnTo>
                  <a:pt x="300094" y="612127"/>
                </a:lnTo>
                <a:lnTo>
                  <a:pt x="321348" y="596572"/>
                </a:lnTo>
                <a:lnTo>
                  <a:pt x="337843" y="585144"/>
                </a:lnTo>
                <a:lnTo>
                  <a:pt x="349263" y="577208"/>
                </a:lnTo>
                <a:lnTo>
                  <a:pt x="352436" y="574986"/>
                </a:lnTo>
                <a:lnTo>
                  <a:pt x="354022" y="574351"/>
                </a:lnTo>
                <a:lnTo>
                  <a:pt x="460926" y="562606"/>
                </a:lnTo>
                <a:lnTo>
                  <a:pt x="554190" y="552448"/>
                </a:lnTo>
                <a:lnTo>
                  <a:pt x="595112" y="548003"/>
                </a:lnTo>
                <a:lnTo>
                  <a:pt x="631275" y="544512"/>
                </a:lnTo>
                <a:lnTo>
                  <a:pt x="663315" y="541655"/>
                </a:lnTo>
                <a:lnTo>
                  <a:pt x="690596" y="539750"/>
                </a:lnTo>
                <a:close/>
                <a:moveTo>
                  <a:pt x="912333" y="0"/>
                </a:moveTo>
                <a:lnTo>
                  <a:pt x="923772" y="0"/>
                </a:lnTo>
                <a:lnTo>
                  <a:pt x="935529" y="0"/>
                </a:lnTo>
                <a:lnTo>
                  <a:pt x="943791" y="636"/>
                </a:lnTo>
                <a:lnTo>
                  <a:pt x="952052" y="1908"/>
                </a:lnTo>
                <a:lnTo>
                  <a:pt x="960632" y="3817"/>
                </a:lnTo>
                <a:lnTo>
                  <a:pt x="969211" y="5407"/>
                </a:lnTo>
                <a:lnTo>
                  <a:pt x="977473" y="8270"/>
                </a:lnTo>
                <a:lnTo>
                  <a:pt x="986052" y="11451"/>
                </a:lnTo>
                <a:lnTo>
                  <a:pt x="993996" y="14949"/>
                </a:lnTo>
                <a:lnTo>
                  <a:pt x="1001940" y="19084"/>
                </a:lnTo>
                <a:lnTo>
                  <a:pt x="1010202" y="22901"/>
                </a:lnTo>
                <a:lnTo>
                  <a:pt x="1017828" y="27990"/>
                </a:lnTo>
                <a:lnTo>
                  <a:pt x="1025454" y="33080"/>
                </a:lnTo>
                <a:lnTo>
                  <a:pt x="1032762" y="39123"/>
                </a:lnTo>
                <a:lnTo>
                  <a:pt x="1039753" y="44848"/>
                </a:lnTo>
                <a:lnTo>
                  <a:pt x="1047061" y="51210"/>
                </a:lnTo>
                <a:lnTo>
                  <a:pt x="1053734" y="57889"/>
                </a:lnTo>
                <a:lnTo>
                  <a:pt x="1060407" y="65523"/>
                </a:lnTo>
                <a:lnTo>
                  <a:pt x="1066127" y="72839"/>
                </a:lnTo>
                <a:lnTo>
                  <a:pt x="1072164" y="80791"/>
                </a:lnTo>
                <a:lnTo>
                  <a:pt x="1077884" y="89061"/>
                </a:lnTo>
                <a:lnTo>
                  <a:pt x="1082968" y="97331"/>
                </a:lnTo>
                <a:lnTo>
                  <a:pt x="1087734" y="106555"/>
                </a:lnTo>
                <a:lnTo>
                  <a:pt x="1092183" y="115779"/>
                </a:lnTo>
                <a:lnTo>
                  <a:pt x="1096313" y="125003"/>
                </a:lnTo>
                <a:lnTo>
                  <a:pt x="1100127" y="134546"/>
                </a:lnTo>
                <a:lnTo>
                  <a:pt x="1103304" y="145042"/>
                </a:lnTo>
                <a:lnTo>
                  <a:pt x="1106164" y="155220"/>
                </a:lnTo>
                <a:lnTo>
                  <a:pt x="1108706" y="166035"/>
                </a:lnTo>
                <a:lnTo>
                  <a:pt x="1110612" y="176849"/>
                </a:lnTo>
                <a:lnTo>
                  <a:pt x="1111566" y="187982"/>
                </a:lnTo>
                <a:lnTo>
                  <a:pt x="1112519" y="199433"/>
                </a:lnTo>
                <a:lnTo>
                  <a:pt x="1112837" y="210883"/>
                </a:lnTo>
                <a:lnTo>
                  <a:pt x="1112519" y="222970"/>
                </a:lnTo>
                <a:lnTo>
                  <a:pt x="1110930" y="247144"/>
                </a:lnTo>
                <a:lnTo>
                  <a:pt x="1109024" y="271636"/>
                </a:lnTo>
                <a:lnTo>
                  <a:pt x="1106164" y="296764"/>
                </a:lnTo>
                <a:lnTo>
                  <a:pt x="1104575" y="308851"/>
                </a:lnTo>
                <a:lnTo>
                  <a:pt x="1102351" y="321574"/>
                </a:lnTo>
                <a:lnTo>
                  <a:pt x="1100444" y="333978"/>
                </a:lnTo>
                <a:lnTo>
                  <a:pt x="1097902" y="345747"/>
                </a:lnTo>
                <a:lnTo>
                  <a:pt x="1095360" y="358152"/>
                </a:lnTo>
                <a:lnTo>
                  <a:pt x="1092183" y="369921"/>
                </a:lnTo>
                <a:lnTo>
                  <a:pt x="1089323" y="381372"/>
                </a:lnTo>
                <a:lnTo>
                  <a:pt x="1085510" y="393140"/>
                </a:lnTo>
                <a:lnTo>
                  <a:pt x="1082014" y="404273"/>
                </a:lnTo>
                <a:lnTo>
                  <a:pt x="1077884" y="415406"/>
                </a:lnTo>
                <a:lnTo>
                  <a:pt x="1073753" y="425902"/>
                </a:lnTo>
                <a:lnTo>
                  <a:pt x="1068986" y="436080"/>
                </a:lnTo>
                <a:lnTo>
                  <a:pt x="1063585" y="445941"/>
                </a:lnTo>
                <a:lnTo>
                  <a:pt x="1058501" y="455483"/>
                </a:lnTo>
                <a:lnTo>
                  <a:pt x="1052463" y="464389"/>
                </a:lnTo>
                <a:lnTo>
                  <a:pt x="1046108" y="472977"/>
                </a:lnTo>
                <a:lnTo>
                  <a:pt x="1039753" y="481247"/>
                </a:lnTo>
                <a:lnTo>
                  <a:pt x="1032762" y="488563"/>
                </a:lnTo>
                <a:lnTo>
                  <a:pt x="1025454" y="495242"/>
                </a:lnTo>
                <a:lnTo>
                  <a:pt x="1017510" y="501922"/>
                </a:lnTo>
                <a:lnTo>
                  <a:pt x="1009248" y="507647"/>
                </a:lnTo>
                <a:lnTo>
                  <a:pt x="1000351" y="512736"/>
                </a:lnTo>
                <a:lnTo>
                  <a:pt x="991454" y="516871"/>
                </a:lnTo>
                <a:lnTo>
                  <a:pt x="981921" y="520688"/>
                </a:lnTo>
                <a:lnTo>
                  <a:pt x="971435" y="523551"/>
                </a:lnTo>
                <a:lnTo>
                  <a:pt x="960949" y="525778"/>
                </a:lnTo>
                <a:lnTo>
                  <a:pt x="953005" y="526732"/>
                </a:lnTo>
                <a:lnTo>
                  <a:pt x="944426" y="527050"/>
                </a:lnTo>
                <a:lnTo>
                  <a:pt x="935847" y="526414"/>
                </a:lnTo>
                <a:lnTo>
                  <a:pt x="926314" y="525141"/>
                </a:lnTo>
                <a:lnTo>
                  <a:pt x="917099" y="523233"/>
                </a:lnTo>
                <a:lnTo>
                  <a:pt x="907884" y="520688"/>
                </a:lnTo>
                <a:lnTo>
                  <a:pt x="898669" y="517190"/>
                </a:lnTo>
                <a:lnTo>
                  <a:pt x="888819" y="513373"/>
                </a:lnTo>
                <a:lnTo>
                  <a:pt x="879286" y="508283"/>
                </a:lnTo>
                <a:lnTo>
                  <a:pt x="869118" y="503194"/>
                </a:lnTo>
                <a:lnTo>
                  <a:pt x="859585" y="496833"/>
                </a:lnTo>
                <a:lnTo>
                  <a:pt x="849735" y="490153"/>
                </a:lnTo>
                <a:lnTo>
                  <a:pt x="840202" y="482837"/>
                </a:lnTo>
                <a:lnTo>
                  <a:pt x="830987" y="474886"/>
                </a:lnTo>
                <a:lnTo>
                  <a:pt x="821454" y="465979"/>
                </a:lnTo>
                <a:lnTo>
                  <a:pt x="812239" y="456755"/>
                </a:lnTo>
                <a:lnTo>
                  <a:pt x="803342" y="446577"/>
                </a:lnTo>
                <a:lnTo>
                  <a:pt x="794445" y="435762"/>
                </a:lnTo>
                <a:lnTo>
                  <a:pt x="786183" y="424630"/>
                </a:lnTo>
                <a:lnTo>
                  <a:pt x="778240" y="412225"/>
                </a:lnTo>
                <a:lnTo>
                  <a:pt x="770296" y="400138"/>
                </a:lnTo>
                <a:lnTo>
                  <a:pt x="762987" y="386779"/>
                </a:lnTo>
                <a:lnTo>
                  <a:pt x="756314" y="372784"/>
                </a:lnTo>
                <a:lnTo>
                  <a:pt x="749324" y="358470"/>
                </a:lnTo>
                <a:lnTo>
                  <a:pt x="743604" y="343203"/>
                </a:lnTo>
                <a:lnTo>
                  <a:pt x="738202" y="327617"/>
                </a:lnTo>
                <a:lnTo>
                  <a:pt x="733436" y="311077"/>
                </a:lnTo>
                <a:lnTo>
                  <a:pt x="728987" y="294219"/>
                </a:lnTo>
                <a:lnTo>
                  <a:pt x="725810" y="276725"/>
                </a:lnTo>
                <a:lnTo>
                  <a:pt x="722632" y="258595"/>
                </a:lnTo>
                <a:lnTo>
                  <a:pt x="720408" y="240146"/>
                </a:lnTo>
                <a:lnTo>
                  <a:pt x="719137" y="221062"/>
                </a:lnTo>
                <a:lnTo>
                  <a:pt x="719772" y="209293"/>
                </a:lnTo>
                <a:lnTo>
                  <a:pt x="721361" y="197206"/>
                </a:lnTo>
                <a:lnTo>
                  <a:pt x="722632" y="185756"/>
                </a:lnTo>
                <a:lnTo>
                  <a:pt x="724856" y="174623"/>
                </a:lnTo>
                <a:lnTo>
                  <a:pt x="727399" y="163490"/>
                </a:lnTo>
                <a:lnTo>
                  <a:pt x="730576" y="152676"/>
                </a:lnTo>
                <a:lnTo>
                  <a:pt x="734389" y="142179"/>
                </a:lnTo>
                <a:lnTo>
                  <a:pt x="737884" y="131683"/>
                </a:lnTo>
                <a:lnTo>
                  <a:pt x="742333" y="121823"/>
                </a:lnTo>
                <a:lnTo>
                  <a:pt x="746782" y="111962"/>
                </a:lnTo>
                <a:lnTo>
                  <a:pt x="752184" y="102420"/>
                </a:lnTo>
                <a:lnTo>
                  <a:pt x="757268" y="93514"/>
                </a:lnTo>
                <a:lnTo>
                  <a:pt x="763305" y="84290"/>
                </a:lnTo>
                <a:lnTo>
                  <a:pt x="769660" y="76338"/>
                </a:lnTo>
                <a:lnTo>
                  <a:pt x="776015" y="68068"/>
                </a:lnTo>
                <a:lnTo>
                  <a:pt x="783006" y="60116"/>
                </a:lnTo>
                <a:lnTo>
                  <a:pt x="790314" y="53118"/>
                </a:lnTo>
                <a:lnTo>
                  <a:pt x="797940" y="46121"/>
                </a:lnTo>
                <a:lnTo>
                  <a:pt x="805567" y="39759"/>
                </a:lnTo>
                <a:lnTo>
                  <a:pt x="813828" y="33398"/>
                </a:lnTo>
                <a:lnTo>
                  <a:pt x="822725" y="27990"/>
                </a:lnTo>
                <a:lnTo>
                  <a:pt x="831305" y="22901"/>
                </a:lnTo>
                <a:lnTo>
                  <a:pt x="840520" y="18130"/>
                </a:lnTo>
                <a:lnTo>
                  <a:pt x="849735" y="13995"/>
                </a:lnTo>
                <a:lnTo>
                  <a:pt x="859903" y="10496"/>
                </a:lnTo>
                <a:lnTo>
                  <a:pt x="870071" y="7316"/>
                </a:lnTo>
                <a:lnTo>
                  <a:pt x="879922" y="4771"/>
                </a:lnTo>
                <a:lnTo>
                  <a:pt x="890725" y="2544"/>
                </a:lnTo>
                <a:lnTo>
                  <a:pt x="901529" y="954"/>
                </a:lnTo>
                <a:lnTo>
                  <a:pt x="912333" y="0"/>
                </a:lnTo>
                <a:close/>
              </a:path>
            </a:pathLst>
          </a:custGeom>
          <a:solidFill>
            <a:srgbClr val="354B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商品期权适当性测试范围与内容（</a:t>
            </a:r>
            <a:r>
              <a:rPr lang="en-US" altLang="zh-CN" dirty="0" smtClean="0">
                <a:latin typeface="+mn-ea"/>
              </a:rPr>
              <a:t>33</a:t>
            </a:r>
            <a:r>
              <a:rPr lang="zh-CN" altLang="en-US" dirty="0" smtClean="0"/>
              <a:t>个知识点）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019831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14451</TotalTime>
  <Words>3103</Words>
  <Application>Microsoft Office PowerPoint</Application>
  <PresentationFormat>自定义</PresentationFormat>
  <Paragraphs>385</Paragraphs>
  <Slides>49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0" baseType="lpstr">
      <vt:lpstr>Office 主题</vt:lpstr>
      <vt:lpstr>商品期权适当性测试大纲解读</vt:lpstr>
      <vt:lpstr>讲师介绍</vt:lpstr>
      <vt:lpstr>商品期权适当性工作介绍</vt:lpstr>
      <vt:lpstr>幻灯片 4</vt:lpstr>
      <vt:lpstr>1.商品期权投资者适当性测试目的(大纲） </vt:lpstr>
      <vt:lpstr>公布大纲的目的 </vt:lpstr>
      <vt:lpstr>商品期权适当性测试的目的 </vt:lpstr>
      <vt:lpstr>2.商品期权投资者适当性测试范围与内容  </vt:lpstr>
      <vt:lpstr>商品期权适当性测试范围与内容（33个知识点）</vt:lpstr>
      <vt:lpstr>3.知识点解析 </vt:lpstr>
      <vt:lpstr>1.1适当性制度：开户条件</vt:lpstr>
      <vt:lpstr>1.2适当性制度：风险等级</vt:lpstr>
      <vt:lpstr>幻灯片 13</vt:lpstr>
      <vt:lpstr>幻灯片 14</vt:lpstr>
      <vt:lpstr>2.1基本概念：期权概念</vt:lpstr>
      <vt:lpstr>2.1基本概念：期权分类</vt:lpstr>
      <vt:lpstr>2.2基本概念：看涨期权</vt:lpstr>
      <vt:lpstr>2.3基本概念：看跌期权</vt:lpstr>
      <vt:lpstr>2.4基本概念：欧式期权、美式期权</vt:lpstr>
      <vt:lpstr>2.5基本概念：期权内在价值与时间价值 </vt:lpstr>
      <vt:lpstr>2.6基本概念：实值、虚值与平值期权</vt:lpstr>
      <vt:lpstr>2.6基本概念：实值、虚值与平值期权判定</vt:lpstr>
      <vt:lpstr>2.9基本概念：期权风险特点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4.8 合约规则：行权申请时间</vt:lpstr>
      <vt:lpstr>幻灯片 35</vt:lpstr>
      <vt:lpstr>幻灯片 36</vt:lpstr>
      <vt:lpstr>幻灯片 37</vt:lpstr>
      <vt:lpstr>5.3 基本概念：了结方式</vt:lpstr>
      <vt:lpstr>幻灯片 39</vt:lpstr>
      <vt:lpstr>5.5 业务风控：强平与履约超仓处置</vt:lpstr>
      <vt:lpstr>4.样题标准介绍  </vt:lpstr>
      <vt:lpstr>幻灯片 42</vt:lpstr>
      <vt:lpstr>幻灯片 43</vt:lpstr>
      <vt:lpstr>幻灯片 44</vt:lpstr>
      <vt:lpstr>幻灯片 45</vt:lpstr>
      <vt:lpstr>幻灯片 46</vt:lpstr>
      <vt:lpstr>幻灯片 47</vt:lpstr>
      <vt:lpstr>商品期权适当性工作介绍</vt:lpstr>
      <vt:lpstr>THANK YOU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zhchtc</dc:creator>
  <cp:lastModifiedBy>admin</cp:lastModifiedBy>
  <cp:revision>912</cp:revision>
  <dcterms:created xsi:type="dcterms:W3CDTF">2015-03-24T02:37:39Z</dcterms:created>
  <dcterms:modified xsi:type="dcterms:W3CDTF">2018-02-23T09:25:29Z</dcterms:modified>
</cp:coreProperties>
</file>