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4"/>
  </p:notesMasterIdLst>
  <p:sldIdLst>
    <p:sldId id="256" r:id="rId2"/>
    <p:sldId id="341" r:id="rId3"/>
    <p:sldId id="554" r:id="rId4"/>
    <p:sldId id="470" r:id="rId5"/>
    <p:sldId id="471" r:id="rId6"/>
    <p:sldId id="472" r:id="rId7"/>
    <p:sldId id="474" r:id="rId8"/>
    <p:sldId id="475" r:id="rId9"/>
    <p:sldId id="552" r:id="rId10"/>
    <p:sldId id="476" r:id="rId11"/>
    <p:sldId id="606" r:id="rId12"/>
    <p:sldId id="607" r:id="rId13"/>
    <p:sldId id="608" r:id="rId14"/>
    <p:sldId id="489" r:id="rId15"/>
    <p:sldId id="482" r:id="rId16"/>
    <p:sldId id="483" r:id="rId17"/>
    <p:sldId id="555" r:id="rId18"/>
    <p:sldId id="509" r:id="rId19"/>
    <p:sldId id="557" r:id="rId20"/>
    <p:sldId id="599" r:id="rId21"/>
    <p:sldId id="602" r:id="rId22"/>
    <p:sldId id="604" r:id="rId23"/>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Arial" charset="0"/>
        <a:ea typeface="굴림" pitchFamily="34" charset="-127"/>
        <a:cs typeface="+mn-cs"/>
      </a:defRPr>
    </a:lvl1pPr>
    <a:lvl2pPr marL="457200" algn="l" rtl="0" fontAlgn="base">
      <a:spcBef>
        <a:spcPct val="0"/>
      </a:spcBef>
      <a:spcAft>
        <a:spcPct val="0"/>
      </a:spcAft>
      <a:defRPr kumimoji="1" sz="2400" kern="1200">
        <a:solidFill>
          <a:schemeClr val="tx1"/>
        </a:solidFill>
        <a:latin typeface="Arial" charset="0"/>
        <a:ea typeface="굴림" pitchFamily="34" charset="-127"/>
        <a:cs typeface="+mn-cs"/>
      </a:defRPr>
    </a:lvl2pPr>
    <a:lvl3pPr marL="914400" algn="l" rtl="0" fontAlgn="base">
      <a:spcBef>
        <a:spcPct val="0"/>
      </a:spcBef>
      <a:spcAft>
        <a:spcPct val="0"/>
      </a:spcAft>
      <a:defRPr kumimoji="1" sz="2400" kern="1200">
        <a:solidFill>
          <a:schemeClr val="tx1"/>
        </a:solidFill>
        <a:latin typeface="Arial" charset="0"/>
        <a:ea typeface="굴림" pitchFamily="34" charset="-127"/>
        <a:cs typeface="+mn-cs"/>
      </a:defRPr>
    </a:lvl3pPr>
    <a:lvl4pPr marL="1371600" algn="l" rtl="0" fontAlgn="base">
      <a:spcBef>
        <a:spcPct val="0"/>
      </a:spcBef>
      <a:spcAft>
        <a:spcPct val="0"/>
      </a:spcAft>
      <a:defRPr kumimoji="1" sz="2400" kern="1200">
        <a:solidFill>
          <a:schemeClr val="tx1"/>
        </a:solidFill>
        <a:latin typeface="Arial" charset="0"/>
        <a:ea typeface="굴림" pitchFamily="34" charset="-127"/>
        <a:cs typeface="+mn-cs"/>
      </a:defRPr>
    </a:lvl4pPr>
    <a:lvl5pPr marL="1828800" algn="l" rtl="0" fontAlgn="base">
      <a:spcBef>
        <a:spcPct val="0"/>
      </a:spcBef>
      <a:spcAft>
        <a:spcPct val="0"/>
      </a:spcAft>
      <a:defRPr kumimoji="1" sz="2400" kern="1200">
        <a:solidFill>
          <a:schemeClr val="tx1"/>
        </a:solidFill>
        <a:latin typeface="Arial" charset="0"/>
        <a:ea typeface="굴림" pitchFamily="34" charset="-127"/>
        <a:cs typeface="+mn-cs"/>
      </a:defRPr>
    </a:lvl5pPr>
    <a:lvl6pPr marL="2286000" algn="l" defTabSz="914400" rtl="0" eaLnBrk="1" latinLnBrk="0" hangingPunct="1">
      <a:defRPr kumimoji="1" sz="2400" kern="1200">
        <a:solidFill>
          <a:schemeClr val="tx1"/>
        </a:solidFill>
        <a:latin typeface="Arial" charset="0"/>
        <a:ea typeface="굴림" pitchFamily="34" charset="-127"/>
        <a:cs typeface="+mn-cs"/>
      </a:defRPr>
    </a:lvl6pPr>
    <a:lvl7pPr marL="2743200" algn="l" defTabSz="914400" rtl="0" eaLnBrk="1" latinLnBrk="0" hangingPunct="1">
      <a:defRPr kumimoji="1" sz="2400" kern="1200">
        <a:solidFill>
          <a:schemeClr val="tx1"/>
        </a:solidFill>
        <a:latin typeface="Arial" charset="0"/>
        <a:ea typeface="굴림" pitchFamily="34" charset="-127"/>
        <a:cs typeface="+mn-cs"/>
      </a:defRPr>
    </a:lvl7pPr>
    <a:lvl8pPr marL="3200400" algn="l" defTabSz="914400" rtl="0" eaLnBrk="1" latinLnBrk="0" hangingPunct="1">
      <a:defRPr kumimoji="1" sz="2400" kern="1200">
        <a:solidFill>
          <a:schemeClr val="tx1"/>
        </a:solidFill>
        <a:latin typeface="Arial" charset="0"/>
        <a:ea typeface="굴림" pitchFamily="34" charset="-127"/>
        <a:cs typeface="+mn-cs"/>
      </a:defRPr>
    </a:lvl8pPr>
    <a:lvl9pPr marL="3657600" algn="l" defTabSz="914400" rtl="0" eaLnBrk="1" latinLnBrk="0" hangingPunct="1">
      <a:defRPr kumimoji="1" sz="2400" kern="1200">
        <a:solidFill>
          <a:schemeClr val="tx1"/>
        </a:solidFill>
        <a:latin typeface="Arial" charset="0"/>
        <a:ea typeface="굴림"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59719"/>
    <a:srgbClr val="D6B1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93" autoAdjust="0"/>
    <p:restoredTop sz="94622" autoAdjust="0"/>
  </p:normalViewPr>
  <p:slideViewPr>
    <p:cSldViewPr>
      <p:cViewPr varScale="1">
        <p:scale>
          <a:sx n="111" d="100"/>
          <a:sy n="111" d="100"/>
        </p:scale>
        <p:origin x="75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266FA-C2E7-4F58-8345-FD6D4F4686D8}" type="doc">
      <dgm:prSet loTypeId="urn:microsoft.com/office/officeart/2005/8/layout/vList5" loCatId="list" qsTypeId="urn:microsoft.com/office/officeart/2005/8/quickstyle/simple2" qsCatId="simple" csTypeId="urn:microsoft.com/office/officeart/2005/8/colors/accent6_5" csCatId="accent6" phldr="1"/>
      <dgm:spPr/>
      <dgm:t>
        <a:bodyPr/>
        <a:lstStyle/>
        <a:p>
          <a:endParaRPr lang="zh-CN" altLang="en-US"/>
        </a:p>
      </dgm:t>
    </dgm:pt>
    <dgm:pt modelId="{C38345D2-9039-4453-8430-976F0D2E0606}">
      <dgm:prSet phldrT="[文本]" custT="1">
        <dgm:style>
          <a:lnRef idx="1">
            <a:schemeClr val="accent1"/>
          </a:lnRef>
          <a:fillRef idx="2">
            <a:schemeClr val="accent1"/>
          </a:fillRef>
          <a:effectRef idx="1">
            <a:schemeClr val="accent1"/>
          </a:effectRef>
          <a:fontRef idx="minor">
            <a:schemeClr val="dk1"/>
          </a:fontRef>
        </dgm:style>
      </dgm:prSet>
      <dgm:spPr/>
      <dgm:t>
        <a:bodyPr/>
        <a:lstStyle/>
        <a:p>
          <a:r>
            <a:rPr lang="zh-CN" altLang="en-US" sz="2200" b="1" dirty="0" smtClean="0"/>
            <a:t>权利金</a:t>
          </a:r>
          <a:endParaRPr lang="zh-CN" altLang="en-US" sz="2200" b="1" dirty="0"/>
        </a:p>
      </dgm:t>
    </dgm:pt>
    <dgm:pt modelId="{3F0EED36-C2AB-49AB-BC6F-B5951AD26496}" type="parTrans" cxnId="{DB2F64B5-66B0-4A13-B143-980614E9F6B4}">
      <dgm:prSet/>
      <dgm:spPr/>
      <dgm:t>
        <a:bodyPr/>
        <a:lstStyle/>
        <a:p>
          <a:endParaRPr lang="zh-CN" altLang="en-US"/>
        </a:p>
      </dgm:t>
    </dgm:pt>
    <dgm:pt modelId="{2DE72B51-4A7E-4011-B405-668A39726D27}" type="sibTrans" cxnId="{DB2F64B5-66B0-4A13-B143-980614E9F6B4}">
      <dgm:prSet/>
      <dgm:spPr/>
      <dgm:t>
        <a:bodyPr/>
        <a:lstStyle/>
        <a:p>
          <a:endParaRPr lang="zh-CN" altLang="en-US"/>
        </a:p>
      </dgm:t>
    </dgm:pt>
    <dgm:pt modelId="{091227CE-18EF-4B08-B469-69C28432BD87}">
      <dgm:prSet phldrT="[文本]"/>
      <dgm:spPr/>
      <dgm:t>
        <a:bodyPr/>
        <a:lstStyle/>
        <a:p>
          <a:r>
            <a:rPr lang="zh-CN" altLang="en-US" dirty="0" smtClean="0">
              <a:latin typeface="华文中宋" pitchFamily="2" charset="-122"/>
              <a:ea typeface="华文中宋" pitchFamily="2" charset="-122"/>
            </a:rPr>
            <a:t>期权买方为了获得权利支付给卖方的资金，是期权的价格</a:t>
          </a:r>
          <a:endParaRPr lang="zh-CN" altLang="en-US" dirty="0"/>
        </a:p>
      </dgm:t>
    </dgm:pt>
    <dgm:pt modelId="{7880BA5A-E1A5-4A20-9B1D-A4BDFE56A793}" type="parTrans" cxnId="{55C0E459-94E4-4A87-BDD2-4EF184698856}">
      <dgm:prSet/>
      <dgm:spPr/>
      <dgm:t>
        <a:bodyPr/>
        <a:lstStyle/>
        <a:p>
          <a:endParaRPr lang="zh-CN" altLang="en-US"/>
        </a:p>
      </dgm:t>
    </dgm:pt>
    <dgm:pt modelId="{101E2061-7E07-484A-93FC-ED03AB6ECEC4}" type="sibTrans" cxnId="{55C0E459-94E4-4A87-BDD2-4EF184698856}">
      <dgm:prSet/>
      <dgm:spPr/>
      <dgm:t>
        <a:bodyPr/>
        <a:lstStyle/>
        <a:p>
          <a:endParaRPr lang="zh-CN" altLang="en-US"/>
        </a:p>
      </dgm:t>
    </dgm:pt>
    <dgm:pt modelId="{FFAC9AB5-50FF-4AA4-BE4B-859BD804087D}">
      <dgm:prSet phldrT="[文本]"/>
      <dgm:spPr/>
      <dgm:t>
        <a:bodyPr/>
        <a:lstStyle/>
        <a:p>
          <a:r>
            <a:rPr lang="zh-CN" altLang="en-US" dirty="0" smtClean="0">
              <a:latin typeface="华文中宋" pitchFamily="2" charset="-122"/>
              <a:ea typeface="华文中宋" pitchFamily="2" charset="-122"/>
            </a:rPr>
            <a:t>合约规定的最后有效日期</a:t>
          </a:r>
          <a:endParaRPr lang="zh-CN" altLang="en-US" dirty="0">
            <a:latin typeface="华文中宋" pitchFamily="2" charset="-122"/>
            <a:ea typeface="华文中宋" pitchFamily="2" charset="-122"/>
          </a:endParaRPr>
        </a:p>
      </dgm:t>
    </dgm:pt>
    <dgm:pt modelId="{B87E2C6D-D9A7-4692-9F7D-B51D7F63E53F}" type="parTrans" cxnId="{CFCDA896-1FDC-456E-8100-5F0BDB1AA518}">
      <dgm:prSet/>
      <dgm:spPr/>
      <dgm:t>
        <a:bodyPr/>
        <a:lstStyle/>
        <a:p>
          <a:endParaRPr lang="zh-CN" altLang="en-US"/>
        </a:p>
      </dgm:t>
    </dgm:pt>
    <dgm:pt modelId="{68B59A66-0E8E-4067-BCE0-01ED0AAAA0B2}" type="sibTrans" cxnId="{CFCDA896-1FDC-456E-8100-5F0BDB1AA518}">
      <dgm:prSet/>
      <dgm:spPr/>
      <dgm:t>
        <a:bodyPr/>
        <a:lstStyle/>
        <a:p>
          <a:endParaRPr lang="zh-CN" altLang="en-US"/>
        </a:p>
      </dgm:t>
    </dgm:pt>
    <dgm:pt modelId="{D8601BCB-DA92-4F58-88EA-4854A45A274D}">
      <dgm:prSet phldrT="[文本]" custT="1">
        <dgm:style>
          <a:lnRef idx="1">
            <a:schemeClr val="accent1"/>
          </a:lnRef>
          <a:fillRef idx="2">
            <a:schemeClr val="accent1"/>
          </a:fillRef>
          <a:effectRef idx="1">
            <a:schemeClr val="accent1"/>
          </a:effectRef>
          <a:fontRef idx="minor">
            <a:schemeClr val="dk1"/>
          </a:fontRef>
        </dgm:style>
      </dgm:prSet>
      <dgm:spPr/>
      <dgm:t>
        <a:bodyPr/>
        <a:lstStyle/>
        <a:p>
          <a:r>
            <a:rPr lang="zh-CN" altLang="en-US" sz="2200" b="1" dirty="0" smtClean="0"/>
            <a:t>行权价格</a:t>
          </a:r>
          <a:endParaRPr lang="zh-CN" altLang="en-US" sz="2200" b="1" dirty="0"/>
        </a:p>
      </dgm:t>
    </dgm:pt>
    <dgm:pt modelId="{C1986C6A-7614-45C1-A322-EB1072705B00}" type="parTrans" cxnId="{4B796510-325F-40BD-AC74-EC4FCB38BD1B}">
      <dgm:prSet/>
      <dgm:spPr/>
      <dgm:t>
        <a:bodyPr/>
        <a:lstStyle/>
        <a:p>
          <a:endParaRPr lang="zh-CN" altLang="en-US"/>
        </a:p>
      </dgm:t>
    </dgm:pt>
    <dgm:pt modelId="{45247E44-92B5-4B16-B868-05A35E8B96D9}" type="sibTrans" cxnId="{4B796510-325F-40BD-AC74-EC4FCB38BD1B}">
      <dgm:prSet/>
      <dgm:spPr/>
      <dgm:t>
        <a:bodyPr/>
        <a:lstStyle/>
        <a:p>
          <a:endParaRPr lang="zh-CN" altLang="en-US"/>
        </a:p>
      </dgm:t>
    </dgm:pt>
    <dgm:pt modelId="{95FDA660-EAEB-4645-8F77-646112BF6C59}">
      <dgm:prSet phldrT="[文本]"/>
      <dgm:spPr/>
      <dgm:t>
        <a:bodyPr/>
        <a:lstStyle/>
        <a:p>
          <a:r>
            <a:rPr lang="zh-CN" altLang="en-US" dirty="0" smtClean="0">
              <a:latin typeface="华文中宋" pitchFamily="2" charset="-122"/>
              <a:ea typeface="华文中宋" pitchFamily="2" charset="-122"/>
            </a:rPr>
            <a:t>合约规定的，买方有权在合约有效期限买入或者卖出标的资产的特定价格</a:t>
          </a:r>
          <a:endParaRPr lang="zh-CN" altLang="en-US" dirty="0">
            <a:latin typeface="华文中宋" pitchFamily="2" charset="-122"/>
            <a:ea typeface="华文中宋" pitchFamily="2" charset="-122"/>
          </a:endParaRPr>
        </a:p>
      </dgm:t>
    </dgm:pt>
    <dgm:pt modelId="{F9C67B7E-FACC-4E16-BD08-D219358E008D}" type="parTrans" cxnId="{6F0F549A-B0C9-42DA-8103-65B52E66764C}">
      <dgm:prSet/>
      <dgm:spPr/>
      <dgm:t>
        <a:bodyPr/>
        <a:lstStyle/>
        <a:p>
          <a:endParaRPr lang="zh-CN" altLang="en-US"/>
        </a:p>
      </dgm:t>
    </dgm:pt>
    <dgm:pt modelId="{6405F3F3-A5FB-4C01-A454-7405EEB92152}" type="sibTrans" cxnId="{6F0F549A-B0C9-42DA-8103-65B52E66764C}">
      <dgm:prSet/>
      <dgm:spPr/>
      <dgm:t>
        <a:bodyPr/>
        <a:lstStyle/>
        <a:p>
          <a:endParaRPr lang="zh-CN" altLang="en-US"/>
        </a:p>
      </dgm:t>
    </dgm:pt>
    <dgm:pt modelId="{B3B42B14-E87B-4448-A709-7C1A479F3018}">
      <dgm:prSet phldrT="[文本]" custT="1">
        <dgm:style>
          <a:lnRef idx="1">
            <a:schemeClr val="dk1"/>
          </a:lnRef>
          <a:fillRef idx="2">
            <a:schemeClr val="dk1"/>
          </a:fillRef>
          <a:effectRef idx="1">
            <a:schemeClr val="dk1"/>
          </a:effectRef>
          <a:fontRef idx="minor">
            <a:schemeClr val="dk1"/>
          </a:fontRef>
        </dgm:style>
      </dgm:prSet>
      <dgm:spPr/>
      <dgm:t>
        <a:bodyPr/>
        <a:lstStyle/>
        <a:p>
          <a:r>
            <a:rPr lang="zh-CN" altLang="en-US" sz="2200" b="1" dirty="0" smtClean="0"/>
            <a:t>标的资产</a:t>
          </a:r>
          <a:endParaRPr lang="zh-CN" altLang="en-US" sz="2200" b="1" dirty="0"/>
        </a:p>
      </dgm:t>
    </dgm:pt>
    <dgm:pt modelId="{9F590E74-2DAB-493A-9B15-3B75E49018CE}" type="parTrans" cxnId="{CC4AD30D-1060-4F5E-A481-54710FF31C2D}">
      <dgm:prSet/>
      <dgm:spPr/>
      <dgm:t>
        <a:bodyPr/>
        <a:lstStyle/>
        <a:p>
          <a:endParaRPr lang="zh-CN" altLang="en-US"/>
        </a:p>
      </dgm:t>
    </dgm:pt>
    <dgm:pt modelId="{F21E0764-1AD0-4E97-A31F-8A586F02C840}" type="sibTrans" cxnId="{CC4AD30D-1060-4F5E-A481-54710FF31C2D}">
      <dgm:prSet/>
      <dgm:spPr/>
      <dgm:t>
        <a:bodyPr/>
        <a:lstStyle/>
        <a:p>
          <a:endParaRPr lang="zh-CN" altLang="en-US"/>
        </a:p>
      </dgm:t>
    </dgm:pt>
    <dgm:pt modelId="{26A15728-47D4-4232-BE6B-4E86C0CBE4ED}">
      <dgm:prSet phldrT="[文本]"/>
      <dgm:spPr/>
      <dgm:t>
        <a:bodyPr/>
        <a:lstStyle/>
        <a:p>
          <a:r>
            <a:rPr lang="zh-CN" altLang="en-US" dirty="0" smtClean="0">
              <a:latin typeface="华文中宋" pitchFamily="2" charset="-122"/>
              <a:ea typeface="华文中宋" pitchFamily="2" charset="-122"/>
            </a:rPr>
            <a:t>合约规定的在确定时间交易的资产</a:t>
          </a:r>
          <a:endParaRPr lang="zh-CN" altLang="en-US" dirty="0">
            <a:latin typeface="华文中宋" pitchFamily="2" charset="-122"/>
            <a:ea typeface="华文中宋" pitchFamily="2" charset="-122"/>
          </a:endParaRPr>
        </a:p>
      </dgm:t>
    </dgm:pt>
    <dgm:pt modelId="{ECCBC625-A0C5-4D22-805A-D656004B940E}" type="parTrans" cxnId="{B124476D-F285-4803-8E8D-FFC433B6DABE}">
      <dgm:prSet/>
      <dgm:spPr/>
      <dgm:t>
        <a:bodyPr/>
        <a:lstStyle/>
        <a:p>
          <a:endParaRPr lang="zh-CN" altLang="en-US"/>
        </a:p>
      </dgm:t>
    </dgm:pt>
    <dgm:pt modelId="{0A1196C1-C051-4B20-843D-D122C71A6AB0}" type="sibTrans" cxnId="{B124476D-F285-4803-8E8D-FFC433B6DABE}">
      <dgm:prSet/>
      <dgm:spPr/>
      <dgm:t>
        <a:bodyPr/>
        <a:lstStyle/>
        <a:p>
          <a:endParaRPr lang="zh-CN" altLang="en-US"/>
        </a:p>
      </dgm:t>
    </dgm:pt>
    <dgm:pt modelId="{8E605606-78ED-498A-B2EE-EF0526075BAE}">
      <dgm:prSet phldrT="[文本]" custT="1">
        <dgm:style>
          <a:lnRef idx="1">
            <a:schemeClr val="dk1"/>
          </a:lnRef>
          <a:fillRef idx="2">
            <a:schemeClr val="dk1"/>
          </a:fillRef>
          <a:effectRef idx="1">
            <a:schemeClr val="dk1"/>
          </a:effectRef>
          <a:fontRef idx="minor">
            <a:schemeClr val="dk1"/>
          </a:fontRef>
        </dgm:style>
      </dgm:prSet>
      <dgm:spPr/>
      <dgm:t>
        <a:bodyPr/>
        <a:lstStyle/>
        <a:p>
          <a:r>
            <a:rPr lang="zh-CN" altLang="en-US" sz="2200" b="1" dirty="0" smtClean="0"/>
            <a:t>到期日</a:t>
          </a:r>
          <a:endParaRPr lang="zh-CN" altLang="en-US" sz="2200" b="1" dirty="0"/>
        </a:p>
      </dgm:t>
    </dgm:pt>
    <dgm:pt modelId="{339E816C-950C-4149-A554-022BA71DC53D}" type="sibTrans" cxnId="{2C699247-ACD9-4153-9174-DD5CA3228D1A}">
      <dgm:prSet/>
      <dgm:spPr/>
      <dgm:t>
        <a:bodyPr/>
        <a:lstStyle/>
        <a:p>
          <a:endParaRPr lang="zh-CN" altLang="en-US"/>
        </a:p>
      </dgm:t>
    </dgm:pt>
    <dgm:pt modelId="{302AC23E-6F8D-4856-A1A6-8CE6CCD72510}" type="parTrans" cxnId="{2C699247-ACD9-4153-9174-DD5CA3228D1A}">
      <dgm:prSet/>
      <dgm:spPr/>
      <dgm:t>
        <a:bodyPr/>
        <a:lstStyle/>
        <a:p>
          <a:endParaRPr lang="zh-CN" altLang="en-US"/>
        </a:p>
      </dgm:t>
    </dgm:pt>
    <dgm:pt modelId="{4CCD6418-D384-4171-889F-68ECEE65EF3F}" type="pres">
      <dgm:prSet presAssocID="{7C5266FA-C2E7-4F58-8345-FD6D4F4686D8}" presName="Name0" presStyleCnt="0">
        <dgm:presLayoutVars>
          <dgm:dir/>
          <dgm:animLvl val="lvl"/>
          <dgm:resizeHandles val="exact"/>
        </dgm:presLayoutVars>
      </dgm:prSet>
      <dgm:spPr/>
      <dgm:t>
        <a:bodyPr/>
        <a:lstStyle/>
        <a:p>
          <a:endParaRPr lang="zh-CN" altLang="en-US"/>
        </a:p>
      </dgm:t>
    </dgm:pt>
    <dgm:pt modelId="{E5889091-07FE-4485-A435-EABA1F504CF8}" type="pres">
      <dgm:prSet presAssocID="{C38345D2-9039-4453-8430-976F0D2E0606}" presName="linNode" presStyleCnt="0"/>
      <dgm:spPr/>
    </dgm:pt>
    <dgm:pt modelId="{135B8A4D-206A-4261-88FD-CCE837C7184A}" type="pres">
      <dgm:prSet presAssocID="{C38345D2-9039-4453-8430-976F0D2E0606}" presName="parentText" presStyleLbl="node1" presStyleIdx="0" presStyleCnt="4" custLinFactNeighborY="-208">
        <dgm:presLayoutVars>
          <dgm:chMax val="1"/>
          <dgm:bulletEnabled val="1"/>
        </dgm:presLayoutVars>
      </dgm:prSet>
      <dgm:spPr/>
      <dgm:t>
        <a:bodyPr/>
        <a:lstStyle/>
        <a:p>
          <a:endParaRPr lang="zh-CN" altLang="en-US"/>
        </a:p>
      </dgm:t>
    </dgm:pt>
    <dgm:pt modelId="{97D7FA8E-8EDC-4D05-B3C6-5FEF5EF4FD9C}" type="pres">
      <dgm:prSet presAssocID="{C38345D2-9039-4453-8430-976F0D2E0606}" presName="descendantText" presStyleLbl="alignAccFollowNode1" presStyleIdx="0" presStyleCnt="4">
        <dgm:presLayoutVars>
          <dgm:bulletEnabled val="1"/>
        </dgm:presLayoutVars>
      </dgm:prSet>
      <dgm:spPr/>
      <dgm:t>
        <a:bodyPr/>
        <a:lstStyle/>
        <a:p>
          <a:endParaRPr lang="zh-CN" altLang="en-US"/>
        </a:p>
      </dgm:t>
    </dgm:pt>
    <dgm:pt modelId="{6080E0C7-AFDE-4146-B970-EA080C4245AF}" type="pres">
      <dgm:prSet presAssocID="{2DE72B51-4A7E-4011-B405-668A39726D27}" presName="sp" presStyleCnt="0"/>
      <dgm:spPr/>
    </dgm:pt>
    <dgm:pt modelId="{4465773D-10BB-43C1-9949-57CB75D41618}" type="pres">
      <dgm:prSet presAssocID="{8E605606-78ED-498A-B2EE-EF0526075BAE}" presName="linNode" presStyleCnt="0"/>
      <dgm:spPr/>
    </dgm:pt>
    <dgm:pt modelId="{4C01824E-0EE4-4F2B-B156-28931D148C01}" type="pres">
      <dgm:prSet presAssocID="{8E605606-78ED-498A-B2EE-EF0526075BAE}" presName="parentText" presStyleLbl="node1" presStyleIdx="1" presStyleCnt="4">
        <dgm:presLayoutVars>
          <dgm:chMax val="1"/>
          <dgm:bulletEnabled val="1"/>
        </dgm:presLayoutVars>
      </dgm:prSet>
      <dgm:spPr/>
      <dgm:t>
        <a:bodyPr/>
        <a:lstStyle/>
        <a:p>
          <a:endParaRPr lang="zh-CN" altLang="en-US"/>
        </a:p>
      </dgm:t>
    </dgm:pt>
    <dgm:pt modelId="{B221C703-9074-4C47-9AE0-70EDF44220A5}" type="pres">
      <dgm:prSet presAssocID="{8E605606-78ED-498A-B2EE-EF0526075BAE}" presName="descendantText" presStyleLbl="alignAccFollowNode1" presStyleIdx="1" presStyleCnt="4">
        <dgm:presLayoutVars>
          <dgm:bulletEnabled val="1"/>
        </dgm:presLayoutVars>
      </dgm:prSet>
      <dgm:spPr/>
      <dgm:t>
        <a:bodyPr/>
        <a:lstStyle/>
        <a:p>
          <a:endParaRPr lang="zh-CN" altLang="en-US"/>
        </a:p>
      </dgm:t>
    </dgm:pt>
    <dgm:pt modelId="{B8FB38AD-5F46-4DE3-83EB-0EEDF25A1375}" type="pres">
      <dgm:prSet presAssocID="{339E816C-950C-4149-A554-022BA71DC53D}" presName="sp" presStyleCnt="0"/>
      <dgm:spPr/>
    </dgm:pt>
    <dgm:pt modelId="{0CB30304-99C1-4335-8A58-1E38DDD33C8B}" type="pres">
      <dgm:prSet presAssocID="{D8601BCB-DA92-4F58-88EA-4854A45A274D}" presName="linNode" presStyleCnt="0"/>
      <dgm:spPr/>
    </dgm:pt>
    <dgm:pt modelId="{EF4A82CD-C138-4A3E-9289-9776D27D14FF}" type="pres">
      <dgm:prSet presAssocID="{D8601BCB-DA92-4F58-88EA-4854A45A274D}" presName="parentText" presStyleLbl="node1" presStyleIdx="2" presStyleCnt="4">
        <dgm:presLayoutVars>
          <dgm:chMax val="1"/>
          <dgm:bulletEnabled val="1"/>
        </dgm:presLayoutVars>
      </dgm:prSet>
      <dgm:spPr/>
      <dgm:t>
        <a:bodyPr/>
        <a:lstStyle/>
        <a:p>
          <a:endParaRPr lang="zh-CN" altLang="en-US"/>
        </a:p>
      </dgm:t>
    </dgm:pt>
    <dgm:pt modelId="{652C62B1-0F5C-4591-BDFA-6043855B6987}" type="pres">
      <dgm:prSet presAssocID="{D8601BCB-DA92-4F58-88EA-4854A45A274D}" presName="descendantText" presStyleLbl="alignAccFollowNode1" presStyleIdx="2" presStyleCnt="4">
        <dgm:presLayoutVars>
          <dgm:bulletEnabled val="1"/>
        </dgm:presLayoutVars>
      </dgm:prSet>
      <dgm:spPr/>
      <dgm:t>
        <a:bodyPr/>
        <a:lstStyle/>
        <a:p>
          <a:endParaRPr lang="zh-CN" altLang="en-US"/>
        </a:p>
      </dgm:t>
    </dgm:pt>
    <dgm:pt modelId="{4B386F54-B3A0-4B3A-8ED4-288CAD2363C5}" type="pres">
      <dgm:prSet presAssocID="{45247E44-92B5-4B16-B868-05A35E8B96D9}" presName="sp" presStyleCnt="0"/>
      <dgm:spPr/>
    </dgm:pt>
    <dgm:pt modelId="{70FB9190-98C8-4CE4-8C72-E51EDD8E5A3D}" type="pres">
      <dgm:prSet presAssocID="{B3B42B14-E87B-4448-A709-7C1A479F3018}" presName="linNode" presStyleCnt="0"/>
      <dgm:spPr/>
    </dgm:pt>
    <dgm:pt modelId="{883770B0-668B-4439-9ED2-5B807BF2435D}" type="pres">
      <dgm:prSet presAssocID="{B3B42B14-E87B-4448-A709-7C1A479F3018}" presName="parentText" presStyleLbl="node1" presStyleIdx="3" presStyleCnt="4" custLinFactNeighborX="-2203" custLinFactNeighborY="2908">
        <dgm:presLayoutVars>
          <dgm:chMax val="1"/>
          <dgm:bulletEnabled val="1"/>
        </dgm:presLayoutVars>
      </dgm:prSet>
      <dgm:spPr/>
      <dgm:t>
        <a:bodyPr/>
        <a:lstStyle/>
        <a:p>
          <a:endParaRPr lang="zh-CN" altLang="en-US"/>
        </a:p>
      </dgm:t>
    </dgm:pt>
    <dgm:pt modelId="{94D10156-60A9-4CAB-AB5C-E66CADE2265A}" type="pres">
      <dgm:prSet presAssocID="{B3B42B14-E87B-4448-A709-7C1A479F3018}" presName="descendantText" presStyleLbl="alignAccFollowNode1" presStyleIdx="3" presStyleCnt="4">
        <dgm:presLayoutVars>
          <dgm:bulletEnabled val="1"/>
        </dgm:presLayoutVars>
      </dgm:prSet>
      <dgm:spPr/>
      <dgm:t>
        <a:bodyPr/>
        <a:lstStyle/>
        <a:p>
          <a:endParaRPr lang="zh-CN" altLang="en-US"/>
        </a:p>
      </dgm:t>
    </dgm:pt>
  </dgm:ptLst>
  <dgm:cxnLst>
    <dgm:cxn modelId="{55C0E459-94E4-4A87-BDD2-4EF184698856}" srcId="{C38345D2-9039-4453-8430-976F0D2E0606}" destId="{091227CE-18EF-4B08-B469-69C28432BD87}" srcOrd="0" destOrd="0" parTransId="{7880BA5A-E1A5-4A20-9B1D-A4BDFE56A793}" sibTransId="{101E2061-7E07-484A-93FC-ED03AB6ECEC4}"/>
    <dgm:cxn modelId="{49085166-9D44-4ECB-832A-2F6B6105446A}" type="presOf" srcId="{95FDA660-EAEB-4645-8F77-646112BF6C59}" destId="{652C62B1-0F5C-4591-BDFA-6043855B6987}" srcOrd="0" destOrd="0" presId="urn:microsoft.com/office/officeart/2005/8/layout/vList5"/>
    <dgm:cxn modelId="{15E7954C-5819-4CD7-A465-EF5FF2BF7753}" type="presOf" srcId="{8E605606-78ED-498A-B2EE-EF0526075BAE}" destId="{4C01824E-0EE4-4F2B-B156-28931D148C01}" srcOrd="0" destOrd="0" presId="urn:microsoft.com/office/officeart/2005/8/layout/vList5"/>
    <dgm:cxn modelId="{CFCDA896-1FDC-456E-8100-5F0BDB1AA518}" srcId="{8E605606-78ED-498A-B2EE-EF0526075BAE}" destId="{FFAC9AB5-50FF-4AA4-BE4B-859BD804087D}" srcOrd="0" destOrd="0" parTransId="{B87E2C6D-D9A7-4692-9F7D-B51D7F63E53F}" sibTransId="{68B59A66-0E8E-4067-BCE0-01ED0AAAA0B2}"/>
    <dgm:cxn modelId="{B124476D-F285-4803-8E8D-FFC433B6DABE}" srcId="{B3B42B14-E87B-4448-A709-7C1A479F3018}" destId="{26A15728-47D4-4232-BE6B-4E86C0CBE4ED}" srcOrd="0" destOrd="0" parTransId="{ECCBC625-A0C5-4D22-805A-D656004B940E}" sibTransId="{0A1196C1-C051-4B20-843D-D122C71A6AB0}"/>
    <dgm:cxn modelId="{43B332D2-A4DC-46CE-BA1D-7B0FFDB48D10}" type="presOf" srcId="{7C5266FA-C2E7-4F58-8345-FD6D4F4686D8}" destId="{4CCD6418-D384-4171-889F-68ECEE65EF3F}" srcOrd="0" destOrd="0" presId="urn:microsoft.com/office/officeart/2005/8/layout/vList5"/>
    <dgm:cxn modelId="{4B796510-325F-40BD-AC74-EC4FCB38BD1B}" srcId="{7C5266FA-C2E7-4F58-8345-FD6D4F4686D8}" destId="{D8601BCB-DA92-4F58-88EA-4854A45A274D}" srcOrd="2" destOrd="0" parTransId="{C1986C6A-7614-45C1-A322-EB1072705B00}" sibTransId="{45247E44-92B5-4B16-B868-05A35E8B96D9}"/>
    <dgm:cxn modelId="{011F8DCD-3DA6-4029-8D2D-C503A68BBD80}" type="presOf" srcId="{26A15728-47D4-4232-BE6B-4E86C0CBE4ED}" destId="{94D10156-60A9-4CAB-AB5C-E66CADE2265A}" srcOrd="0" destOrd="0" presId="urn:microsoft.com/office/officeart/2005/8/layout/vList5"/>
    <dgm:cxn modelId="{CC4AD30D-1060-4F5E-A481-54710FF31C2D}" srcId="{7C5266FA-C2E7-4F58-8345-FD6D4F4686D8}" destId="{B3B42B14-E87B-4448-A709-7C1A479F3018}" srcOrd="3" destOrd="0" parTransId="{9F590E74-2DAB-493A-9B15-3B75E49018CE}" sibTransId="{F21E0764-1AD0-4E97-A31F-8A586F02C840}"/>
    <dgm:cxn modelId="{14BCF17A-8A2A-4F13-9B8E-3CE37ACB9CBC}" type="presOf" srcId="{091227CE-18EF-4B08-B469-69C28432BD87}" destId="{97D7FA8E-8EDC-4D05-B3C6-5FEF5EF4FD9C}" srcOrd="0" destOrd="0" presId="urn:microsoft.com/office/officeart/2005/8/layout/vList5"/>
    <dgm:cxn modelId="{256F7457-F2B8-4780-854A-58E9AD99056E}" type="presOf" srcId="{B3B42B14-E87B-4448-A709-7C1A479F3018}" destId="{883770B0-668B-4439-9ED2-5B807BF2435D}" srcOrd="0" destOrd="0" presId="urn:microsoft.com/office/officeart/2005/8/layout/vList5"/>
    <dgm:cxn modelId="{6F0F549A-B0C9-42DA-8103-65B52E66764C}" srcId="{D8601BCB-DA92-4F58-88EA-4854A45A274D}" destId="{95FDA660-EAEB-4645-8F77-646112BF6C59}" srcOrd="0" destOrd="0" parTransId="{F9C67B7E-FACC-4E16-BD08-D219358E008D}" sibTransId="{6405F3F3-A5FB-4C01-A454-7405EEB92152}"/>
    <dgm:cxn modelId="{2C699247-ACD9-4153-9174-DD5CA3228D1A}" srcId="{7C5266FA-C2E7-4F58-8345-FD6D4F4686D8}" destId="{8E605606-78ED-498A-B2EE-EF0526075BAE}" srcOrd="1" destOrd="0" parTransId="{302AC23E-6F8D-4856-A1A6-8CE6CCD72510}" sibTransId="{339E816C-950C-4149-A554-022BA71DC53D}"/>
    <dgm:cxn modelId="{62A41B5C-E1FC-4E0D-8C3B-5C241B33D3FB}" type="presOf" srcId="{C38345D2-9039-4453-8430-976F0D2E0606}" destId="{135B8A4D-206A-4261-88FD-CCE837C7184A}" srcOrd="0" destOrd="0" presId="urn:microsoft.com/office/officeart/2005/8/layout/vList5"/>
    <dgm:cxn modelId="{43AE832C-6D9B-43D6-942E-7CF76740DED3}" type="presOf" srcId="{FFAC9AB5-50FF-4AA4-BE4B-859BD804087D}" destId="{B221C703-9074-4C47-9AE0-70EDF44220A5}" srcOrd="0" destOrd="0" presId="urn:microsoft.com/office/officeart/2005/8/layout/vList5"/>
    <dgm:cxn modelId="{0563B1EF-239B-4A31-B3CE-2BBC1313FDF1}" type="presOf" srcId="{D8601BCB-DA92-4F58-88EA-4854A45A274D}" destId="{EF4A82CD-C138-4A3E-9289-9776D27D14FF}" srcOrd="0" destOrd="0" presId="urn:microsoft.com/office/officeart/2005/8/layout/vList5"/>
    <dgm:cxn modelId="{DB2F64B5-66B0-4A13-B143-980614E9F6B4}" srcId="{7C5266FA-C2E7-4F58-8345-FD6D4F4686D8}" destId="{C38345D2-9039-4453-8430-976F0D2E0606}" srcOrd="0" destOrd="0" parTransId="{3F0EED36-C2AB-49AB-BC6F-B5951AD26496}" sibTransId="{2DE72B51-4A7E-4011-B405-668A39726D27}"/>
    <dgm:cxn modelId="{24A2A2E0-4C20-4110-8F67-615348756DD5}" type="presParOf" srcId="{4CCD6418-D384-4171-889F-68ECEE65EF3F}" destId="{E5889091-07FE-4485-A435-EABA1F504CF8}" srcOrd="0" destOrd="0" presId="urn:microsoft.com/office/officeart/2005/8/layout/vList5"/>
    <dgm:cxn modelId="{DB008AFB-F68C-4E26-BC8B-E20C8E4DF5D9}" type="presParOf" srcId="{E5889091-07FE-4485-A435-EABA1F504CF8}" destId="{135B8A4D-206A-4261-88FD-CCE837C7184A}" srcOrd="0" destOrd="0" presId="urn:microsoft.com/office/officeart/2005/8/layout/vList5"/>
    <dgm:cxn modelId="{8B7586E6-2C28-4455-B223-764789EEAA5F}" type="presParOf" srcId="{E5889091-07FE-4485-A435-EABA1F504CF8}" destId="{97D7FA8E-8EDC-4D05-B3C6-5FEF5EF4FD9C}" srcOrd="1" destOrd="0" presId="urn:microsoft.com/office/officeart/2005/8/layout/vList5"/>
    <dgm:cxn modelId="{63C9FF15-1428-41A1-9DDC-36F152931859}" type="presParOf" srcId="{4CCD6418-D384-4171-889F-68ECEE65EF3F}" destId="{6080E0C7-AFDE-4146-B970-EA080C4245AF}" srcOrd="1" destOrd="0" presId="urn:microsoft.com/office/officeart/2005/8/layout/vList5"/>
    <dgm:cxn modelId="{D9A49057-D714-4EF5-B274-4514F388098E}" type="presParOf" srcId="{4CCD6418-D384-4171-889F-68ECEE65EF3F}" destId="{4465773D-10BB-43C1-9949-57CB75D41618}" srcOrd="2" destOrd="0" presId="urn:microsoft.com/office/officeart/2005/8/layout/vList5"/>
    <dgm:cxn modelId="{E2320A10-4015-4B23-A8E4-DD693ED4EF47}" type="presParOf" srcId="{4465773D-10BB-43C1-9949-57CB75D41618}" destId="{4C01824E-0EE4-4F2B-B156-28931D148C01}" srcOrd="0" destOrd="0" presId="urn:microsoft.com/office/officeart/2005/8/layout/vList5"/>
    <dgm:cxn modelId="{C338F6B0-0514-4E5C-A97F-B9C2287A173E}" type="presParOf" srcId="{4465773D-10BB-43C1-9949-57CB75D41618}" destId="{B221C703-9074-4C47-9AE0-70EDF44220A5}" srcOrd="1" destOrd="0" presId="urn:microsoft.com/office/officeart/2005/8/layout/vList5"/>
    <dgm:cxn modelId="{0404295B-689F-4C47-B094-FD497D05748A}" type="presParOf" srcId="{4CCD6418-D384-4171-889F-68ECEE65EF3F}" destId="{B8FB38AD-5F46-4DE3-83EB-0EEDF25A1375}" srcOrd="3" destOrd="0" presId="urn:microsoft.com/office/officeart/2005/8/layout/vList5"/>
    <dgm:cxn modelId="{337FACF5-1A15-4016-97B2-387EE736149B}" type="presParOf" srcId="{4CCD6418-D384-4171-889F-68ECEE65EF3F}" destId="{0CB30304-99C1-4335-8A58-1E38DDD33C8B}" srcOrd="4" destOrd="0" presId="urn:microsoft.com/office/officeart/2005/8/layout/vList5"/>
    <dgm:cxn modelId="{8600B650-C73E-4F72-889B-ED807DC9B515}" type="presParOf" srcId="{0CB30304-99C1-4335-8A58-1E38DDD33C8B}" destId="{EF4A82CD-C138-4A3E-9289-9776D27D14FF}" srcOrd="0" destOrd="0" presId="urn:microsoft.com/office/officeart/2005/8/layout/vList5"/>
    <dgm:cxn modelId="{D2C9E6A3-C943-4C4E-AE50-1BBDAC591359}" type="presParOf" srcId="{0CB30304-99C1-4335-8A58-1E38DDD33C8B}" destId="{652C62B1-0F5C-4591-BDFA-6043855B6987}" srcOrd="1" destOrd="0" presId="urn:microsoft.com/office/officeart/2005/8/layout/vList5"/>
    <dgm:cxn modelId="{6C3848C0-A46C-48E1-AAF1-DB049A454EFC}" type="presParOf" srcId="{4CCD6418-D384-4171-889F-68ECEE65EF3F}" destId="{4B386F54-B3A0-4B3A-8ED4-288CAD2363C5}" srcOrd="5" destOrd="0" presId="urn:microsoft.com/office/officeart/2005/8/layout/vList5"/>
    <dgm:cxn modelId="{75CD869A-3F59-4873-BF4C-A014C27287A3}" type="presParOf" srcId="{4CCD6418-D384-4171-889F-68ECEE65EF3F}" destId="{70FB9190-98C8-4CE4-8C72-E51EDD8E5A3D}" srcOrd="6" destOrd="0" presId="urn:microsoft.com/office/officeart/2005/8/layout/vList5"/>
    <dgm:cxn modelId="{67FED283-8E04-4D55-AE0D-D07770F704B6}" type="presParOf" srcId="{70FB9190-98C8-4CE4-8C72-E51EDD8E5A3D}" destId="{883770B0-668B-4439-9ED2-5B807BF2435D}" srcOrd="0" destOrd="0" presId="urn:microsoft.com/office/officeart/2005/8/layout/vList5"/>
    <dgm:cxn modelId="{FF5956AA-BE7C-4551-A8B2-D3717290EEBD}" type="presParOf" srcId="{70FB9190-98C8-4CE4-8C72-E51EDD8E5A3D}" destId="{94D10156-60A9-4CAB-AB5C-E66CADE2265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97FEF7-2FF7-428A-A275-37820D19AA3D}" type="doc">
      <dgm:prSet loTypeId="urn:microsoft.com/office/officeart/2005/8/layout/vList4#2" loCatId="picture" qsTypeId="urn:microsoft.com/office/officeart/2005/8/quickstyle/simple1" qsCatId="simple" csTypeId="urn:microsoft.com/office/officeart/2005/8/colors/accent2_5" csCatId="accent2" phldr="1"/>
      <dgm:spPr/>
      <dgm:t>
        <a:bodyPr/>
        <a:lstStyle/>
        <a:p>
          <a:endParaRPr lang="zh-CN" altLang="en-US"/>
        </a:p>
      </dgm:t>
    </dgm:pt>
    <dgm:pt modelId="{E72789A2-7CAF-4ACC-B674-0D067AF6F0B6}">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zh-CN" altLang="en-US" sz="2200" dirty="0" smtClean="0"/>
            <a:t>看涨期权</a:t>
          </a:r>
          <a:endParaRPr lang="zh-CN" altLang="en-US" sz="2200" dirty="0"/>
        </a:p>
      </dgm:t>
    </dgm:pt>
    <dgm:pt modelId="{A5DCBA65-668C-470B-AF66-DEA2A6DFBCDE}" type="parTrans" cxnId="{74FCDF08-93BE-42F6-90C5-D5C6B708723D}">
      <dgm:prSet/>
      <dgm:spPr/>
      <dgm:t>
        <a:bodyPr/>
        <a:lstStyle/>
        <a:p>
          <a:endParaRPr lang="zh-CN" altLang="en-US"/>
        </a:p>
      </dgm:t>
    </dgm:pt>
    <dgm:pt modelId="{C4A6D18C-9421-4D5B-B9A1-26970FEC7D61}" type="sibTrans" cxnId="{74FCDF08-93BE-42F6-90C5-D5C6B708723D}">
      <dgm:prSet/>
      <dgm:spPr/>
      <dgm:t>
        <a:bodyPr/>
        <a:lstStyle/>
        <a:p>
          <a:endParaRPr lang="zh-CN" altLang="en-US"/>
        </a:p>
      </dgm:t>
    </dgm:pt>
    <dgm:pt modelId="{DA51EEA9-62DC-49A6-B28A-2B2A81BE24A6}">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zh-CN" altLang="en-US" sz="2000" dirty="0" smtClean="0">
              <a:latin typeface="华文中宋" pitchFamily="2" charset="-122"/>
              <a:ea typeface="华文中宋" pitchFamily="2" charset="-122"/>
              <a:cs typeface="Times New Roman" pitchFamily="18" charset="0"/>
            </a:rPr>
            <a:t>买方拥有在将来某一时间以特定价格</a:t>
          </a:r>
          <a:r>
            <a:rPr lang="zh-CN" altLang="en-US" sz="2000" b="1" dirty="0" smtClean="0">
              <a:solidFill>
                <a:srgbClr val="3366CC"/>
              </a:solidFill>
              <a:latin typeface="华文中宋" pitchFamily="2" charset="-122"/>
              <a:ea typeface="华文中宋" pitchFamily="2" charset="-122"/>
            </a:rPr>
            <a:t>买入</a:t>
          </a:r>
          <a:r>
            <a:rPr lang="zh-CN" altLang="en-US" sz="2000" dirty="0" smtClean="0">
              <a:latin typeface="华文中宋" pitchFamily="2" charset="-122"/>
              <a:ea typeface="华文中宋" pitchFamily="2" charset="-122"/>
              <a:cs typeface="Times New Roman" pitchFamily="18" charset="0"/>
            </a:rPr>
            <a:t>标的资产的权利</a:t>
          </a:r>
          <a:endParaRPr lang="zh-CN" altLang="en-US" sz="2000" dirty="0"/>
        </a:p>
      </dgm:t>
    </dgm:pt>
    <dgm:pt modelId="{9E9575A2-3609-421E-B66B-7CFB4AF1A536}" type="parTrans" cxnId="{E0A7BBC5-3572-4885-8F74-7E14EF21C9F2}">
      <dgm:prSet/>
      <dgm:spPr/>
      <dgm:t>
        <a:bodyPr/>
        <a:lstStyle/>
        <a:p>
          <a:endParaRPr lang="zh-CN" altLang="en-US"/>
        </a:p>
      </dgm:t>
    </dgm:pt>
    <dgm:pt modelId="{C70B67B4-0EC5-4C88-B65C-E22CD071DD3B}" type="sibTrans" cxnId="{E0A7BBC5-3572-4885-8F74-7E14EF21C9F2}">
      <dgm:prSet/>
      <dgm:spPr/>
      <dgm:t>
        <a:bodyPr/>
        <a:lstStyle/>
        <a:p>
          <a:endParaRPr lang="zh-CN" altLang="en-US"/>
        </a:p>
      </dgm:t>
    </dgm:pt>
    <dgm:pt modelId="{586D40F6-9E38-4F7C-8DAE-16186ABA5855}">
      <dgm:prSet phldrT="[文本]" custT="1">
        <dgm:style>
          <a:lnRef idx="1">
            <a:schemeClr val="accent6"/>
          </a:lnRef>
          <a:fillRef idx="2">
            <a:schemeClr val="accent6"/>
          </a:fillRef>
          <a:effectRef idx="1">
            <a:schemeClr val="accent6"/>
          </a:effectRef>
          <a:fontRef idx="minor">
            <a:schemeClr val="dk1"/>
          </a:fontRef>
        </dgm:style>
      </dgm:prSet>
      <dgm:spPr/>
      <dgm:t>
        <a:bodyPr/>
        <a:lstStyle/>
        <a:p>
          <a:r>
            <a:rPr lang="zh-CN" altLang="en-US" sz="2200" dirty="0" smtClean="0"/>
            <a:t>看跌期权</a:t>
          </a:r>
          <a:endParaRPr lang="zh-CN" altLang="en-US" sz="2200" dirty="0"/>
        </a:p>
      </dgm:t>
    </dgm:pt>
    <dgm:pt modelId="{B86C214A-3511-42D0-9A49-4CC168AB70B3}" type="parTrans" cxnId="{7F2B7033-B324-4606-A7D4-77D345DCE868}">
      <dgm:prSet/>
      <dgm:spPr/>
      <dgm:t>
        <a:bodyPr/>
        <a:lstStyle/>
        <a:p>
          <a:endParaRPr lang="zh-CN" altLang="en-US"/>
        </a:p>
      </dgm:t>
    </dgm:pt>
    <dgm:pt modelId="{288311F4-DAB2-440B-8184-82ADAB867B1A}" type="sibTrans" cxnId="{7F2B7033-B324-4606-A7D4-77D345DCE868}">
      <dgm:prSet/>
      <dgm:spPr/>
      <dgm:t>
        <a:bodyPr/>
        <a:lstStyle/>
        <a:p>
          <a:endParaRPr lang="zh-CN" altLang="en-US"/>
        </a:p>
      </dgm:t>
    </dgm:pt>
    <dgm:pt modelId="{BF465265-EFA1-4981-A8A8-3A6A2F3CC16D}">
      <dgm:prSet phldrT="[文本]" custT="1">
        <dgm:style>
          <a:lnRef idx="1">
            <a:schemeClr val="accent6"/>
          </a:lnRef>
          <a:fillRef idx="2">
            <a:schemeClr val="accent6"/>
          </a:fillRef>
          <a:effectRef idx="1">
            <a:schemeClr val="accent6"/>
          </a:effectRef>
          <a:fontRef idx="minor">
            <a:schemeClr val="dk1"/>
          </a:fontRef>
        </dgm:style>
      </dgm:prSet>
      <dgm:spPr/>
      <dgm:t>
        <a:bodyPr/>
        <a:lstStyle/>
        <a:p>
          <a:r>
            <a:rPr lang="zh-CN" altLang="en-US" sz="2000" dirty="0" smtClean="0">
              <a:latin typeface="华文中宋" pitchFamily="2" charset="-122"/>
              <a:ea typeface="华文中宋" pitchFamily="2" charset="-122"/>
              <a:cs typeface="Times New Roman" pitchFamily="18" charset="0"/>
            </a:rPr>
            <a:t>买方拥有在将来某一时间以特定价格</a:t>
          </a:r>
          <a:r>
            <a:rPr lang="zh-CN" altLang="en-US" sz="2000" b="1" dirty="0" smtClean="0">
              <a:solidFill>
                <a:srgbClr val="3366CC"/>
              </a:solidFill>
              <a:latin typeface="华文中宋" pitchFamily="2" charset="-122"/>
              <a:ea typeface="华文中宋" pitchFamily="2" charset="-122"/>
            </a:rPr>
            <a:t>卖出</a:t>
          </a:r>
          <a:r>
            <a:rPr lang="zh-CN" altLang="en-US" sz="2000" dirty="0" smtClean="0">
              <a:latin typeface="华文中宋" pitchFamily="2" charset="-122"/>
              <a:ea typeface="华文中宋" pitchFamily="2" charset="-122"/>
              <a:cs typeface="Times New Roman" pitchFamily="18" charset="0"/>
            </a:rPr>
            <a:t>标的资产的权利</a:t>
          </a:r>
          <a:endParaRPr lang="zh-CN" altLang="en-US" sz="2000" dirty="0"/>
        </a:p>
      </dgm:t>
    </dgm:pt>
    <dgm:pt modelId="{797B0B41-2796-472C-A4AC-C66EDD16AC82}" type="parTrans" cxnId="{EBEA6232-63FD-4B66-9282-BB706126AFEB}">
      <dgm:prSet/>
      <dgm:spPr/>
      <dgm:t>
        <a:bodyPr/>
        <a:lstStyle/>
        <a:p>
          <a:endParaRPr lang="zh-CN" altLang="en-US"/>
        </a:p>
      </dgm:t>
    </dgm:pt>
    <dgm:pt modelId="{F6F44BC4-54BE-469B-9D3A-D04A01DE1CB6}" type="sibTrans" cxnId="{EBEA6232-63FD-4B66-9282-BB706126AFEB}">
      <dgm:prSet/>
      <dgm:spPr/>
      <dgm:t>
        <a:bodyPr/>
        <a:lstStyle/>
        <a:p>
          <a:endParaRPr lang="zh-CN" altLang="en-US"/>
        </a:p>
      </dgm:t>
    </dgm:pt>
    <dgm:pt modelId="{932DCE9A-E769-4526-A92A-655D9BCAFD7E}" type="pres">
      <dgm:prSet presAssocID="{F797FEF7-2FF7-428A-A275-37820D19AA3D}" presName="linear" presStyleCnt="0">
        <dgm:presLayoutVars>
          <dgm:dir/>
          <dgm:resizeHandles val="exact"/>
        </dgm:presLayoutVars>
      </dgm:prSet>
      <dgm:spPr/>
      <dgm:t>
        <a:bodyPr/>
        <a:lstStyle/>
        <a:p>
          <a:endParaRPr lang="zh-CN" altLang="en-US"/>
        </a:p>
      </dgm:t>
    </dgm:pt>
    <dgm:pt modelId="{2F5217A0-7DE2-4958-849C-B2FEA0364B8D}" type="pres">
      <dgm:prSet presAssocID="{E72789A2-7CAF-4ACC-B674-0D067AF6F0B6}" presName="comp" presStyleCnt="0"/>
      <dgm:spPr/>
    </dgm:pt>
    <dgm:pt modelId="{FB82F66D-4A70-49BC-8D0F-40A996F479ED}" type="pres">
      <dgm:prSet presAssocID="{E72789A2-7CAF-4ACC-B674-0D067AF6F0B6}" presName="box" presStyleLbl="node1" presStyleIdx="0" presStyleCnt="2"/>
      <dgm:spPr/>
      <dgm:t>
        <a:bodyPr/>
        <a:lstStyle/>
        <a:p>
          <a:endParaRPr lang="zh-CN" altLang="en-US"/>
        </a:p>
      </dgm:t>
    </dgm:pt>
    <dgm:pt modelId="{9A1147A5-51CA-48A2-BB6C-3381EF042686}" type="pres">
      <dgm:prSet presAssocID="{E72789A2-7CAF-4ACC-B674-0D067AF6F0B6}" presName="img" presStyleLbl="fgImgPlace1" presStyleIdx="0" presStyleCnt="2"/>
      <dgm:spPr>
        <a:blipFill rotWithShape="1">
          <a:blip xmlns:r="http://schemas.openxmlformats.org/officeDocument/2006/relationships" r:embed="rId1"/>
          <a:stretch>
            <a:fillRect/>
          </a:stretch>
        </a:blipFill>
      </dgm:spPr>
    </dgm:pt>
    <dgm:pt modelId="{1DC72ACB-7E44-49BB-B18D-D1FE2631CD44}" type="pres">
      <dgm:prSet presAssocID="{E72789A2-7CAF-4ACC-B674-0D067AF6F0B6}" presName="text" presStyleLbl="node1" presStyleIdx="0" presStyleCnt="2">
        <dgm:presLayoutVars>
          <dgm:bulletEnabled val="1"/>
        </dgm:presLayoutVars>
      </dgm:prSet>
      <dgm:spPr/>
      <dgm:t>
        <a:bodyPr/>
        <a:lstStyle/>
        <a:p>
          <a:endParaRPr lang="zh-CN" altLang="en-US"/>
        </a:p>
      </dgm:t>
    </dgm:pt>
    <dgm:pt modelId="{4BEE8662-4CA4-4D70-8E18-945919A0C952}" type="pres">
      <dgm:prSet presAssocID="{C4A6D18C-9421-4D5B-B9A1-26970FEC7D61}" presName="spacer" presStyleCnt="0"/>
      <dgm:spPr/>
    </dgm:pt>
    <dgm:pt modelId="{582AD56F-00CA-4308-B931-CA884FD9FA56}" type="pres">
      <dgm:prSet presAssocID="{586D40F6-9E38-4F7C-8DAE-16186ABA5855}" presName="comp" presStyleCnt="0"/>
      <dgm:spPr/>
    </dgm:pt>
    <dgm:pt modelId="{DD495BE0-F3CF-4DE0-A97C-5DFB2A8874C8}" type="pres">
      <dgm:prSet presAssocID="{586D40F6-9E38-4F7C-8DAE-16186ABA5855}" presName="box" presStyleLbl="node1" presStyleIdx="1" presStyleCnt="2"/>
      <dgm:spPr/>
      <dgm:t>
        <a:bodyPr/>
        <a:lstStyle/>
        <a:p>
          <a:endParaRPr lang="zh-CN" altLang="en-US"/>
        </a:p>
      </dgm:t>
    </dgm:pt>
    <dgm:pt modelId="{47F95535-7FBD-48DD-A0DB-81D2BF35D0DF}" type="pres">
      <dgm:prSet presAssocID="{586D40F6-9E38-4F7C-8DAE-16186ABA5855}" presName="img" presStyleLbl="fgImgPlace1" presStyleIdx="1" presStyleCnt="2"/>
      <dgm:spPr>
        <a:blipFill rotWithShape="1">
          <a:blip xmlns:r="http://schemas.openxmlformats.org/officeDocument/2006/relationships" r:embed="rId2"/>
          <a:stretch>
            <a:fillRect/>
          </a:stretch>
        </a:blipFill>
      </dgm:spPr>
    </dgm:pt>
    <dgm:pt modelId="{E2BB5E0D-C7C4-4C67-9DB1-4019090CF25C}" type="pres">
      <dgm:prSet presAssocID="{586D40F6-9E38-4F7C-8DAE-16186ABA5855}" presName="text" presStyleLbl="node1" presStyleIdx="1" presStyleCnt="2">
        <dgm:presLayoutVars>
          <dgm:bulletEnabled val="1"/>
        </dgm:presLayoutVars>
      </dgm:prSet>
      <dgm:spPr/>
      <dgm:t>
        <a:bodyPr/>
        <a:lstStyle/>
        <a:p>
          <a:endParaRPr lang="zh-CN" altLang="en-US"/>
        </a:p>
      </dgm:t>
    </dgm:pt>
  </dgm:ptLst>
  <dgm:cxnLst>
    <dgm:cxn modelId="{E0A7BBC5-3572-4885-8F74-7E14EF21C9F2}" srcId="{E72789A2-7CAF-4ACC-B674-0D067AF6F0B6}" destId="{DA51EEA9-62DC-49A6-B28A-2B2A81BE24A6}" srcOrd="0" destOrd="0" parTransId="{9E9575A2-3609-421E-B66B-7CFB4AF1A536}" sibTransId="{C70B67B4-0EC5-4C88-B65C-E22CD071DD3B}"/>
    <dgm:cxn modelId="{74FCDF08-93BE-42F6-90C5-D5C6B708723D}" srcId="{F797FEF7-2FF7-428A-A275-37820D19AA3D}" destId="{E72789A2-7CAF-4ACC-B674-0D067AF6F0B6}" srcOrd="0" destOrd="0" parTransId="{A5DCBA65-668C-470B-AF66-DEA2A6DFBCDE}" sibTransId="{C4A6D18C-9421-4D5B-B9A1-26970FEC7D61}"/>
    <dgm:cxn modelId="{7F2B7033-B324-4606-A7D4-77D345DCE868}" srcId="{F797FEF7-2FF7-428A-A275-37820D19AA3D}" destId="{586D40F6-9E38-4F7C-8DAE-16186ABA5855}" srcOrd="1" destOrd="0" parTransId="{B86C214A-3511-42D0-9A49-4CC168AB70B3}" sibTransId="{288311F4-DAB2-440B-8184-82ADAB867B1A}"/>
    <dgm:cxn modelId="{96C23360-61D6-4AD0-BE81-391E0E4723A0}" type="presOf" srcId="{DA51EEA9-62DC-49A6-B28A-2B2A81BE24A6}" destId="{FB82F66D-4A70-49BC-8D0F-40A996F479ED}" srcOrd="0" destOrd="1" presId="urn:microsoft.com/office/officeart/2005/8/layout/vList4#2"/>
    <dgm:cxn modelId="{F627A771-58F3-46F9-87F3-6A0C6B79381D}" type="presOf" srcId="{586D40F6-9E38-4F7C-8DAE-16186ABA5855}" destId="{DD495BE0-F3CF-4DE0-A97C-5DFB2A8874C8}" srcOrd="0" destOrd="0" presId="urn:microsoft.com/office/officeart/2005/8/layout/vList4#2"/>
    <dgm:cxn modelId="{D079F006-E96F-4823-BC90-978C1B6C0427}" type="presOf" srcId="{E72789A2-7CAF-4ACC-B674-0D067AF6F0B6}" destId="{1DC72ACB-7E44-49BB-B18D-D1FE2631CD44}" srcOrd="1" destOrd="0" presId="urn:microsoft.com/office/officeart/2005/8/layout/vList4#2"/>
    <dgm:cxn modelId="{EBEA6232-63FD-4B66-9282-BB706126AFEB}" srcId="{586D40F6-9E38-4F7C-8DAE-16186ABA5855}" destId="{BF465265-EFA1-4981-A8A8-3A6A2F3CC16D}" srcOrd="0" destOrd="0" parTransId="{797B0B41-2796-472C-A4AC-C66EDD16AC82}" sibTransId="{F6F44BC4-54BE-469B-9D3A-D04A01DE1CB6}"/>
    <dgm:cxn modelId="{7B77C373-05FB-4474-B7A4-F53E46E8B32D}" type="presOf" srcId="{DA51EEA9-62DC-49A6-B28A-2B2A81BE24A6}" destId="{1DC72ACB-7E44-49BB-B18D-D1FE2631CD44}" srcOrd="1" destOrd="1" presId="urn:microsoft.com/office/officeart/2005/8/layout/vList4#2"/>
    <dgm:cxn modelId="{CEA97491-913C-471B-B69C-0F2F03FDEFAB}" type="presOf" srcId="{E72789A2-7CAF-4ACC-B674-0D067AF6F0B6}" destId="{FB82F66D-4A70-49BC-8D0F-40A996F479ED}" srcOrd="0" destOrd="0" presId="urn:microsoft.com/office/officeart/2005/8/layout/vList4#2"/>
    <dgm:cxn modelId="{A834FA5D-87BD-47F2-9C91-90234942BEC4}" type="presOf" srcId="{BF465265-EFA1-4981-A8A8-3A6A2F3CC16D}" destId="{E2BB5E0D-C7C4-4C67-9DB1-4019090CF25C}" srcOrd="1" destOrd="1" presId="urn:microsoft.com/office/officeart/2005/8/layout/vList4#2"/>
    <dgm:cxn modelId="{8050E096-36B3-4789-AC8F-66066B1D0D8E}" type="presOf" srcId="{BF465265-EFA1-4981-A8A8-3A6A2F3CC16D}" destId="{DD495BE0-F3CF-4DE0-A97C-5DFB2A8874C8}" srcOrd="0" destOrd="1" presId="urn:microsoft.com/office/officeart/2005/8/layout/vList4#2"/>
    <dgm:cxn modelId="{FA152793-F336-4ED6-AE3D-E3B6B81ABFD8}" type="presOf" srcId="{F797FEF7-2FF7-428A-A275-37820D19AA3D}" destId="{932DCE9A-E769-4526-A92A-655D9BCAFD7E}" srcOrd="0" destOrd="0" presId="urn:microsoft.com/office/officeart/2005/8/layout/vList4#2"/>
    <dgm:cxn modelId="{6AEFE43E-8537-4F5B-8E66-D10B7365789F}" type="presOf" srcId="{586D40F6-9E38-4F7C-8DAE-16186ABA5855}" destId="{E2BB5E0D-C7C4-4C67-9DB1-4019090CF25C}" srcOrd="1" destOrd="0" presId="urn:microsoft.com/office/officeart/2005/8/layout/vList4#2"/>
    <dgm:cxn modelId="{C45622BE-6D40-4870-B0FB-376504680796}" type="presParOf" srcId="{932DCE9A-E769-4526-A92A-655D9BCAFD7E}" destId="{2F5217A0-7DE2-4958-849C-B2FEA0364B8D}" srcOrd="0" destOrd="0" presId="urn:microsoft.com/office/officeart/2005/8/layout/vList4#2"/>
    <dgm:cxn modelId="{66212867-46C4-428E-A7B2-177386DB7828}" type="presParOf" srcId="{2F5217A0-7DE2-4958-849C-B2FEA0364B8D}" destId="{FB82F66D-4A70-49BC-8D0F-40A996F479ED}" srcOrd="0" destOrd="0" presId="urn:microsoft.com/office/officeart/2005/8/layout/vList4#2"/>
    <dgm:cxn modelId="{4A61A48E-E886-4D92-A203-B5543108645F}" type="presParOf" srcId="{2F5217A0-7DE2-4958-849C-B2FEA0364B8D}" destId="{9A1147A5-51CA-48A2-BB6C-3381EF042686}" srcOrd="1" destOrd="0" presId="urn:microsoft.com/office/officeart/2005/8/layout/vList4#2"/>
    <dgm:cxn modelId="{CD458D3F-2AFF-4C8D-9546-00DD91B85A96}" type="presParOf" srcId="{2F5217A0-7DE2-4958-849C-B2FEA0364B8D}" destId="{1DC72ACB-7E44-49BB-B18D-D1FE2631CD44}" srcOrd="2" destOrd="0" presId="urn:microsoft.com/office/officeart/2005/8/layout/vList4#2"/>
    <dgm:cxn modelId="{94941D08-FF93-43EC-9E8B-8741EFD07A38}" type="presParOf" srcId="{932DCE9A-E769-4526-A92A-655D9BCAFD7E}" destId="{4BEE8662-4CA4-4D70-8E18-945919A0C952}" srcOrd="1" destOrd="0" presId="urn:microsoft.com/office/officeart/2005/8/layout/vList4#2"/>
    <dgm:cxn modelId="{829DB9BA-DA02-4B02-85FF-3855B2C7CA84}" type="presParOf" srcId="{932DCE9A-E769-4526-A92A-655D9BCAFD7E}" destId="{582AD56F-00CA-4308-B931-CA884FD9FA56}" srcOrd="2" destOrd="0" presId="urn:microsoft.com/office/officeart/2005/8/layout/vList4#2"/>
    <dgm:cxn modelId="{BC80719A-ADF3-4FD2-A87B-0507AF139854}" type="presParOf" srcId="{582AD56F-00CA-4308-B931-CA884FD9FA56}" destId="{DD495BE0-F3CF-4DE0-A97C-5DFB2A8874C8}" srcOrd="0" destOrd="0" presId="urn:microsoft.com/office/officeart/2005/8/layout/vList4#2"/>
    <dgm:cxn modelId="{EF228029-6CC7-4214-9506-F111ABB68081}" type="presParOf" srcId="{582AD56F-00CA-4308-B931-CA884FD9FA56}" destId="{47F95535-7FBD-48DD-A0DB-81D2BF35D0DF}" srcOrd="1" destOrd="0" presId="urn:microsoft.com/office/officeart/2005/8/layout/vList4#2"/>
    <dgm:cxn modelId="{D33F32B8-5668-4333-999B-E7E2FF7E7D1C}" type="presParOf" srcId="{582AD56F-00CA-4308-B931-CA884FD9FA56}" destId="{E2BB5E0D-C7C4-4C67-9DB1-4019090CF25C}"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7FA8E-8EDC-4D05-B3C6-5FEF5EF4FD9C}">
      <dsp:nvSpPr>
        <dsp:cNvPr id="0" name=""/>
        <dsp:cNvSpPr/>
      </dsp:nvSpPr>
      <dsp:spPr>
        <a:xfrm rot="5400000">
          <a:off x="4558304" y="-1818675"/>
          <a:ext cx="832029" cy="4681712"/>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latin typeface="华文中宋" pitchFamily="2" charset="-122"/>
              <a:ea typeface="华文中宋" pitchFamily="2" charset="-122"/>
            </a:rPr>
            <a:t>期权买方为了获得权利支付给卖方的资金，是期权的价格</a:t>
          </a:r>
          <a:endParaRPr lang="zh-CN" altLang="en-US" sz="1900" kern="1200" dirty="0"/>
        </a:p>
      </dsp:txBody>
      <dsp:txXfrm rot="-5400000">
        <a:off x="2633463" y="146782"/>
        <a:ext cx="4641096" cy="750797"/>
      </dsp:txXfrm>
    </dsp:sp>
    <dsp:sp modelId="{135B8A4D-206A-4261-88FD-CCE837C7184A}">
      <dsp:nvSpPr>
        <dsp:cNvPr id="0" name=""/>
        <dsp:cNvSpPr/>
      </dsp:nvSpPr>
      <dsp:spPr>
        <a:xfrm>
          <a:off x="0" y="0"/>
          <a:ext cx="2633463" cy="1040037"/>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CN" altLang="en-US" sz="2200" b="1" kern="1200" dirty="0" smtClean="0"/>
            <a:t>权利金</a:t>
          </a:r>
          <a:endParaRPr lang="zh-CN" altLang="en-US" sz="2200" b="1" kern="1200" dirty="0"/>
        </a:p>
      </dsp:txBody>
      <dsp:txXfrm>
        <a:off x="50770" y="50770"/>
        <a:ext cx="2531923" cy="938497"/>
      </dsp:txXfrm>
    </dsp:sp>
    <dsp:sp modelId="{B221C703-9074-4C47-9AE0-70EDF44220A5}">
      <dsp:nvSpPr>
        <dsp:cNvPr id="0" name=""/>
        <dsp:cNvSpPr/>
      </dsp:nvSpPr>
      <dsp:spPr>
        <a:xfrm rot="5400000">
          <a:off x="4558304" y="-726635"/>
          <a:ext cx="832029" cy="4681712"/>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latin typeface="华文中宋" pitchFamily="2" charset="-122"/>
              <a:ea typeface="华文中宋" pitchFamily="2" charset="-122"/>
            </a:rPr>
            <a:t>合约规定的最后有效日期</a:t>
          </a:r>
          <a:endParaRPr lang="zh-CN" altLang="en-US" sz="1900" kern="1200" dirty="0">
            <a:latin typeface="华文中宋" pitchFamily="2" charset="-122"/>
            <a:ea typeface="华文中宋" pitchFamily="2" charset="-122"/>
          </a:endParaRPr>
        </a:p>
      </dsp:txBody>
      <dsp:txXfrm rot="-5400000">
        <a:off x="2633463" y="1238822"/>
        <a:ext cx="4641096" cy="750797"/>
      </dsp:txXfrm>
    </dsp:sp>
    <dsp:sp modelId="{4C01824E-0EE4-4F2B-B156-28931D148C01}">
      <dsp:nvSpPr>
        <dsp:cNvPr id="0" name=""/>
        <dsp:cNvSpPr/>
      </dsp:nvSpPr>
      <dsp:spPr>
        <a:xfrm>
          <a:off x="0" y="1094201"/>
          <a:ext cx="2633463" cy="1040037"/>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CN" altLang="en-US" sz="2200" b="1" kern="1200" dirty="0" smtClean="0"/>
            <a:t>到期日</a:t>
          </a:r>
          <a:endParaRPr lang="zh-CN" altLang="en-US" sz="2200" b="1" kern="1200" dirty="0"/>
        </a:p>
      </dsp:txBody>
      <dsp:txXfrm>
        <a:off x="50770" y="1144971"/>
        <a:ext cx="2531923" cy="938497"/>
      </dsp:txXfrm>
    </dsp:sp>
    <dsp:sp modelId="{652C62B1-0F5C-4591-BDFA-6043855B6987}">
      <dsp:nvSpPr>
        <dsp:cNvPr id="0" name=""/>
        <dsp:cNvSpPr/>
      </dsp:nvSpPr>
      <dsp:spPr>
        <a:xfrm rot="5400000">
          <a:off x="4558304" y="365403"/>
          <a:ext cx="832029" cy="4681712"/>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latin typeface="华文中宋" pitchFamily="2" charset="-122"/>
              <a:ea typeface="华文中宋" pitchFamily="2" charset="-122"/>
            </a:rPr>
            <a:t>合约规定的，买方有权在合约有效期限买入或者卖出标的资产的特定价格</a:t>
          </a:r>
          <a:endParaRPr lang="zh-CN" altLang="en-US" sz="1900" kern="1200" dirty="0">
            <a:latin typeface="华文中宋" pitchFamily="2" charset="-122"/>
            <a:ea typeface="华文中宋" pitchFamily="2" charset="-122"/>
          </a:endParaRPr>
        </a:p>
      </dsp:txBody>
      <dsp:txXfrm rot="-5400000">
        <a:off x="2633463" y="2330860"/>
        <a:ext cx="4641096" cy="750797"/>
      </dsp:txXfrm>
    </dsp:sp>
    <dsp:sp modelId="{EF4A82CD-C138-4A3E-9289-9776D27D14FF}">
      <dsp:nvSpPr>
        <dsp:cNvPr id="0" name=""/>
        <dsp:cNvSpPr/>
      </dsp:nvSpPr>
      <dsp:spPr>
        <a:xfrm>
          <a:off x="0" y="2186240"/>
          <a:ext cx="2633463" cy="1040037"/>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CN" altLang="en-US" sz="2200" b="1" kern="1200" dirty="0" smtClean="0"/>
            <a:t>行权价格</a:t>
          </a:r>
          <a:endParaRPr lang="zh-CN" altLang="en-US" sz="2200" b="1" kern="1200" dirty="0"/>
        </a:p>
      </dsp:txBody>
      <dsp:txXfrm>
        <a:off x="50770" y="2237010"/>
        <a:ext cx="2531923" cy="938497"/>
      </dsp:txXfrm>
    </dsp:sp>
    <dsp:sp modelId="{94D10156-60A9-4CAB-AB5C-E66CADE2265A}">
      <dsp:nvSpPr>
        <dsp:cNvPr id="0" name=""/>
        <dsp:cNvSpPr/>
      </dsp:nvSpPr>
      <dsp:spPr>
        <a:xfrm rot="5400000">
          <a:off x="4558304" y="1457442"/>
          <a:ext cx="832029" cy="4681712"/>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latin typeface="华文中宋" pitchFamily="2" charset="-122"/>
              <a:ea typeface="华文中宋" pitchFamily="2" charset="-122"/>
            </a:rPr>
            <a:t>合约规定的在确定时间交易的资产</a:t>
          </a:r>
          <a:endParaRPr lang="zh-CN" altLang="en-US" sz="1900" kern="1200" dirty="0">
            <a:latin typeface="华文中宋" pitchFamily="2" charset="-122"/>
            <a:ea typeface="华文中宋" pitchFamily="2" charset="-122"/>
          </a:endParaRPr>
        </a:p>
      </dsp:txBody>
      <dsp:txXfrm rot="-5400000">
        <a:off x="2633463" y="3422899"/>
        <a:ext cx="4641096" cy="750797"/>
      </dsp:txXfrm>
    </dsp:sp>
    <dsp:sp modelId="{883770B0-668B-4439-9ED2-5B807BF2435D}">
      <dsp:nvSpPr>
        <dsp:cNvPr id="0" name=""/>
        <dsp:cNvSpPr/>
      </dsp:nvSpPr>
      <dsp:spPr>
        <a:xfrm>
          <a:off x="0" y="3280442"/>
          <a:ext cx="2633463" cy="1040037"/>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CN" altLang="en-US" sz="2200" b="1" kern="1200" dirty="0" smtClean="0"/>
            <a:t>标的资产</a:t>
          </a:r>
          <a:endParaRPr lang="zh-CN" altLang="en-US" sz="2200" b="1" kern="1200" dirty="0"/>
        </a:p>
      </dsp:txBody>
      <dsp:txXfrm>
        <a:off x="50770" y="3331212"/>
        <a:ext cx="2531923" cy="938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2F66D-4A70-49BC-8D0F-40A996F479ED}">
      <dsp:nvSpPr>
        <dsp:cNvPr id="0" name=""/>
        <dsp:cNvSpPr/>
      </dsp:nvSpPr>
      <dsp:spPr>
        <a:xfrm>
          <a:off x="0" y="0"/>
          <a:ext cx="5496272" cy="1584443"/>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zh-CN" altLang="en-US" sz="2200" kern="1200" dirty="0" smtClean="0"/>
            <a:t>看涨期权</a:t>
          </a:r>
          <a:endParaRPr lang="zh-CN" altLang="en-US" sz="2200" kern="1200" dirty="0"/>
        </a:p>
        <a:p>
          <a:pPr marL="228600" lvl="1" indent="-228600" algn="l" defTabSz="889000">
            <a:lnSpc>
              <a:spcPct val="90000"/>
            </a:lnSpc>
            <a:spcBef>
              <a:spcPct val="0"/>
            </a:spcBef>
            <a:spcAft>
              <a:spcPct val="15000"/>
            </a:spcAft>
            <a:buChar char="••"/>
          </a:pPr>
          <a:r>
            <a:rPr lang="zh-CN" altLang="en-US" sz="2000" kern="1200" dirty="0" smtClean="0">
              <a:latin typeface="华文中宋" pitchFamily="2" charset="-122"/>
              <a:ea typeface="华文中宋" pitchFamily="2" charset="-122"/>
              <a:cs typeface="Times New Roman" pitchFamily="18" charset="0"/>
            </a:rPr>
            <a:t>买方拥有在将来某一时间以特定价格</a:t>
          </a:r>
          <a:r>
            <a:rPr lang="zh-CN" altLang="en-US" sz="2000" b="1" kern="1200" dirty="0" smtClean="0">
              <a:solidFill>
                <a:srgbClr val="3366CC"/>
              </a:solidFill>
              <a:latin typeface="华文中宋" pitchFamily="2" charset="-122"/>
              <a:ea typeface="华文中宋" pitchFamily="2" charset="-122"/>
            </a:rPr>
            <a:t>买入</a:t>
          </a:r>
          <a:r>
            <a:rPr lang="zh-CN" altLang="en-US" sz="2000" kern="1200" dirty="0" smtClean="0">
              <a:latin typeface="华文中宋" pitchFamily="2" charset="-122"/>
              <a:ea typeface="华文中宋" pitchFamily="2" charset="-122"/>
              <a:cs typeface="Times New Roman" pitchFamily="18" charset="0"/>
            </a:rPr>
            <a:t>标的资产的权利</a:t>
          </a:r>
          <a:endParaRPr lang="zh-CN" altLang="en-US" sz="2000" kern="1200" dirty="0"/>
        </a:p>
      </dsp:txBody>
      <dsp:txXfrm>
        <a:off x="1257698" y="0"/>
        <a:ext cx="4238573" cy="1584443"/>
      </dsp:txXfrm>
    </dsp:sp>
    <dsp:sp modelId="{9A1147A5-51CA-48A2-BB6C-3381EF042686}">
      <dsp:nvSpPr>
        <dsp:cNvPr id="0" name=""/>
        <dsp:cNvSpPr/>
      </dsp:nvSpPr>
      <dsp:spPr>
        <a:xfrm>
          <a:off x="158444" y="158444"/>
          <a:ext cx="1099254" cy="1267554"/>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495BE0-F3CF-4DE0-A97C-5DFB2A8874C8}">
      <dsp:nvSpPr>
        <dsp:cNvPr id="0" name=""/>
        <dsp:cNvSpPr/>
      </dsp:nvSpPr>
      <dsp:spPr>
        <a:xfrm>
          <a:off x="0" y="1742887"/>
          <a:ext cx="5496272" cy="1584443"/>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zh-CN" altLang="en-US" sz="2200" kern="1200" dirty="0" smtClean="0"/>
            <a:t>看跌期权</a:t>
          </a:r>
          <a:endParaRPr lang="zh-CN" altLang="en-US" sz="2200" kern="1200" dirty="0"/>
        </a:p>
        <a:p>
          <a:pPr marL="228600" lvl="1" indent="-228600" algn="l" defTabSz="889000">
            <a:lnSpc>
              <a:spcPct val="90000"/>
            </a:lnSpc>
            <a:spcBef>
              <a:spcPct val="0"/>
            </a:spcBef>
            <a:spcAft>
              <a:spcPct val="15000"/>
            </a:spcAft>
            <a:buChar char="••"/>
          </a:pPr>
          <a:r>
            <a:rPr lang="zh-CN" altLang="en-US" sz="2000" kern="1200" dirty="0" smtClean="0">
              <a:latin typeface="华文中宋" pitchFamily="2" charset="-122"/>
              <a:ea typeface="华文中宋" pitchFamily="2" charset="-122"/>
              <a:cs typeface="Times New Roman" pitchFamily="18" charset="0"/>
            </a:rPr>
            <a:t>买方拥有在将来某一时间以特定价格</a:t>
          </a:r>
          <a:r>
            <a:rPr lang="zh-CN" altLang="en-US" sz="2000" b="1" kern="1200" dirty="0" smtClean="0">
              <a:solidFill>
                <a:srgbClr val="3366CC"/>
              </a:solidFill>
              <a:latin typeface="华文中宋" pitchFamily="2" charset="-122"/>
              <a:ea typeface="华文中宋" pitchFamily="2" charset="-122"/>
            </a:rPr>
            <a:t>卖出</a:t>
          </a:r>
          <a:r>
            <a:rPr lang="zh-CN" altLang="en-US" sz="2000" kern="1200" dirty="0" smtClean="0">
              <a:latin typeface="华文中宋" pitchFamily="2" charset="-122"/>
              <a:ea typeface="华文中宋" pitchFamily="2" charset="-122"/>
              <a:cs typeface="Times New Roman" pitchFamily="18" charset="0"/>
            </a:rPr>
            <a:t>标的资产的权利</a:t>
          </a:r>
          <a:endParaRPr lang="zh-CN" altLang="en-US" sz="2000" kern="1200" dirty="0"/>
        </a:p>
      </dsp:txBody>
      <dsp:txXfrm>
        <a:off x="1257698" y="1742887"/>
        <a:ext cx="4238573" cy="1584443"/>
      </dsp:txXfrm>
    </dsp:sp>
    <dsp:sp modelId="{47F95535-7FBD-48DD-A0DB-81D2BF35D0DF}">
      <dsp:nvSpPr>
        <dsp:cNvPr id="0" name=""/>
        <dsp:cNvSpPr/>
      </dsp:nvSpPr>
      <dsp:spPr>
        <a:xfrm>
          <a:off x="158444" y="1901332"/>
          <a:ext cx="1099254" cy="1267554"/>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latinLnBrk="1">
              <a:defRPr sz="1200">
                <a:latin typeface="Arial"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latinLnBrk="1">
              <a:defRPr sz="1200">
                <a:latin typeface="Arial" charset="0"/>
              </a:defRPr>
            </a:lvl1pPr>
          </a:lstStyle>
          <a:p>
            <a:pPr>
              <a:defRPr/>
            </a:pPr>
            <a:fld id="{9BD8E50F-0A98-4323-A668-FCBD1BFA40AD}" type="datetimeFigureOut">
              <a:rPr lang="zh-CN" altLang="en-US"/>
              <a:pPr>
                <a:defRPr/>
              </a:pPr>
              <a:t>2018/5/23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latinLnBrk="1">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latinLnBrk="1">
              <a:defRPr sz="1200">
                <a:latin typeface="Arial" charset="0"/>
              </a:defRPr>
            </a:lvl1pPr>
          </a:lstStyle>
          <a:p>
            <a:pPr>
              <a:defRPr/>
            </a:pPr>
            <a:fld id="{28B49E30-BBAE-4C69-86D7-D4571D51CC5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solidFill>
          <a:schemeClr val="bg1"/>
        </a:solidFill>
        <a:effectLst/>
      </p:bgPr>
    </p:bg>
    <p:spTree>
      <p:nvGrpSpPr>
        <p:cNvPr id="1" name=""/>
        <p:cNvGrpSpPr/>
        <p:nvPr/>
      </p:nvGrpSpPr>
      <p:grpSpPr>
        <a:xfrm>
          <a:off x="0" y="0"/>
          <a:ext cx="0" cy="0"/>
          <a:chOff x="0" y="0"/>
          <a:chExt cx="0" cy="0"/>
        </a:xfrm>
      </p:grpSpPr>
      <p:sp>
        <p:nvSpPr>
          <p:cNvPr id="4" name="Rectangle 31"/>
          <p:cNvSpPr>
            <a:spLocks noChangeArrowheads="1"/>
          </p:cNvSpPr>
          <p:nvPr/>
        </p:nvSpPr>
        <p:spPr bwMode="gray">
          <a:xfrm>
            <a:off x="250825" y="333375"/>
            <a:ext cx="2159000" cy="381000"/>
          </a:xfrm>
          <a:prstGeom prst="rect">
            <a:avLst/>
          </a:prstGeom>
          <a:noFill/>
          <a:ln w="9525">
            <a:noFill/>
            <a:miter lim="800000"/>
            <a:headEnd/>
            <a:tailEnd/>
          </a:ln>
        </p:spPr>
        <p:txBody>
          <a:bodyPr lIns="92075" tIns="46038" rIns="92075" bIns="46038"/>
          <a:lstStyle/>
          <a:p>
            <a:pPr algn="ctr" latinLnBrk="1">
              <a:spcBef>
                <a:spcPct val="20000"/>
              </a:spcBef>
              <a:buClr>
                <a:schemeClr val="accent1"/>
              </a:buClr>
              <a:buSzPct val="80000"/>
              <a:buFont typeface="Wingdings" pitchFamily="2" charset="2"/>
              <a:buNone/>
              <a:defRPr/>
            </a:pPr>
            <a:endParaRPr lang="en-US" altLang="ko-KR" sz="1600" b="1">
              <a:solidFill>
                <a:schemeClr val="tx2"/>
              </a:solidFill>
              <a:latin typeface="Verdana" pitchFamily="34" charset="0"/>
            </a:endParaRPr>
          </a:p>
        </p:txBody>
      </p:sp>
      <p:graphicFrame>
        <p:nvGraphicFramePr>
          <p:cNvPr id="5" name="Object 39"/>
          <p:cNvGraphicFramePr>
            <a:graphicFrameLocks noChangeAspect="1"/>
          </p:cNvGraphicFramePr>
          <p:nvPr/>
        </p:nvGraphicFramePr>
        <p:xfrm>
          <a:off x="0" y="1341438"/>
          <a:ext cx="9144000" cy="2409825"/>
        </p:xfrm>
        <a:graphic>
          <a:graphicData uri="http://schemas.openxmlformats.org/presentationml/2006/ole">
            <mc:AlternateContent xmlns:mc="http://schemas.openxmlformats.org/markup-compatibility/2006">
              <mc:Choice xmlns:v="urn:schemas-microsoft-com:vml" Requires="v">
                <p:oleObj spid="_x0000_s19461" name="Image" r:id="rId3" imgW="8857143" imgH="2409524" progId="">
                  <p:embed/>
                </p:oleObj>
              </mc:Choice>
              <mc:Fallback>
                <p:oleObj name="Image" r:id="rId3" imgW="8857143" imgH="2409524" progId="">
                  <p:embed/>
                  <p:pic>
                    <p:nvPicPr>
                      <p:cNvPr id="0" name="Object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1438"/>
                        <a:ext cx="91440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AutoShape 40"/>
          <p:cNvSpPr>
            <a:spLocks noChangeArrowheads="1"/>
          </p:cNvSpPr>
          <p:nvPr/>
        </p:nvSpPr>
        <p:spPr bwMode="auto">
          <a:xfrm>
            <a:off x="1114425" y="3357563"/>
            <a:ext cx="7058025" cy="719137"/>
          </a:xfrm>
          <a:prstGeom prst="bevel">
            <a:avLst>
              <a:gd name="adj" fmla="val 6773"/>
            </a:avLst>
          </a:prstGeom>
          <a:solidFill>
            <a:schemeClr val="accent1"/>
          </a:solidFill>
          <a:ln w="9525">
            <a:noFill/>
            <a:miter lim="800000"/>
            <a:headEnd/>
            <a:tailEnd/>
          </a:ln>
          <a:effectLst/>
        </p:spPr>
        <p:txBody>
          <a:bodyPr wrap="none" anchor="ctr"/>
          <a:lstStyle/>
          <a:p>
            <a:pPr latinLnBrk="1">
              <a:defRPr/>
            </a:pPr>
            <a:endParaRPr lang="zh-CN" altLang="zh-CN"/>
          </a:p>
        </p:txBody>
      </p:sp>
      <p:pic>
        <p:nvPicPr>
          <p:cNvPr id="7" name="Picture 3" descr="Z:\公司新版logo\1-3.jpg"/>
          <p:cNvPicPr>
            <a:picLocks noChangeAspect="1" noChangeArrowheads="1"/>
          </p:cNvPicPr>
          <p:nvPr userDrawn="1"/>
        </p:nvPicPr>
        <p:blipFill>
          <a:blip r:embed="rId5" cstate="print"/>
          <a:srcRect/>
          <a:stretch>
            <a:fillRect/>
          </a:stretch>
        </p:blipFill>
        <p:spPr bwMode="auto">
          <a:xfrm>
            <a:off x="0" y="11113"/>
            <a:ext cx="4852988" cy="1300162"/>
          </a:xfrm>
          <a:prstGeom prst="rect">
            <a:avLst/>
          </a:prstGeom>
          <a:noFill/>
          <a:ln w="9525">
            <a:noFill/>
            <a:miter lim="800000"/>
            <a:headEnd/>
            <a:tailEnd/>
          </a:ln>
        </p:spPr>
      </p:pic>
      <p:sp>
        <p:nvSpPr>
          <p:cNvPr id="13334" name="Rectangle 22"/>
          <p:cNvSpPr>
            <a:spLocks noGrp="1" noChangeArrowheads="1"/>
          </p:cNvSpPr>
          <p:nvPr>
            <p:ph type="subTitle" sz="quarter" idx="1"/>
          </p:nvPr>
        </p:nvSpPr>
        <p:spPr>
          <a:xfrm>
            <a:off x="1476375" y="5013325"/>
            <a:ext cx="6400800" cy="533400"/>
          </a:xfrm>
        </p:spPr>
        <p:txBody>
          <a:bodyPr/>
          <a:lstStyle>
            <a:lvl1pPr marL="0" indent="0" algn="ctr">
              <a:buFont typeface="Wingdings" pitchFamily="2" charset="2"/>
              <a:buNone/>
              <a:defRPr sz="2400"/>
            </a:lvl1pPr>
          </a:lstStyle>
          <a:p>
            <a:r>
              <a:rPr lang="en-US" altLang="ko-KR"/>
              <a:t>Click to edit Master subtitle style</a:t>
            </a:r>
          </a:p>
        </p:txBody>
      </p:sp>
      <p:sp>
        <p:nvSpPr>
          <p:cNvPr id="13333" name="Rectangle 21"/>
          <p:cNvSpPr>
            <a:spLocks noGrp="1" noChangeArrowheads="1"/>
          </p:cNvSpPr>
          <p:nvPr>
            <p:ph type="ctrTitle" sz="quarter"/>
          </p:nvPr>
        </p:nvSpPr>
        <p:spPr>
          <a:xfrm>
            <a:off x="1187450" y="3429000"/>
            <a:ext cx="6911975" cy="504825"/>
          </a:xfrm>
        </p:spPr>
        <p:txBody>
          <a:bodyPr/>
          <a:lstStyle>
            <a:lvl1pPr algn="ctr">
              <a:defRPr sz="3600"/>
            </a:lvl1pPr>
          </a:lstStyle>
          <a:p>
            <a:r>
              <a:rPr lang="zh-CN" altLang="en-US"/>
              <a:t>金源期货培训资料模板</a:t>
            </a:r>
          </a:p>
        </p:txBody>
      </p:sp>
      <p:sp>
        <p:nvSpPr>
          <p:cNvPr id="8" name="Rectangle 23"/>
          <p:cNvSpPr>
            <a:spLocks noGrp="1" noChangeArrowheads="1"/>
          </p:cNvSpPr>
          <p:nvPr>
            <p:ph type="dt" sz="quarter" idx="10"/>
          </p:nvPr>
        </p:nvSpPr>
        <p:spPr>
          <a:xfrm>
            <a:off x="395288" y="6453188"/>
            <a:ext cx="2133600" cy="288925"/>
          </a:xfrm>
        </p:spPr>
        <p:txBody>
          <a:bodyPr/>
          <a:lstStyle>
            <a:lvl1pPr algn="l">
              <a:defRPr sz="1400">
                <a:solidFill>
                  <a:srgbClr val="0000FF"/>
                </a:solidFill>
                <a:latin typeface="Times New Roman" pitchFamily="18" charset="0"/>
                <a:ea typeface="굴림" pitchFamily="34" charset="-127"/>
              </a:defRPr>
            </a:lvl1pPr>
          </a:lstStyle>
          <a:p>
            <a:pPr>
              <a:defRPr/>
            </a:pPr>
            <a:r>
              <a:rPr lang="zh-CN" altLang="en-US"/>
              <a:t>服务热线：</a:t>
            </a:r>
            <a:r>
              <a:rPr lang="en-US" altLang="zh-CN"/>
              <a:t>400 700 0188</a:t>
            </a:r>
          </a:p>
        </p:txBody>
      </p:sp>
      <p:sp>
        <p:nvSpPr>
          <p:cNvPr id="9" name="Rectangle 24"/>
          <p:cNvSpPr>
            <a:spLocks noGrp="1" noChangeArrowheads="1"/>
          </p:cNvSpPr>
          <p:nvPr>
            <p:ph type="ftr" sz="quarter" idx="11"/>
          </p:nvPr>
        </p:nvSpPr>
        <p:spPr>
          <a:xfrm>
            <a:off x="3124200" y="6553200"/>
            <a:ext cx="2895600" cy="152400"/>
          </a:xfrm>
        </p:spPr>
        <p:txBody>
          <a:bodyPr/>
          <a:lstStyle>
            <a:lvl1pPr>
              <a:defRPr sz="1000" b="0">
                <a:latin typeface="Times New Roman" pitchFamily="18" charset="0"/>
              </a:defRPr>
            </a:lvl1pPr>
          </a:lstStyle>
          <a:p>
            <a:pPr>
              <a:defRPr/>
            </a:pPr>
            <a:endParaRPr lang="en-US" altLang="ko-KR"/>
          </a:p>
        </p:txBody>
      </p:sp>
      <p:sp>
        <p:nvSpPr>
          <p:cNvPr id="10" name="Rectangle 25"/>
          <p:cNvSpPr>
            <a:spLocks noGrp="1" noChangeArrowheads="1"/>
          </p:cNvSpPr>
          <p:nvPr>
            <p:ph type="sldNum" sz="quarter" idx="12"/>
          </p:nvPr>
        </p:nvSpPr>
        <p:spPr>
          <a:xfrm>
            <a:off x="6588125" y="6453188"/>
            <a:ext cx="2133600" cy="288925"/>
          </a:xfrm>
        </p:spPr>
        <p:txBody>
          <a:bodyPr/>
          <a:lstStyle>
            <a:lvl1pPr algn="r">
              <a:defRPr sz="1600">
                <a:solidFill>
                  <a:srgbClr val="F59719"/>
                </a:solidFill>
                <a:effectLst/>
                <a:latin typeface="华文细黑" pitchFamily="2" charset="-122"/>
                <a:ea typeface="华文细黑" pitchFamily="2" charset="-122"/>
              </a:defRPr>
            </a:lvl1pPr>
          </a:lstStyle>
          <a:p>
            <a:pPr>
              <a:defRPr/>
            </a:pPr>
            <a:r>
              <a:rPr lang="en-US" altLang="zh-CN"/>
              <a:t>www.jyqh.com.cn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r>
              <a:rPr lang="en-US" altLang="ko-KR"/>
              <a:t>www.</a:t>
            </a:r>
            <a:r>
              <a:rPr lang="en-US" altLang="zh-CN"/>
              <a:t>jyqh</a:t>
            </a:r>
            <a:r>
              <a:rPr lang="en-US" altLang="ko-KR"/>
              <a:t>.com</a:t>
            </a:r>
            <a:r>
              <a:rPr lang="en-US" altLang="zh-CN"/>
              <a:t>.cn</a:t>
            </a:r>
            <a:endParaRPr lang="en-US" altLang="ko-K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25"/>
          <p:cNvSpPr>
            <a:spLocks noGrp="1" noChangeArrowheads="1"/>
          </p:cNvSpPr>
          <p:nvPr>
            <p:ph type="sldNum" sz="quarter" idx="12"/>
          </p:nvPr>
        </p:nvSpPr>
        <p:spPr>
          <a:ln/>
        </p:spPr>
        <p:txBody>
          <a:bodyPr/>
          <a:lstStyle>
            <a:lvl1pPr>
              <a:defRPr/>
            </a:lvl1pPr>
          </a:lstStyle>
          <a:p>
            <a:pPr>
              <a:defRPr/>
            </a:pPr>
            <a:r>
              <a:rPr lang="zh-CN" altLang="en-US"/>
              <a:t>服务热线：</a:t>
            </a:r>
            <a:r>
              <a:rPr lang="en-US" altLang="zh-CN"/>
              <a:t>400 700 0188</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2588" y="577850"/>
            <a:ext cx="2087562" cy="574675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68313" y="577850"/>
            <a:ext cx="6111875" cy="57467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r>
              <a:rPr lang="en-US" altLang="ko-KR"/>
              <a:t>www.</a:t>
            </a:r>
            <a:r>
              <a:rPr lang="en-US" altLang="zh-CN"/>
              <a:t>jyqh</a:t>
            </a:r>
            <a:r>
              <a:rPr lang="en-US" altLang="ko-KR"/>
              <a:t>.com</a:t>
            </a:r>
            <a:r>
              <a:rPr lang="en-US" altLang="zh-CN"/>
              <a:t>.cn</a:t>
            </a:r>
            <a:endParaRPr lang="en-US" altLang="ko-K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25"/>
          <p:cNvSpPr>
            <a:spLocks noGrp="1" noChangeArrowheads="1"/>
          </p:cNvSpPr>
          <p:nvPr>
            <p:ph type="sldNum" sz="quarter" idx="12"/>
          </p:nvPr>
        </p:nvSpPr>
        <p:spPr>
          <a:ln/>
        </p:spPr>
        <p:txBody>
          <a:bodyPr/>
          <a:lstStyle>
            <a:lvl1pPr>
              <a:defRPr/>
            </a:lvl1pPr>
          </a:lstStyle>
          <a:p>
            <a:pPr>
              <a:defRPr/>
            </a:pPr>
            <a:r>
              <a:rPr lang="zh-CN" altLang="en-US"/>
              <a:t>服务热线：</a:t>
            </a:r>
            <a:r>
              <a:rPr lang="en-US" altLang="zh-CN"/>
              <a:t>400 700 0188</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r>
              <a:rPr lang="en-US" altLang="ko-KR"/>
              <a:t>www.</a:t>
            </a:r>
            <a:r>
              <a:rPr lang="en-US" altLang="zh-CN"/>
              <a:t>jyqh</a:t>
            </a:r>
            <a:r>
              <a:rPr lang="en-US" altLang="ko-KR"/>
              <a:t>.com</a:t>
            </a:r>
            <a:r>
              <a:rPr lang="en-US" altLang="zh-CN"/>
              <a:t>.cn</a:t>
            </a:r>
            <a:endParaRPr lang="en-US" altLang="ko-K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25"/>
          <p:cNvSpPr>
            <a:spLocks noGrp="1" noChangeArrowheads="1"/>
          </p:cNvSpPr>
          <p:nvPr>
            <p:ph type="sldNum" sz="quarter" idx="12"/>
          </p:nvPr>
        </p:nvSpPr>
        <p:spPr>
          <a:ln/>
        </p:spPr>
        <p:txBody>
          <a:bodyPr/>
          <a:lstStyle>
            <a:lvl1pPr>
              <a:defRPr/>
            </a:lvl1pPr>
          </a:lstStyle>
          <a:p>
            <a:pPr>
              <a:defRPr/>
            </a:pPr>
            <a:r>
              <a:rPr lang="zh-CN" altLang="en-US"/>
              <a:t>服务热线：</a:t>
            </a:r>
            <a:r>
              <a:rPr lang="en-US" altLang="zh-CN"/>
              <a:t>400 700 0188</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3"/>
          <p:cNvSpPr>
            <a:spLocks noGrp="1" noChangeArrowheads="1"/>
          </p:cNvSpPr>
          <p:nvPr>
            <p:ph type="dt" sz="half" idx="10"/>
          </p:nvPr>
        </p:nvSpPr>
        <p:spPr>
          <a:ln/>
        </p:spPr>
        <p:txBody>
          <a:bodyPr/>
          <a:lstStyle>
            <a:lvl1pPr>
              <a:defRPr/>
            </a:lvl1pPr>
          </a:lstStyle>
          <a:p>
            <a:pPr>
              <a:defRPr/>
            </a:pPr>
            <a:r>
              <a:rPr lang="en-US" altLang="ko-KR"/>
              <a:t>www.</a:t>
            </a:r>
            <a:r>
              <a:rPr lang="en-US" altLang="zh-CN"/>
              <a:t>jyqh</a:t>
            </a:r>
            <a:r>
              <a:rPr lang="en-US" altLang="ko-KR"/>
              <a:t>.com</a:t>
            </a:r>
            <a:r>
              <a:rPr lang="en-US" altLang="zh-CN"/>
              <a:t>.cn</a:t>
            </a:r>
            <a:endParaRPr lang="en-US" altLang="ko-K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25"/>
          <p:cNvSpPr>
            <a:spLocks noGrp="1" noChangeArrowheads="1"/>
          </p:cNvSpPr>
          <p:nvPr>
            <p:ph type="sldNum" sz="quarter" idx="12"/>
          </p:nvPr>
        </p:nvSpPr>
        <p:spPr>
          <a:ln/>
        </p:spPr>
        <p:txBody>
          <a:bodyPr/>
          <a:lstStyle>
            <a:lvl1pPr>
              <a:defRPr/>
            </a:lvl1pPr>
          </a:lstStyle>
          <a:p>
            <a:pPr>
              <a:defRPr/>
            </a:pPr>
            <a:r>
              <a:rPr lang="zh-CN" altLang="en-US"/>
              <a:t>服务热线：</a:t>
            </a:r>
            <a:r>
              <a:rPr lang="en-US" altLang="zh-CN"/>
              <a:t>400 700 0188</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68313" y="1268413"/>
            <a:ext cx="4038600" cy="5056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59313" y="1268413"/>
            <a:ext cx="4038600" cy="5056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r>
              <a:rPr lang="en-US" altLang="ko-KR"/>
              <a:t>www.</a:t>
            </a:r>
            <a:r>
              <a:rPr lang="en-US" altLang="zh-CN"/>
              <a:t>jyqh</a:t>
            </a:r>
            <a:r>
              <a:rPr lang="en-US" altLang="ko-KR"/>
              <a:t>.com</a:t>
            </a:r>
            <a:r>
              <a:rPr lang="en-US" altLang="zh-CN"/>
              <a:t>.cn</a:t>
            </a:r>
            <a:endParaRPr lang="en-US" altLang="ko-K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25"/>
          <p:cNvSpPr>
            <a:spLocks noGrp="1" noChangeArrowheads="1"/>
          </p:cNvSpPr>
          <p:nvPr>
            <p:ph type="sldNum" sz="quarter" idx="12"/>
          </p:nvPr>
        </p:nvSpPr>
        <p:spPr>
          <a:ln/>
        </p:spPr>
        <p:txBody>
          <a:bodyPr/>
          <a:lstStyle>
            <a:lvl1pPr>
              <a:defRPr/>
            </a:lvl1pPr>
          </a:lstStyle>
          <a:p>
            <a:pPr>
              <a:defRPr/>
            </a:pPr>
            <a:r>
              <a:rPr lang="zh-CN" altLang="en-US"/>
              <a:t>服务热线：</a:t>
            </a:r>
            <a:r>
              <a:rPr lang="en-US" altLang="zh-CN"/>
              <a:t>400 700 0188</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r>
              <a:rPr lang="en-US" altLang="ko-KR"/>
              <a:t>www.</a:t>
            </a:r>
            <a:r>
              <a:rPr lang="en-US" altLang="zh-CN"/>
              <a:t>jyqh</a:t>
            </a:r>
            <a:r>
              <a:rPr lang="en-US" altLang="ko-KR"/>
              <a:t>.com</a:t>
            </a:r>
            <a:r>
              <a:rPr lang="en-US" altLang="zh-CN"/>
              <a:t>.cn</a:t>
            </a:r>
            <a:endParaRPr lang="en-US" altLang="ko-KR"/>
          </a:p>
        </p:txBody>
      </p:sp>
      <p:sp>
        <p:nvSpPr>
          <p:cNvPr id="8" name="Rectangle 24"/>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25"/>
          <p:cNvSpPr>
            <a:spLocks noGrp="1" noChangeArrowheads="1"/>
          </p:cNvSpPr>
          <p:nvPr>
            <p:ph type="sldNum" sz="quarter" idx="12"/>
          </p:nvPr>
        </p:nvSpPr>
        <p:spPr>
          <a:ln/>
        </p:spPr>
        <p:txBody>
          <a:bodyPr/>
          <a:lstStyle>
            <a:lvl1pPr>
              <a:defRPr/>
            </a:lvl1pPr>
          </a:lstStyle>
          <a:p>
            <a:pPr>
              <a:defRPr/>
            </a:pPr>
            <a:r>
              <a:rPr lang="zh-CN" altLang="en-US"/>
              <a:t>服务热线：</a:t>
            </a:r>
            <a:r>
              <a:rPr lang="en-US" altLang="zh-CN"/>
              <a:t>400 700 0188</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r>
              <a:rPr lang="en-US" altLang="ko-KR"/>
              <a:t>www.</a:t>
            </a:r>
            <a:r>
              <a:rPr lang="en-US" altLang="zh-CN"/>
              <a:t>jyqh</a:t>
            </a:r>
            <a:r>
              <a:rPr lang="en-US" altLang="ko-KR"/>
              <a:t>.com</a:t>
            </a:r>
            <a:r>
              <a:rPr lang="en-US" altLang="zh-CN"/>
              <a:t>.cn</a:t>
            </a:r>
            <a:endParaRPr lang="en-US" altLang="ko-KR"/>
          </a:p>
        </p:txBody>
      </p:sp>
      <p:sp>
        <p:nvSpPr>
          <p:cNvPr id="4" name="Rectangle 24"/>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25"/>
          <p:cNvSpPr>
            <a:spLocks noGrp="1" noChangeArrowheads="1"/>
          </p:cNvSpPr>
          <p:nvPr>
            <p:ph type="sldNum" sz="quarter" idx="12"/>
          </p:nvPr>
        </p:nvSpPr>
        <p:spPr>
          <a:ln/>
        </p:spPr>
        <p:txBody>
          <a:bodyPr/>
          <a:lstStyle>
            <a:lvl1pPr>
              <a:defRPr/>
            </a:lvl1pPr>
          </a:lstStyle>
          <a:p>
            <a:pPr>
              <a:defRPr/>
            </a:pPr>
            <a:r>
              <a:rPr lang="zh-CN" altLang="en-US"/>
              <a:t>服务热线：</a:t>
            </a:r>
            <a:r>
              <a:rPr lang="en-US" altLang="zh-CN"/>
              <a:t>400 700 0188</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r>
              <a:rPr lang="en-US" altLang="ko-KR"/>
              <a:t>www.</a:t>
            </a:r>
            <a:r>
              <a:rPr lang="en-US" altLang="zh-CN"/>
              <a:t>jyqh</a:t>
            </a:r>
            <a:r>
              <a:rPr lang="en-US" altLang="ko-KR"/>
              <a:t>.com</a:t>
            </a:r>
            <a:r>
              <a:rPr lang="en-US" altLang="zh-CN"/>
              <a:t>.cn</a:t>
            </a:r>
            <a:endParaRPr lang="en-US" altLang="ko-KR"/>
          </a:p>
        </p:txBody>
      </p:sp>
      <p:sp>
        <p:nvSpPr>
          <p:cNvPr id="3" name="Rectangle 24"/>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25"/>
          <p:cNvSpPr>
            <a:spLocks noGrp="1" noChangeArrowheads="1"/>
          </p:cNvSpPr>
          <p:nvPr>
            <p:ph type="sldNum" sz="quarter" idx="12"/>
          </p:nvPr>
        </p:nvSpPr>
        <p:spPr>
          <a:ln/>
        </p:spPr>
        <p:txBody>
          <a:bodyPr/>
          <a:lstStyle>
            <a:lvl1pPr>
              <a:defRPr/>
            </a:lvl1pPr>
          </a:lstStyle>
          <a:p>
            <a:pPr>
              <a:defRPr/>
            </a:pPr>
            <a:r>
              <a:rPr lang="zh-CN" altLang="en-US"/>
              <a:t>服务热线：</a:t>
            </a:r>
            <a:r>
              <a:rPr lang="en-US" altLang="zh-CN"/>
              <a:t>400 700 0188</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3"/>
          <p:cNvSpPr>
            <a:spLocks noGrp="1" noChangeArrowheads="1"/>
          </p:cNvSpPr>
          <p:nvPr>
            <p:ph type="dt" sz="half" idx="10"/>
          </p:nvPr>
        </p:nvSpPr>
        <p:spPr>
          <a:ln/>
        </p:spPr>
        <p:txBody>
          <a:bodyPr/>
          <a:lstStyle>
            <a:lvl1pPr>
              <a:defRPr/>
            </a:lvl1pPr>
          </a:lstStyle>
          <a:p>
            <a:pPr>
              <a:defRPr/>
            </a:pPr>
            <a:r>
              <a:rPr lang="en-US" altLang="ko-KR"/>
              <a:t>www.</a:t>
            </a:r>
            <a:r>
              <a:rPr lang="en-US" altLang="zh-CN"/>
              <a:t>jyqh</a:t>
            </a:r>
            <a:r>
              <a:rPr lang="en-US" altLang="ko-KR"/>
              <a:t>.com</a:t>
            </a:r>
            <a:r>
              <a:rPr lang="en-US" altLang="zh-CN"/>
              <a:t>.cn</a:t>
            </a:r>
            <a:endParaRPr lang="en-US" altLang="ko-K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25"/>
          <p:cNvSpPr>
            <a:spLocks noGrp="1" noChangeArrowheads="1"/>
          </p:cNvSpPr>
          <p:nvPr>
            <p:ph type="sldNum" sz="quarter" idx="12"/>
          </p:nvPr>
        </p:nvSpPr>
        <p:spPr>
          <a:ln/>
        </p:spPr>
        <p:txBody>
          <a:bodyPr/>
          <a:lstStyle>
            <a:lvl1pPr>
              <a:defRPr/>
            </a:lvl1pPr>
          </a:lstStyle>
          <a:p>
            <a:pPr>
              <a:defRPr/>
            </a:pPr>
            <a:r>
              <a:rPr lang="zh-CN" altLang="en-US"/>
              <a:t>服务热线：</a:t>
            </a:r>
            <a:r>
              <a:rPr lang="en-US" altLang="zh-CN"/>
              <a:t>400 700 0188</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3"/>
          <p:cNvSpPr>
            <a:spLocks noGrp="1" noChangeArrowheads="1"/>
          </p:cNvSpPr>
          <p:nvPr>
            <p:ph type="dt" sz="half" idx="10"/>
          </p:nvPr>
        </p:nvSpPr>
        <p:spPr>
          <a:ln/>
        </p:spPr>
        <p:txBody>
          <a:bodyPr/>
          <a:lstStyle>
            <a:lvl1pPr>
              <a:defRPr/>
            </a:lvl1pPr>
          </a:lstStyle>
          <a:p>
            <a:pPr>
              <a:defRPr/>
            </a:pPr>
            <a:r>
              <a:rPr lang="en-US" altLang="ko-KR"/>
              <a:t>www.</a:t>
            </a:r>
            <a:r>
              <a:rPr lang="en-US" altLang="zh-CN"/>
              <a:t>jyqh</a:t>
            </a:r>
            <a:r>
              <a:rPr lang="en-US" altLang="ko-KR"/>
              <a:t>.com</a:t>
            </a:r>
            <a:r>
              <a:rPr lang="en-US" altLang="zh-CN"/>
              <a:t>.cn</a:t>
            </a:r>
            <a:endParaRPr lang="en-US" altLang="ko-K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25"/>
          <p:cNvSpPr>
            <a:spLocks noGrp="1" noChangeArrowheads="1"/>
          </p:cNvSpPr>
          <p:nvPr>
            <p:ph type="sldNum" sz="quarter" idx="12"/>
          </p:nvPr>
        </p:nvSpPr>
        <p:spPr>
          <a:ln/>
        </p:spPr>
        <p:txBody>
          <a:bodyPr/>
          <a:lstStyle>
            <a:lvl1pPr>
              <a:defRPr/>
            </a:lvl1pPr>
          </a:lstStyle>
          <a:p>
            <a:pPr>
              <a:defRPr/>
            </a:pPr>
            <a:r>
              <a:rPr lang="zh-CN" altLang="en-US"/>
              <a:t>服务热线：</a:t>
            </a:r>
            <a:r>
              <a:rPr lang="en-US" altLang="zh-CN"/>
              <a:t>400 700 0188</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graphicFrame>
        <p:nvGraphicFramePr>
          <p:cNvPr id="1026" name="Object 39"/>
          <p:cNvGraphicFramePr>
            <a:graphicFrameLocks noChangeAspect="1"/>
          </p:cNvGraphicFramePr>
          <p:nvPr/>
        </p:nvGraphicFramePr>
        <p:xfrm>
          <a:off x="0" y="0"/>
          <a:ext cx="9144000" cy="908050"/>
        </p:xfrm>
        <a:graphic>
          <a:graphicData uri="http://schemas.openxmlformats.org/presentationml/2006/ole">
            <mc:AlternateContent xmlns:mc="http://schemas.openxmlformats.org/markup-compatibility/2006">
              <mc:Choice xmlns:v="urn:schemas-microsoft-com:vml" Requires="v">
                <p:oleObj spid="_x0000_s1029" name="Image" r:id="rId14" imgW="8857143" imgH="2409524" progId="">
                  <p:embed/>
                </p:oleObj>
              </mc:Choice>
              <mc:Fallback>
                <p:oleObj name="Image" r:id="rId14" imgW="8857143" imgH="2409524" progId="">
                  <p:embed/>
                  <p:pic>
                    <p:nvPicPr>
                      <p:cNvPr id="0" name="Object 39"/>
                      <p:cNvPicPr>
                        <a:picLocks noChangeAspect="1" noChangeArrowheads="1"/>
                      </p:cNvPicPr>
                      <p:nvPr/>
                    </p:nvPicPr>
                    <p:blipFill>
                      <a:blip r:embed="rId15">
                        <a:extLst>
                          <a:ext uri="{28A0092B-C50C-407E-A947-70E740481C1C}">
                            <a14:useLocalDpi xmlns:a14="http://schemas.microsoft.com/office/drawing/2010/main" val="0"/>
                          </a:ext>
                        </a:extLst>
                      </a:blip>
                      <a:srcRect b="59288"/>
                      <a:stretch>
                        <a:fillRect/>
                      </a:stretch>
                    </p:blipFill>
                    <p:spPr bwMode="auto">
                      <a:xfrm>
                        <a:off x="0" y="0"/>
                        <a:ext cx="9144000" cy="908050"/>
                      </a:xfrm>
                      <a:prstGeom prst="rect">
                        <a:avLst/>
                      </a:prstGeom>
                      <a:noFill/>
                      <a:ln>
                        <a:noFill/>
                      </a:ln>
                      <a:effectLst/>
                      <a:extLst>
                        <a:ext uri="{909E8E84-426E-40DD-AFC4-6F175D3DCCD1}">
                          <a14:hiddenFill xmlns:a14="http://schemas.microsoft.com/office/drawing/2010/main">
                            <a:solidFill>
                              <a:srgbClr val="8E060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1028" name="Rectangle 22"/>
          <p:cNvSpPr>
            <a:spLocks noGrp="1" noChangeArrowheads="1"/>
          </p:cNvSpPr>
          <p:nvPr>
            <p:ph type="body" idx="1"/>
          </p:nvPr>
        </p:nvSpPr>
        <p:spPr bwMode="gray">
          <a:xfrm>
            <a:off x="468313" y="1268413"/>
            <a:ext cx="8229600" cy="5056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2311" name="Rectangle 23"/>
          <p:cNvSpPr>
            <a:spLocks noGrp="1" noChangeArrowheads="1"/>
          </p:cNvSpPr>
          <p:nvPr>
            <p:ph type="dt" sz="half" idx="2"/>
          </p:nvPr>
        </p:nvSpPr>
        <p:spPr bwMode="gray">
          <a:xfrm>
            <a:off x="6227763" y="6381750"/>
            <a:ext cx="2514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0">
              <a:defRPr kumimoji="0" sz="1600" b="1">
                <a:solidFill>
                  <a:srgbClr val="F59719"/>
                </a:solidFill>
                <a:latin typeface="华文细黑" pitchFamily="2" charset="-122"/>
                <a:ea typeface="华文细黑" pitchFamily="2" charset="-122"/>
              </a:defRPr>
            </a:lvl1pPr>
          </a:lstStyle>
          <a:p>
            <a:pPr>
              <a:defRPr/>
            </a:pPr>
            <a:r>
              <a:rPr lang="en-US" altLang="ko-KR"/>
              <a:t>www.</a:t>
            </a:r>
            <a:r>
              <a:rPr lang="en-US" altLang="zh-CN"/>
              <a:t>jyqh</a:t>
            </a:r>
            <a:r>
              <a:rPr lang="en-US" altLang="ko-KR"/>
              <a:t>.com</a:t>
            </a:r>
            <a:r>
              <a:rPr lang="en-US" altLang="zh-CN"/>
              <a:t>.cn</a:t>
            </a:r>
            <a:endParaRPr lang="en-US" altLang="ko-KR"/>
          </a:p>
        </p:txBody>
      </p:sp>
      <p:sp>
        <p:nvSpPr>
          <p:cNvPr id="12312" name="Rectangle 24"/>
          <p:cNvSpPr>
            <a:spLocks noGrp="1" noChangeArrowheads="1"/>
          </p:cNvSpPr>
          <p:nvPr>
            <p:ph type="ftr" sz="quarter" idx="3"/>
          </p:nvPr>
        </p:nvSpPr>
        <p:spPr bwMode="gray">
          <a:xfrm>
            <a:off x="179388" y="188913"/>
            <a:ext cx="16573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b="1">
                <a:latin typeface="Verdana" pitchFamily="34" charset="0"/>
              </a:defRPr>
            </a:lvl1pPr>
          </a:lstStyle>
          <a:p>
            <a:pPr>
              <a:defRPr/>
            </a:pPr>
            <a:endParaRPr lang="en-US" altLang="ko-KR"/>
          </a:p>
        </p:txBody>
      </p:sp>
      <p:sp>
        <p:nvSpPr>
          <p:cNvPr id="12313" name="Rectangle 25"/>
          <p:cNvSpPr>
            <a:spLocks noGrp="1" noChangeArrowheads="1"/>
          </p:cNvSpPr>
          <p:nvPr>
            <p:ph type="sldNum" sz="quarter" idx="4"/>
          </p:nvPr>
        </p:nvSpPr>
        <p:spPr bwMode="gray">
          <a:xfrm>
            <a:off x="395288" y="6381750"/>
            <a:ext cx="27368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b="1">
                <a:solidFill>
                  <a:srgbClr val="0000FF"/>
                </a:solidFill>
                <a:effectLst>
                  <a:outerShdw blurRad="38100" dist="38100" dir="2700000" algn="tl">
                    <a:srgbClr val="C0C0C0"/>
                  </a:outerShdw>
                </a:effectLst>
                <a:latin typeface="Verdana" pitchFamily="34" charset="0"/>
              </a:defRPr>
            </a:lvl1pPr>
          </a:lstStyle>
          <a:p>
            <a:pPr>
              <a:defRPr/>
            </a:pPr>
            <a:r>
              <a:rPr lang="zh-CN" altLang="en-US"/>
              <a:t>服务热线：</a:t>
            </a:r>
            <a:r>
              <a:rPr lang="en-US" altLang="zh-CN"/>
              <a:t>400 700 0188</a:t>
            </a:r>
          </a:p>
        </p:txBody>
      </p:sp>
      <p:sp>
        <p:nvSpPr>
          <p:cNvPr id="12328" name="AutoShape 40"/>
          <p:cNvSpPr>
            <a:spLocks noChangeArrowheads="1"/>
          </p:cNvSpPr>
          <p:nvPr/>
        </p:nvSpPr>
        <p:spPr bwMode="auto">
          <a:xfrm>
            <a:off x="1763713" y="620713"/>
            <a:ext cx="7202487" cy="576262"/>
          </a:xfrm>
          <a:prstGeom prst="bevel">
            <a:avLst>
              <a:gd name="adj" fmla="val 6773"/>
            </a:avLst>
          </a:prstGeom>
          <a:solidFill>
            <a:schemeClr val="accent1"/>
          </a:solidFill>
          <a:ln w="9525">
            <a:noFill/>
            <a:miter lim="800000"/>
            <a:headEnd/>
            <a:tailEnd/>
          </a:ln>
          <a:effectLst/>
        </p:spPr>
        <p:txBody>
          <a:bodyPr wrap="none" anchor="ctr"/>
          <a:lstStyle/>
          <a:p>
            <a:pPr latinLnBrk="1">
              <a:defRPr/>
            </a:pPr>
            <a:endParaRPr lang="zh-CN" altLang="zh-CN"/>
          </a:p>
        </p:txBody>
      </p:sp>
      <p:sp>
        <p:nvSpPr>
          <p:cNvPr id="1033" name="Rectangle 21"/>
          <p:cNvSpPr>
            <a:spLocks noGrp="1" noChangeArrowheads="1"/>
          </p:cNvSpPr>
          <p:nvPr>
            <p:ph type="title"/>
          </p:nvPr>
        </p:nvSpPr>
        <p:spPr bwMode="auto">
          <a:xfrm>
            <a:off x="1908175" y="577850"/>
            <a:ext cx="6911975"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pic>
        <p:nvPicPr>
          <p:cNvPr id="1034" name="Picture 11" descr="Z:\公司新版logo\1-2.jpg"/>
          <p:cNvPicPr>
            <a:picLocks noChangeAspect="1" noChangeArrowheads="1"/>
          </p:cNvPicPr>
          <p:nvPr userDrawn="1"/>
        </p:nvPicPr>
        <p:blipFill>
          <a:blip r:embed="rId16" cstate="print"/>
          <a:srcRect/>
          <a:stretch>
            <a:fillRect/>
          </a:stretch>
        </p:blipFill>
        <p:spPr bwMode="auto">
          <a:xfrm>
            <a:off x="9525" y="0"/>
            <a:ext cx="765175" cy="1138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63"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iming>
    <p:tnLst>
      <p:par>
        <p:cTn id="1" dur="indefinite" restart="never" nodeType="tmRoot"/>
      </p:par>
    </p:tnLst>
  </p:timing>
  <p:hf sldNum="0" hdr="0" ftr="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Verdana" pitchFamily="34" charset="0"/>
        </a:defRPr>
      </a:lvl2pPr>
      <a:lvl3pPr algn="l" rtl="0" eaLnBrk="0" fontAlgn="base" hangingPunct="0">
        <a:spcBef>
          <a:spcPct val="0"/>
        </a:spcBef>
        <a:spcAft>
          <a:spcPct val="0"/>
        </a:spcAft>
        <a:defRPr sz="3200" b="1">
          <a:solidFill>
            <a:schemeClr val="bg1"/>
          </a:solidFill>
          <a:latin typeface="Verdana" pitchFamily="34" charset="0"/>
        </a:defRPr>
      </a:lvl3pPr>
      <a:lvl4pPr algn="l" rtl="0" eaLnBrk="0" fontAlgn="base" hangingPunct="0">
        <a:spcBef>
          <a:spcPct val="0"/>
        </a:spcBef>
        <a:spcAft>
          <a:spcPct val="0"/>
        </a:spcAft>
        <a:defRPr sz="3200" b="1">
          <a:solidFill>
            <a:schemeClr val="bg1"/>
          </a:solidFill>
          <a:latin typeface="Verdana" pitchFamily="34" charset="0"/>
        </a:defRPr>
      </a:lvl4pPr>
      <a:lvl5pPr algn="l" rtl="0" eaLnBrk="0" fontAlgn="base" hangingPunct="0">
        <a:spcBef>
          <a:spcPct val="0"/>
        </a:spcBef>
        <a:spcAft>
          <a:spcPct val="0"/>
        </a:spcAft>
        <a:defRPr sz="3200" b="1">
          <a:solidFill>
            <a:schemeClr val="bg1"/>
          </a:solidFill>
          <a:latin typeface="Verdana" pitchFamily="34" charset="0"/>
        </a:defRPr>
      </a:lvl5pPr>
      <a:lvl6pPr marL="457200" algn="l" rtl="0" fontAlgn="base">
        <a:spcBef>
          <a:spcPct val="0"/>
        </a:spcBef>
        <a:spcAft>
          <a:spcPct val="0"/>
        </a:spcAft>
        <a:defRPr sz="3200" b="1">
          <a:solidFill>
            <a:schemeClr val="bg1"/>
          </a:solidFill>
          <a:latin typeface="Verdana" pitchFamily="34" charset="0"/>
        </a:defRPr>
      </a:lvl6pPr>
      <a:lvl7pPr marL="914400" algn="l" rtl="0" fontAlgn="base">
        <a:spcBef>
          <a:spcPct val="0"/>
        </a:spcBef>
        <a:spcAft>
          <a:spcPct val="0"/>
        </a:spcAft>
        <a:defRPr sz="3200" b="1">
          <a:solidFill>
            <a:schemeClr val="bg1"/>
          </a:solidFill>
          <a:latin typeface="Verdana" pitchFamily="34" charset="0"/>
        </a:defRPr>
      </a:lvl7pPr>
      <a:lvl8pPr marL="1371600" algn="l" rtl="0" fontAlgn="base">
        <a:spcBef>
          <a:spcPct val="0"/>
        </a:spcBef>
        <a:spcAft>
          <a:spcPct val="0"/>
        </a:spcAft>
        <a:defRPr sz="3200" b="1">
          <a:solidFill>
            <a:schemeClr val="bg1"/>
          </a:solidFill>
          <a:latin typeface="Verdana" pitchFamily="34" charset="0"/>
        </a:defRPr>
      </a:lvl8pPr>
      <a:lvl9pPr marL="1828800" algn="l" rtl="0" fontAlgn="base">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5000"/>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1"/>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1"/>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1"/>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1"/>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3"/>
          <p:cNvSpPr>
            <a:spLocks noGrp="1" noChangeArrowheads="1"/>
          </p:cNvSpPr>
          <p:nvPr>
            <p:ph type="dt" sz="quarter" idx="10"/>
          </p:nvPr>
        </p:nvSpPr>
        <p:spPr>
          <a:noFill/>
        </p:spPr>
        <p:txBody>
          <a:bodyPr/>
          <a:lstStyle/>
          <a:p>
            <a:r>
              <a:rPr lang="zh-CN" altLang="en-US" smtClean="0"/>
              <a:t>服务热线：</a:t>
            </a:r>
            <a:r>
              <a:rPr lang="en-US" altLang="zh-CN" smtClean="0"/>
              <a:t>400 700 0188</a:t>
            </a:r>
          </a:p>
        </p:txBody>
      </p:sp>
      <p:sp>
        <p:nvSpPr>
          <p:cNvPr id="4099" name="Rectangle 2"/>
          <p:cNvSpPr>
            <a:spLocks noGrp="1" noChangeArrowheads="1"/>
          </p:cNvSpPr>
          <p:nvPr>
            <p:ph type="ctrTitle"/>
          </p:nvPr>
        </p:nvSpPr>
        <p:spPr>
          <a:xfrm>
            <a:off x="1187450" y="3357562"/>
            <a:ext cx="6911975" cy="642942"/>
          </a:xfrm>
        </p:spPr>
        <p:txBody>
          <a:bodyPr/>
          <a:lstStyle/>
          <a:p>
            <a:pPr eaLnBrk="1" hangingPunct="1"/>
            <a:r>
              <a:rPr lang="zh-CN" altLang="en-US" dirty="0" smtClean="0">
                <a:latin typeface="华文中宋" pitchFamily="2" charset="-122"/>
                <a:ea typeface="华文中宋" pitchFamily="2" charset="-122"/>
              </a:rPr>
              <a:t>铜期权</a:t>
            </a:r>
            <a:r>
              <a:rPr lang="zh-CN" altLang="en-US" dirty="0" smtClean="0">
                <a:latin typeface="华文中宋" pitchFamily="2" charset="-122"/>
                <a:ea typeface="华文中宋" pitchFamily="2" charset="-122"/>
              </a:rPr>
              <a:t>基础知识</a:t>
            </a:r>
          </a:p>
        </p:txBody>
      </p:sp>
      <p:sp>
        <p:nvSpPr>
          <p:cNvPr id="4100" name="Rectangle 3"/>
          <p:cNvSpPr>
            <a:spLocks noGrp="1" noChangeArrowheads="1"/>
          </p:cNvSpPr>
          <p:nvPr>
            <p:ph type="subTitle" idx="1"/>
          </p:nvPr>
        </p:nvSpPr>
        <p:spPr>
          <a:xfrm>
            <a:off x="1476375" y="5214950"/>
            <a:ext cx="6400800" cy="533400"/>
          </a:xfrm>
        </p:spPr>
        <p:txBody>
          <a:bodyPr/>
          <a:lstStyle/>
          <a:p>
            <a:pPr eaLnBrk="1" hangingPunct="1"/>
            <a:r>
              <a:rPr lang="en-US" altLang="ko-KR" dirty="0" smtClean="0">
                <a:ea typeface="굴림" pitchFamily="34" charset="-127"/>
              </a:rPr>
              <a:t>www.</a:t>
            </a:r>
            <a:r>
              <a:rPr lang="en-US" altLang="zh-CN" dirty="0" smtClean="0">
                <a:ea typeface="굴림" pitchFamily="34" charset="-127"/>
              </a:rPr>
              <a:t>jyqh</a:t>
            </a:r>
            <a:r>
              <a:rPr lang="en-US" altLang="ko-KR" dirty="0" smtClean="0">
                <a:ea typeface="굴림" pitchFamily="34" charset="-127"/>
              </a:rPr>
              <a:t>.com</a:t>
            </a:r>
            <a:r>
              <a:rPr lang="en-US" altLang="zh-CN" dirty="0" smtClean="0">
                <a:ea typeface="굴림" pitchFamily="34" charset="-127"/>
              </a:rPr>
              <a:t>.cn</a:t>
            </a:r>
            <a:endParaRPr lang="ko-KR" altLang="en-US" dirty="0" smtClean="0">
              <a:ea typeface="굴림" pitchFamily="34" charset="-127"/>
            </a:endParaRPr>
          </a:p>
        </p:txBody>
      </p:sp>
      <p:sp>
        <p:nvSpPr>
          <p:cNvPr id="5" name="TextBox 4"/>
          <p:cNvSpPr txBox="1"/>
          <p:nvPr/>
        </p:nvSpPr>
        <p:spPr>
          <a:xfrm>
            <a:off x="3357554" y="4538971"/>
            <a:ext cx="2643206" cy="461665"/>
          </a:xfrm>
          <a:prstGeom prst="rect">
            <a:avLst/>
          </a:prstGeom>
          <a:noFill/>
        </p:spPr>
        <p:txBody>
          <a:bodyPr wrap="square" rtlCol="0">
            <a:spAutoFit/>
          </a:bodyPr>
          <a:lstStyle/>
          <a:p>
            <a:r>
              <a:rPr lang="zh-CN" altLang="en-US" dirty="0" smtClean="0">
                <a:latin typeface="华文中宋" pitchFamily="2" charset="-122"/>
                <a:ea typeface="华文中宋" pitchFamily="2" charset="-122"/>
              </a:rPr>
              <a:t>铜冠金源投资咨询</a:t>
            </a:r>
            <a:endParaRPr lang="ko-KR" altLang="en-US" dirty="0" smtClean="0">
              <a:latin typeface="华文中宋" pitchFamily="2" charset="-122"/>
              <a:ea typeface="Gulim" pitchFamily="34"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8175" y="577850"/>
            <a:ext cx="6950105" cy="609600"/>
          </a:xfrm>
        </p:spPr>
        <p:txBody>
          <a:bodyPr/>
          <a:lstStyle/>
          <a:p>
            <a:pPr algn="ctr"/>
            <a:r>
              <a:rPr lang="zh-CN" altLang="en-US" dirty="0" smtClean="0">
                <a:latin typeface="楷体_GB2312" pitchFamily="49" charset="-122"/>
                <a:ea typeface="楷体_GB2312" pitchFamily="49" charset="-122"/>
              </a:rPr>
              <a:t>期权的价值状态</a:t>
            </a:r>
          </a:p>
        </p:txBody>
      </p:sp>
      <p:sp>
        <p:nvSpPr>
          <p:cNvPr id="3" name="内容占位符 2"/>
          <p:cNvSpPr>
            <a:spLocks noGrp="1"/>
          </p:cNvSpPr>
          <p:nvPr>
            <p:ph idx="1"/>
          </p:nvPr>
        </p:nvSpPr>
        <p:spPr>
          <a:xfrm>
            <a:off x="468313" y="1268413"/>
            <a:ext cx="8229600" cy="2946405"/>
          </a:xfrm>
        </p:spPr>
        <p:txBody>
          <a:bodyPr/>
          <a:lstStyle/>
          <a:p>
            <a:pPr>
              <a:lnSpc>
                <a:spcPct val="150000"/>
              </a:lnSpc>
              <a:buClr>
                <a:srgbClr val="33CC33"/>
              </a:buClr>
              <a:buFont typeface="Wingdings" pitchFamily="2" charset="2"/>
              <a:buChar char="n"/>
            </a:pPr>
            <a:r>
              <a:rPr lang="zh-CN" altLang="en-US" sz="2000" b="1" dirty="0" smtClean="0">
                <a:solidFill>
                  <a:srgbClr val="3366CC"/>
                </a:solidFill>
                <a:latin typeface="华文中宋" pitchFamily="2" charset="-122"/>
                <a:ea typeface="华文中宋" pitchFamily="2" charset="-122"/>
              </a:rPr>
              <a:t>期权的三种价值状态</a:t>
            </a:r>
            <a:endParaRPr lang="en-US" altLang="zh-CN" sz="2000" b="1" dirty="0" smtClean="0">
              <a:solidFill>
                <a:srgbClr val="3366CC"/>
              </a:solidFill>
              <a:latin typeface="华文中宋" pitchFamily="2" charset="-122"/>
              <a:ea typeface="华文中宋" pitchFamily="2" charset="-122"/>
            </a:endParaRPr>
          </a:p>
          <a:p>
            <a:pPr lvl="1">
              <a:buClr>
                <a:srgbClr val="33CC33"/>
              </a:buClr>
              <a:buFont typeface="Wingdings" pitchFamily="2" charset="2"/>
              <a:buChar char="Ø"/>
            </a:pPr>
            <a:r>
              <a:rPr lang="zh-CN" altLang="en-US" sz="1800" b="1" dirty="0" smtClean="0">
                <a:solidFill>
                  <a:srgbClr val="3366CC"/>
                </a:solidFill>
                <a:latin typeface="华文中宋" pitchFamily="2" charset="-122"/>
                <a:ea typeface="华文中宋" pitchFamily="2" charset="-122"/>
              </a:rPr>
              <a:t>实值：</a:t>
            </a:r>
            <a:r>
              <a:rPr lang="zh-CN" altLang="en-US" sz="1800" dirty="0" smtClean="0">
                <a:solidFill>
                  <a:srgbClr val="3366CC"/>
                </a:solidFill>
                <a:latin typeface="华文中宋" pitchFamily="2" charset="-122"/>
                <a:ea typeface="华文中宋" pitchFamily="2" charset="-122"/>
              </a:rPr>
              <a:t>标的资产价格大于行权价格的看涨期权，标的资产价格小于行权价格的看跌期权</a:t>
            </a:r>
            <a:r>
              <a:rPr lang="zh-CN" altLang="en-US" sz="1800" dirty="0" smtClean="0">
                <a:latin typeface="华文中宋" pitchFamily="2" charset="-122"/>
                <a:ea typeface="华文中宋" pitchFamily="2" charset="-122"/>
              </a:rPr>
              <a:t>（假如立即行权可以获利，获利数额称为实值额）</a:t>
            </a:r>
            <a:endParaRPr lang="en-US" altLang="zh-CN" sz="1800" dirty="0" smtClean="0">
              <a:latin typeface="华文中宋" pitchFamily="2" charset="-122"/>
              <a:ea typeface="华文中宋" pitchFamily="2" charset="-122"/>
            </a:endParaRPr>
          </a:p>
          <a:p>
            <a:pPr lvl="1">
              <a:buClr>
                <a:srgbClr val="33CC33"/>
              </a:buClr>
              <a:buFont typeface="Wingdings" pitchFamily="2" charset="2"/>
              <a:buChar char="Ø"/>
            </a:pPr>
            <a:r>
              <a:rPr lang="zh-CN" altLang="en-US" sz="1800" b="1" dirty="0" smtClean="0">
                <a:solidFill>
                  <a:srgbClr val="C00000"/>
                </a:solidFill>
                <a:latin typeface="华文中宋" pitchFamily="2" charset="-122"/>
                <a:ea typeface="华文中宋" pitchFamily="2" charset="-122"/>
              </a:rPr>
              <a:t>平值</a:t>
            </a:r>
            <a:r>
              <a:rPr lang="zh-CN" altLang="en-US" sz="1800" b="1" dirty="0" smtClean="0">
                <a:solidFill>
                  <a:srgbClr val="3366CC"/>
                </a:solidFill>
                <a:latin typeface="华文中宋" pitchFamily="2" charset="-122"/>
                <a:ea typeface="华文中宋" pitchFamily="2" charset="-122"/>
              </a:rPr>
              <a:t>：</a:t>
            </a:r>
            <a:r>
              <a:rPr lang="zh-CN" altLang="en-US" sz="1800" dirty="0" smtClean="0">
                <a:solidFill>
                  <a:srgbClr val="3366CC"/>
                </a:solidFill>
                <a:latin typeface="华文中宋" pitchFamily="2" charset="-122"/>
                <a:ea typeface="华文中宋" pitchFamily="2" charset="-122"/>
              </a:rPr>
              <a:t>标的资产价格等于行权价格的看涨期权和看跌期权</a:t>
            </a:r>
            <a:r>
              <a:rPr lang="zh-CN" altLang="en-US" sz="1800" dirty="0" smtClean="0">
                <a:latin typeface="华文中宋" pitchFamily="2" charset="-122"/>
                <a:ea typeface="华文中宋" pitchFamily="2" charset="-122"/>
              </a:rPr>
              <a:t>（假如立即行权获利为零 ）</a:t>
            </a:r>
            <a:endParaRPr lang="en-US" altLang="zh-CN" sz="1800" dirty="0" smtClean="0">
              <a:latin typeface="华文中宋" pitchFamily="2" charset="-122"/>
              <a:ea typeface="华文中宋" pitchFamily="2" charset="-122"/>
            </a:endParaRPr>
          </a:p>
          <a:p>
            <a:pPr lvl="1">
              <a:buClr>
                <a:srgbClr val="33CC33"/>
              </a:buClr>
              <a:buFont typeface="Wingdings" pitchFamily="2" charset="2"/>
              <a:buChar char="Ø"/>
            </a:pPr>
            <a:r>
              <a:rPr lang="zh-CN" altLang="en-US" sz="1800" b="1" dirty="0" smtClean="0">
                <a:solidFill>
                  <a:srgbClr val="3366CC"/>
                </a:solidFill>
                <a:latin typeface="华文中宋" pitchFamily="2" charset="-122"/>
                <a:ea typeface="华文中宋" pitchFamily="2" charset="-122"/>
              </a:rPr>
              <a:t>虚值：</a:t>
            </a:r>
            <a:r>
              <a:rPr lang="zh-CN" altLang="en-US" sz="1800" dirty="0" smtClean="0">
                <a:solidFill>
                  <a:srgbClr val="3366CC"/>
                </a:solidFill>
                <a:latin typeface="华文中宋" pitchFamily="2" charset="-122"/>
                <a:ea typeface="华文中宋" pitchFamily="2" charset="-122"/>
              </a:rPr>
              <a:t>标的资产价格小于执行价格的看涨期权，标的资产价格大于行权价格的看跌期权</a:t>
            </a:r>
            <a:r>
              <a:rPr lang="zh-CN" altLang="en-US" sz="1800" dirty="0" smtClean="0">
                <a:latin typeface="华文中宋" pitchFamily="2" charset="-122"/>
                <a:ea typeface="华文中宋" pitchFamily="2" charset="-122"/>
              </a:rPr>
              <a:t>（假如立即行权将会亏损，亏损数额称为虚值额）</a:t>
            </a:r>
            <a:endParaRPr lang="en-US" altLang="zh-CN" sz="1800" dirty="0" smtClean="0">
              <a:latin typeface="华文中宋" pitchFamily="2" charset="-122"/>
              <a:ea typeface="华文中宋" pitchFamily="2" charset="-122"/>
            </a:endParaRPr>
          </a:p>
        </p:txBody>
      </p:sp>
      <p:sp>
        <p:nvSpPr>
          <p:cNvPr id="4" name="日期占位符 3"/>
          <p:cNvSpPr>
            <a:spLocks noGrp="1"/>
          </p:cNvSpPr>
          <p:nvPr>
            <p:ph type="dt" sz="half" idx="10"/>
          </p:nvPr>
        </p:nvSpPr>
        <p:spPr/>
        <p:txBody>
          <a:bodyPr/>
          <a:lstStyle/>
          <a:p>
            <a:pPr>
              <a:defRPr/>
            </a:pPr>
            <a:r>
              <a:rPr lang="en-US" altLang="ko-KR" smtClean="0"/>
              <a:t>www.</a:t>
            </a:r>
            <a:r>
              <a:rPr lang="en-US" altLang="zh-CN" smtClean="0"/>
              <a:t>jyqh</a:t>
            </a:r>
            <a:r>
              <a:rPr lang="en-US" altLang="ko-KR" smtClean="0"/>
              <a:t>.com</a:t>
            </a:r>
            <a:r>
              <a:rPr lang="en-US" altLang="zh-CN" smtClean="0"/>
              <a:t>.cn</a:t>
            </a:r>
            <a:endParaRPr lang="en-US" altLang="ko-KR"/>
          </a:p>
        </p:txBody>
      </p:sp>
      <p:pic>
        <p:nvPicPr>
          <p:cNvPr id="23554" name="Picture 2"/>
          <p:cNvPicPr>
            <a:picLocks noChangeAspect="1" noChangeArrowheads="1"/>
          </p:cNvPicPr>
          <p:nvPr/>
        </p:nvPicPr>
        <p:blipFill>
          <a:blip r:embed="rId2" cstate="print"/>
          <a:srcRect/>
          <a:stretch>
            <a:fillRect/>
          </a:stretch>
        </p:blipFill>
        <p:spPr bwMode="auto">
          <a:xfrm>
            <a:off x="1714480" y="4214818"/>
            <a:ext cx="5786478" cy="1785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t>期权的权利与义务</a:t>
            </a:r>
            <a:endParaRPr lang="zh-CN" altLang="en-US" dirty="0"/>
          </a:p>
        </p:txBody>
      </p:sp>
      <p:sp>
        <p:nvSpPr>
          <p:cNvPr id="4" name="日期占位符 3"/>
          <p:cNvSpPr>
            <a:spLocks noGrp="1"/>
          </p:cNvSpPr>
          <p:nvPr>
            <p:ph type="dt" sz="half" idx="10"/>
          </p:nvPr>
        </p:nvSpPr>
        <p:spPr/>
        <p:txBody>
          <a:bodyPr/>
          <a:lstStyle/>
          <a:p>
            <a:pPr>
              <a:defRPr/>
            </a:pPr>
            <a:r>
              <a:rPr lang="en-US" altLang="ko-KR" smtClean="0"/>
              <a:t>www.</a:t>
            </a:r>
            <a:r>
              <a:rPr lang="en-US" altLang="zh-CN" smtClean="0"/>
              <a:t>jyqh</a:t>
            </a:r>
            <a:r>
              <a:rPr lang="en-US" altLang="ko-KR" smtClean="0"/>
              <a:t>.com</a:t>
            </a:r>
            <a:r>
              <a:rPr lang="en-US" altLang="zh-CN" smtClean="0"/>
              <a:t>.cn</a:t>
            </a:r>
            <a:endParaRPr lang="en-US" altLang="ko-KR"/>
          </a:p>
        </p:txBody>
      </p:sp>
      <p:sp>
        <p:nvSpPr>
          <p:cNvPr id="20" name="矩形 19"/>
          <p:cNvSpPr/>
          <p:nvPr/>
        </p:nvSpPr>
        <p:spPr>
          <a:xfrm>
            <a:off x="4929190" y="3929066"/>
            <a:ext cx="2714628" cy="1477328"/>
          </a:xfrm>
          <a:prstGeom prst="rect">
            <a:avLst/>
          </a:prstGeom>
          <a:solidFill>
            <a:schemeClr val="accent1">
              <a:lumMod val="20000"/>
              <a:lumOff val="80000"/>
            </a:schemeClr>
          </a:solidFill>
        </p:spPr>
        <p:txBody>
          <a:bodyPr wrap="square">
            <a:spAutoFit/>
          </a:bodyPr>
          <a:lstStyle/>
          <a:p>
            <a:r>
              <a:rPr kumimoji="0" lang="zh-CN" altLang="en-US" sz="1800" kern="0" dirty="0" smtClean="0">
                <a:latin typeface="华文中宋" pitchFamily="2" charset="-122"/>
                <a:ea typeface="华文中宋" pitchFamily="2" charset="-122"/>
                <a:sym typeface="Times New Roman" pitchFamily="18" charset="0"/>
              </a:rPr>
              <a:t>收取权利金，支付保证金</a:t>
            </a:r>
            <a:endParaRPr kumimoji="0" lang="en-US" altLang="zh-CN" sz="1800" kern="0" dirty="0" smtClean="0">
              <a:latin typeface="华文中宋" pitchFamily="2" charset="-122"/>
              <a:ea typeface="华文中宋" pitchFamily="2" charset="-122"/>
              <a:sym typeface="Times New Roman" pitchFamily="18" charset="0"/>
            </a:endParaRPr>
          </a:p>
          <a:p>
            <a:r>
              <a:rPr kumimoji="0" lang="zh-CN" altLang="en-US" sz="1800" kern="0" dirty="0" smtClean="0">
                <a:latin typeface="华文中宋" pitchFamily="2" charset="-122"/>
                <a:ea typeface="华文中宋" pitchFamily="2" charset="-122"/>
                <a:sym typeface="Times New Roman" pitchFamily="18" charset="0"/>
              </a:rPr>
              <a:t>风险无限，利润有限</a:t>
            </a:r>
            <a:endParaRPr kumimoji="0" lang="en-US" altLang="zh-CN" sz="1800" kern="0" dirty="0" smtClean="0">
              <a:latin typeface="华文中宋" pitchFamily="2" charset="-122"/>
              <a:ea typeface="华文中宋" pitchFamily="2" charset="-122"/>
              <a:sym typeface="Times New Roman" pitchFamily="18" charset="0"/>
            </a:endParaRPr>
          </a:p>
          <a:p>
            <a:endParaRPr kumimoji="0" lang="zh-CN" altLang="en-US" sz="1800" kern="0" dirty="0" smtClean="0">
              <a:latin typeface="华文中宋" pitchFamily="2" charset="-122"/>
              <a:ea typeface="华文中宋" pitchFamily="2" charset="-122"/>
              <a:sym typeface="Times New Roman" pitchFamily="18" charset="0"/>
            </a:endParaRPr>
          </a:p>
          <a:p>
            <a:r>
              <a:rPr kumimoji="0" lang="zh-CN" altLang="en-US" sz="1800" kern="0" dirty="0" smtClean="0">
                <a:latin typeface="华文中宋" pitchFamily="2" charset="-122"/>
                <a:ea typeface="华文中宋" pitchFamily="2" charset="-122"/>
                <a:sym typeface="Times New Roman" pitchFamily="18" charset="0"/>
              </a:rPr>
              <a:t>有</a:t>
            </a:r>
            <a:r>
              <a:rPr kumimoji="0" lang="zh-CN" altLang="en-US" sz="1800" kern="0" dirty="0" smtClean="0">
                <a:solidFill>
                  <a:srgbClr val="0000FF"/>
                </a:solidFill>
                <a:latin typeface="华文中宋" pitchFamily="2" charset="-122"/>
                <a:ea typeface="华文中宋" pitchFamily="2" charset="-122"/>
                <a:sym typeface="Times New Roman" pitchFamily="18" charset="0"/>
              </a:rPr>
              <a:t>义务</a:t>
            </a:r>
            <a:r>
              <a:rPr kumimoji="0" lang="zh-CN" altLang="en-US" sz="1800" kern="0" dirty="0" smtClean="0">
                <a:latin typeface="华文中宋" pitchFamily="2" charset="-122"/>
                <a:ea typeface="华文中宋" pitchFamily="2" charset="-122"/>
                <a:sym typeface="Times New Roman" pitchFamily="18" charset="0"/>
              </a:rPr>
              <a:t>在到期日或之前，</a:t>
            </a:r>
          </a:p>
          <a:p>
            <a:r>
              <a:rPr kumimoji="0" lang="zh-CN" altLang="en-US" sz="1800" kern="0" dirty="0" smtClean="0">
                <a:latin typeface="华文中宋" pitchFamily="2" charset="-122"/>
                <a:ea typeface="华文中宋" pitchFamily="2" charset="-122"/>
                <a:sym typeface="Times New Roman" pitchFamily="18" charset="0"/>
              </a:rPr>
              <a:t>以执行价，</a:t>
            </a:r>
            <a:r>
              <a:rPr kumimoji="0" lang="zh-CN" altLang="en-US" sz="1800" kern="0" dirty="0" smtClean="0">
                <a:solidFill>
                  <a:schemeClr val="accent1"/>
                </a:solidFill>
                <a:latin typeface="华文中宋" pitchFamily="2" charset="-122"/>
                <a:ea typeface="华文中宋" pitchFamily="2" charset="-122"/>
                <a:sym typeface="Times New Roman" pitchFamily="18" charset="0"/>
              </a:rPr>
              <a:t>买进标的商品</a:t>
            </a:r>
          </a:p>
        </p:txBody>
      </p:sp>
      <p:sp>
        <p:nvSpPr>
          <p:cNvPr id="21" name="矩形 20"/>
          <p:cNvSpPr/>
          <p:nvPr/>
        </p:nvSpPr>
        <p:spPr>
          <a:xfrm>
            <a:off x="1714480" y="3929066"/>
            <a:ext cx="2786082" cy="1477328"/>
          </a:xfrm>
          <a:prstGeom prst="rect">
            <a:avLst/>
          </a:prstGeom>
          <a:solidFill>
            <a:schemeClr val="accent6">
              <a:lumMod val="40000"/>
              <a:lumOff val="60000"/>
            </a:schemeClr>
          </a:solidFill>
        </p:spPr>
        <p:txBody>
          <a:bodyPr wrap="square">
            <a:spAutoFit/>
          </a:bodyPr>
          <a:lstStyle/>
          <a:p>
            <a:r>
              <a:rPr kumimoji="0" lang="zh-CN" altLang="en-US" sz="1800" kern="0" dirty="0" smtClean="0">
                <a:latin typeface="华文中宋" pitchFamily="2" charset="-122"/>
                <a:ea typeface="华文中宋" pitchFamily="2" charset="-122"/>
                <a:sym typeface="Times New Roman" pitchFamily="18" charset="0"/>
              </a:rPr>
              <a:t>收取权利金，支付保证金</a:t>
            </a:r>
            <a:endParaRPr kumimoji="0" lang="en-US" altLang="zh-CN" sz="1800" kern="0" dirty="0" smtClean="0">
              <a:latin typeface="华文中宋" pitchFamily="2" charset="-122"/>
              <a:ea typeface="华文中宋" pitchFamily="2" charset="-122"/>
              <a:sym typeface="Times New Roman" pitchFamily="18" charset="0"/>
            </a:endParaRPr>
          </a:p>
          <a:p>
            <a:r>
              <a:rPr kumimoji="0" lang="zh-CN" altLang="en-US" sz="1800" kern="0" dirty="0" smtClean="0">
                <a:latin typeface="华文中宋" pitchFamily="2" charset="-122"/>
                <a:ea typeface="华文中宋" pitchFamily="2" charset="-122"/>
                <a:sym typeface="Times New Roman" pitchFamily="18" charset="0"/>
              </a:rPr>
              <a:t>风险无限，利润有限</a:t>
            </a:r>
            <a:endParaRPr kumimoji="0" lang="en-US" altLang="zh-CN" sz="1800" kern="0" dirty="0" smtClean="0">
              <a:latin typeface="华文中宋" pitchFamily="2" charset="-122"/>
              <a:ea typeface="华文中宋" pitchFamily="2" charset="-122"/>
              <a:sym typeface="Times New Roman" pitchFamily="18" charset="0"/>
            </a:endParaRPr>
          </a:p>
          <a:p>
            <a:endParaRPr kumimoji="0" lang="zh-CN" altLang="en-US" sz="1800" kern="0" dirty="0" smtClean="0">
              <a:latin typeface="华文中宋" pitchFamily="2" charset="-122"/>
              <a:ea typeface="华文中宋" pitchFamily="2" charset="-122"/>
              <a:sym typeface="Times New Roman" pitchFamily="18" charset="0"/>
            </a:endParaRPr>
          </a:p>
          <a:p>
            <a:r>
              <a:rPr kumimoji="0" lang="zh-CN" altLang="en-US" sz="1800" kern="0" dirty="0" smtClean="0">
                <a:latin typeface="华文中宋" pitchFamily="2" charset="-122"/>
                <a:ea typeface="华文中宋" pitchFamily="2" charset="-122"/>
                <a:sym typeface="Times New Roman" pitchFamily="18" charset="0"/>
              </a:rPr>
              <a:t>有</a:t>
            </a:r>
            <a:r>
              <a:rPr kumimoji="0" lang="zh-CN" altLang="en-US" sz="1800" kern="0" dirty="0" smtClean="0">
                <a:solidFill>
                  <a:srgbClr val="0000FF"/>
                </a:solidFill>
                <a:latin typeface="华文中宋" pitchFamily="2" charset="-122"/>
                <a:ea typeface="华文中宋" pitchFamily="2" charset="-122"/>
                <a:sym typeface="Times New Roman" pitchFamily="18" charset="0"/>
              </a:rPr>
              <a:t>义务</a:t>
            </a:r>
            <a:r>
              <a:rPr kumimoji="0" lang="zh-CN" altLang="en-US" sz="1800" kern="0" dirty="0" smtClean="0">
                <a:latin typeface="华文中宋" pitchFamily="2" charset="-122"/>
                <a:ea typeface="华文中宋" pitchFamily="2" charset="-122"/>
                <a:sym typeface="Times New Roman" pitchFamily="18" charset="0"/>
              </a:rPr>
              <a:t>在到期日或之前，</a:t>
            </a:r>
          </a:p>
          <a:p>
            <a:r>
              <a:rPr kumimoji="0" lang="zh-CN" altLang="en-US" sz="1800" kern="0" dirty="0" smtClean="0">
                <a:latin typeface="华文中宋" pitchFamily="2" charset="-122"/>
                <a:ea typeface="华文中宋" pitchFamily="2" charset="-122"/>
                <a:sym typeface="Times New Roman" pitchFamily="18" charset="0"/>
              </a:rPr>
              <a:t>以执行价，</a:t>
            </a:r>
            <a:r>
              <a:rPr kumimoji="0" lang="zh-CN" altLang="en-US" sz="1800" kern="0" dirty="0" smtClean="0">
                <a:solidFill>
                  <a:srgbClr val="0000FF"/>
                </a:solidFill>
                <a:latin typeface="华文中宋" pitchFamily="2" charset="-122"/>
                <a:ea typeface="华文中宋" pitchFamily="2" charset="-122"/>
                <a:sym typeface="Times New Roman" pitchFamily="18" charset="0"/>
              </a:rPr>
              <a:t>卖出标的商品</a:t>
            </a:r>
          </a:p>
        </p:txBody>
      </p:sp>
      <p:sp>
        <p:nvSpPr>
          <p:cNvPr id="22" name="矩形 21"/>
          <p:cNvSpPr/>
          <p:nvPr/>
        </p:nvSpPr>
        <p:spPr>
          <a:xfrm>
            <a:off x="4929190" y="2000240"/>
            <a:ext cx="2714644" cy="1477328"/>
          </a:xfrm>
          <a:prstGeom prst="rect">
            <a:avLst/>
          </a:prstGeom>
          <a:solidFill>
            <a:schemeClr val="accent6">
              <a:lumMod val="40000"/>
              <a:lumOff val="60000"/>
            </a:schemeClr>
          </a:solidFill>
        </p:spPr>
        <p:txBody>
          <a:bodyPr wrap="square">
            <a:spAutoFit/>
          </a:bodyPr>
          <a:lstStyle/>
          <a:p>
            <a:r>
              <a:rPr kumimoji="0" lang="zh-CN" altLang="en-US" sz="1800" kern="0" dirty="0" smtClean="0">
                <a:latin typeface="华文中宋" pitchFamily="2" charset="-122"/>
                <a:ea typeface="华文中宋" pitchFamily="2" charset="-122"/>
                <a:sym typeface="Times New Roman" pitchFamily="18" charset="0"/>
              </a:rPr>
              <a:t>支付权利金；</a:t>
            </a:r>
            <a:endParaRPr kumimoji="0" lang="en-US" altLang="zh-CN" sz="1800" kern="0" dirty="0" smtClean="0">
              <a:latin typeface="华文中宋" pitchFamily="2" charset="-122"/>
              <a:ea typeface="华文中宋" pitchFamily="2" charset="-122"/>
              <a:sym typeface="Times New Roman" pitchFamily="18" charset="0"/>
            </a:endParaRPr>
          </a:p>
          <a:p>
            <a:r>
              <a:rPr kumimoji="0" lang="zh-CN" altLang="en-US" sz="1800" kern="0" dirty="0" smtClean="0">
                <a:latin typeface="华文中宋" pitchFamily="2" charset="-122"/>
                <a:ea typeface="华文中宋" pitchFamily="2" charset="-122"/>
                <a:sym typeface="Times New Roman" pitchFamily="18" charset="0"/>
              </a:rPr>
              <a:t>风险有限，利润无限</a:t>
            </a:r>
            <a:endParaRPr kumimoji="0" lang="en-US" altLang="zh-CN" sz="1800" kern="0" dirty="0" smtClean="0">
              <a:latin typeface="华文中宋" pitchFamily="2" charset="-122"/>
              <a:ea typeface="华文中宋" pitchFamily="2" charset="-122"/>
              <a:sym typeface="Times New Roman" pitchFamily="18" charset="0"/>
            </a:endParaRPr>
          </a:p>
          <a:p>
            <a:endParaRPr kumimoji="0" lang="zh-CN" altLang="en-US" sz="1800" kern="0" dirty="0" smtClean="0">
              <a:latin typeface="华文中宋" pitchFamily="2" charset="-122"/>
              <a:ea typeface="华文中宋" pitchFamily="2" charset="-122"/>
              <a:sym typeface="Times New Roman" pitchFamily="18" charset="0"/>
            </a:endParaRPr>
          </a:p>
          <a:p>
            <a:r>
              <a:rPr kumimoji="0" lang="zh-CN" altLang="en-US" sz="1800" kern="0" dirty="0" smtClean="0">
                <a:latin typeface="华文中宋" pitchFamily="2" charset="-122"/>
                <a:ea typeface="华文中宋" pitchFamily="2" charset="-122"/>
                <a:sym typeface="Times New Roman" pitchFamily="18" charset="0"/>
              </a:rPr>
              <a:t>有</a:t>
            </a:r>
            <a:r>
              <a:rPr kumimoji="0" lang="zh-CN" altLang="en-US" sz="1800" kern="0" dirty="0" smtClean="0">
                <a:solidFill>
                  <a:schemeClr val="accent1"/>
                </a:solidFill>
                <a:latin typeface="华文中宋" pitchFamily="2" charset="-122"/>
                <a:ea typeface="华文中宋" pitchFamily="2" charset="-122"/>
                <a:sym typeface="Times New Roman" pitchFamily="18" charset="0"/>
              </a:rPr>
              <a:t>权利</a:t>
            </a:r>
            <a:r>
              <a:rPr kumimoji="0" lang="zh-CN" altLang="en-US" sz="1800" kern="0" dirty="0" smtClean="0">
                <a:latin typeface="华文中宋" pitchFamily="2" charset="-122"/>
                <a:ea typeface="华文中宋" pitchFamily="2" charset="-122"/>
                <a:sym typeface="Times New Roman" pitchFamily="18" charset="0"/>
              </a:rPr>
              <a:t>在到期日或之前，</a:t>
            </a:r>
          </a:p>
          <a:p>
            <a:r>
              <a:rPr kumimoji="0" lang="zh-CN" altLang="en-US" sz="1800" kern="0" dirty="0" smtClean="0">
                <a:latin typeface="华文中宋" pitchFamily="2" charset="-122"/>
                <a:ea typeface="华文中宋" pitchFamily="2" charset="-122"/>
                <a:sym typeface="Times New Roman" pitchFamily="18" charset="0"/>
              </a:rPr>
              <a:t>以执行价，</a:t>
            </a:r>
            <a:r>
              <a:rPr kumimoji="0" lang="zh-CN" altLang="en-US" sz="1800" kern="0" dirty="0" smtClean="0">
                <a:solidFill>
                  <a:srgbClr val="0000FF"/>
                </a:solidFill>
                <a:latin typeface="华文中宋" pitchFamily="2" charset="-122"/>
                <a:ea typeface="华文中宋" pitchFamily="2" charset="-122"/>
                <a:sym typeface="Times New Roman" pitchFamily="18" charset="0"/>
              </a:rPr>
              <a:t>卖出标的商品</a:t>
            </a:r>
          </a:p>
        </p:txBody>
      </p:sp>
      <p:sp>
        <p:nvSpPr>
          <p:cNvPr id="23" name="矩形 22"/>
          <p:cNvSpPr/>
          <p:nvPr/>
        </p:nvSpPr>
        <p:spPr>
          <a:xfrm>
            <a:off x="1785918" y="2000240"/>
            <a:ext cx="2714644" cy="1477328"/>
          </a:xfrm>
          <a:prstGeom prst="rect">
            <a:avLst/>
          </a:prstGeom>
          <a:solidFill>
            <a:schemeClr val="accent1">
              <a:lumMod val="20000"/>
              <a:lumOff val="80000"/>
            </a:schemeClr>
          </a:solidFill>
        </p:spPr>
        <p:txBody>
          <a:bodyPr wrap="square">
            <a:spAutoFit/>
          </a:bodyPr>
          <a:lstStyle/>
          <a:p>
            <a:r>
              <a:rPr kumimoji="0" lang="zh-CN" altLang="en-US" sz="1800" kern="0" dirty="0" smtClean="0">
                <a:latin typeface="华文中宋" pitchFamily="2" charset="-122"/>
                <a:ea typeface="华文中宋" pitchFamily="2" charset="-122"/>
                <a:sym typeface="Times New Roman" pitchFamily="18" charset="0"/>
              </a:rPr>
              <a:t>支付权利金；</a:t>
            </a:r>
            <a:endParaRPr kumimoji="0" lang="en-US" altLang="zh-CN" sz="1800" kern="0" dirty="0" smtClean="0">
              <a:latin typeface="华文中宋" pitchFamily="2" charset="-122"/>
              <a:ea typeface="华文中宋" pitchFamily="2" charset="-122"/>
              <a:sym typeface="Times New Roman" pitchFamily="18" charset="0"/>
            </a:endParaRPr>
          </a:p>
          <a:p>
            <a:r>
              <a:rPr kumimoji="0" lang="zh-CN" altLang="en-US" sz="1800" kern="0" dirty="0" smtClean="0">
                <a:latin typeface="华文中宋" pitchFamily="2" charset="-122"/>
                <a:ea typeface="华文中宋" pitchFamily="2" charset="-122"/>
                <a:sym typeface="Times New Roman" pitchFamily="18" charset="0"/>
              </a:rPr>
              <a:t>风险有限，利润无限</a:t>
            </a:r>
            <a:endParaRPr kumimoji="0" lang="en-US" altLang="zh-CN" sz="1800" kern="0" dirty="0" smtClean="0">
              <a:latin typeface="华文中宋" pitchFamily="2" charset="-122"/>
              <a:ea typeface="华文中宋" pitchFamily="2" charset="-122"/>
              <a:sym typeface="Times New Roman" pitchFamily="18" charset="0"/>
            </a:endParaRPr>
          </a:p>
          <a:p>
            <a:endParaRPr kumimoji="0" lang="zh-CN" altLang="en-US" sz="1800" kern="0" dirty="0" smtClean="0">
              <a:solidFill>
                <a:srgbClr val="3366CC"/>
              </a:solidFill>
              <a:latin typeface="华文中宋" pitchFamily="2" charset="-122"/>
              <a:ea typeface="华文中宋" pitchFamily="2" charset="-122"/>
              <a:sym typeface="Times New Roman" pitchFamily="18" charset="0"/>
            </a:endParaRPr>
          </a:p>
          <a:p>
            <a:r>
              <a:rPr kumimoji="0" lang="zh-CN" altLang="en-US" sz="1800" kern="0" dirty="0" smtClean="0">
                <a:latin typeface="华文中宋" pitchFamily="2" charset="-122"/>
                <a:ea typeface="华文中宋" pitchFamily="2" charset="-122"/>
                <a:sym typeface="Times New Roman" pitchFamily="18" charset="0"/>
              </a:rPr>
              <a:t>有</a:t>
            </a:r>
            <a:r>
              <a:rPr kumimoji="0" lang="zh-CN" altLang="en-US" sz="1800" kern="0" dirty="0" smtClean="0">
                <a:solidFill>
                  <a:schemeClr val="accent1"/>
                </a:solidFill>
                <a:latin typeface="华文中宋" pitchFamily="2" charset="-122"/>
                <a:ea typeface="华文中宋" pitchFamily="2" charset="-122"/>
                <a:sym typeface="Times New Roman" pitchFamily="18" charset="0"/>
              </a:rPr>
              <a:t>权利</a:t>
            </a:r>
            <a:r>
              <a:rPr kumimoji="0" lang="zh-CN" altLang="en-US" sz="1800" kern="0" dirty="0" smtClean="0">
                <a:latin typeface="华文中宋" pitchFamily="2" charset="-122"/>
                <a:ea typeface="华文中宋" pitchFamily="2" charset="-122"/>
                <a:sym typeface="Times New Roman" pitchFamily="18" charset="0"/>
              </a:rPr>
              <a:t>在到期日或之前，</a:t>
            </a:r>
          </a:p>
          <a:p>
            <a:r>
              <a:rPr kumimoji="0" lang="zh-CN" altLang="en-US" sz="1800" kern="0" dirty="0" smtClean="0">
                <a:latin typeface="华文中宋" pitchFamily="2" charset="-122"/>
                <a:ea typeface="华文中宋" pitchFamily="2" charset="-122"/>
                <a:sym typeface="Times New Roman" pitchFamily="18" charset="0"/>
              </a:rPr>
              <a:t>以执行价，</a:t>
            </a:r>
            <a:r>
              <a:rPr kumimoji="0" lang="zh-CN" altLang="en-US" sz="1800" kern="0" dirty="0" smtClean="0">
                <a:solidFill>
                  <a:schemeClr val="accent1"/>
                </a:solidFill>
                <a:latin typeface="华文中宋" pitchFamily="2" charset="-122"/>
                <a:ea typeface="华文中宋" pitchFamily="2" charset="-122"/>
                <a:sym typeface="Times New Roman" pitchFamily="18" charset="0"/>
              </a:rPr>
              <a:t>买进标的商品</a:t>
            </a:r>
          </a:p>
        </p:txBody>
      </p:sp>
      <p:sp>
        <p:nvSpPr>
          <p:cNvPr id="24" name="矩形 23"/>
          <p:cNvSpPr/>
          <p:nvPr/>
        </p:nvSpPr>
        <p:spPr>
          <a:xfrm>
            <a:off x="2214546" y="1500174"/>
            <a:ext cx="2007281" cy="461665"/>
          </a:xfrm>
          <a:prstGeom prst="rect">
            <a:avLst/>
          </a:prstGeom>
        </p:spPr>
        <p:txBody>
          <a:bodyPr wrap="none">
            <a:spAutoFit/>
          </a:bodyPr>
          <a:lstStyle/>
          <a:p>
            <a:r>
              <a:rPr kumimoji="0" lang="zh-CN" altLang="en-US" kern="0" dirty="0" smtClean="0">
                <a:latin typeface="华文中宋" pitchFamily="2" charset="-122"/>
                <a:ea typeface="华文中宋" pitchFamily="2" charset="-122"/>
                <a:sym typeface="Times New Roman" pitchFamily="18" charset="0"/>
              </a:rPr>
              <a:t>买权（</a:t>
            </a:r>
            <a:r>
              <a:rPr kumimoji="0" lang="en-US" altLang="zh-CN" kern="0" dirty="0" smtClean="0">
                <a:latin typeface="华文中宋" pitchFamily="2" charset="-122"/>
                <a:ea typeface="华文中宋" pitchFamily="2" charset="-122"/>
                <a:sym typeface="Times New Roman" pitchFamily="18" charset="0"/>
              </a:rPr>
              <a:t>Call</a:t>
            </a:r>
            <a:r>
              <a:rPr kumimoji="0" lang="zh-CN" altLang="en-US" kern="0" dirty="0" smtClean="0">
                <a:latin typeface="华文中宋" pitchFamily="2" charset="-122"/>
                <a:ea typeface="华文中宋" pitchFamily="2" charset="-122"/>
                <a:sym typeface="Times New Roman" pitchFamily="18" charset="0"/>
              </a:rPr>
              <a:t>）</a:t>
            </a:r>
            <a:endParaRPr kumimoji="0" lang="en-US" altLang="zh-CN" kern="0" dirty="0" smtClean="0">
              <a:latin typeface="华文中宋" pitchFamily="2" charset="-122"/>
              <a:ea typeface="华文中宋" pitchFamily="2" charset="-122"/>
              <a:sym typeface="Times New Roman" pitchFamily="18" charset="0"/>
            </a:endParaRPr>
          </a:p>
        </p:txBody>
      </p:sp>
      <p:sp>
        <p:nvSpPr>
          <p:cNvPr id="25" name="矩形 24"/>
          <p:cNvSpPr/>
          <p:nvPr/>
        </p:nvSpPr>
        <p:spPr>
          <a:xfrm>
            <a:off x="5281663" y="1500174"/>
            <a:ext cx="1933543" cy="461665"/>
          </a:xfrm>
          <a:prstGeom prst="rect">
            <a:avLst/>
          </a:prstGeom>
        </p:spPr>
        <p:txBody>
          <a:bodyPr wrap="none">
            <a:spAutoFit/>
          </a:bodyPr>
          <a:lstStyle/>
          <a:p>
            <a:r>
              <a:rPr kumimoji="0" lang="zh-CN" altLang="en-US" kern="0" dirty="0" smtClean="0">
                <a:latin typeface="华文中宋" pitchFamily="2" charset="-122"/>
                <a:ea typeface="华文中宋" pitchFamily="2" charset="-122"/>
                <a:sym typeface="Times New Roman" pitchFamily="18" charset="0"/>
              </a:rPr>
              <a:t>卖权（</a:t>
            </a:r>
            <a:r>
              <a:rPr kumimoji="0" lang="en-US" altLang="zh-CN" kern="0" dirty="0" smtClean="0">
                <a:latin typeface="华文中宋" pitchFamily="2" charset="-122"/>
                <a:ea typeface="华文中宋" pitchFamily="2" charset="-122"/>
                <a:sym typeface="Times New Roman" pitchFamily="18" charset="0"/>
              </a:rPr>
              <a:t>Put</a:t>
            </a:r>
            <a:r>
              <a:rPr kumimoji="0" lang="zh-CN" altLang="en-US" kern="0" dirty="0" smtClean="0">
                <a:latin typeface="华文中宋" pitchFamily="2" charset="-122"/>
                <a:ea typeface="华文中宋" pitchFamily="2" charset="-122"/>
                <a:sym typeface="Times New Roman" pitchFamily="18" charset="0"/>
              </a:rPr>
              <a:t>）</a:t>
            </a:r>
            <a:endParaRPr kumimoji="0" lang="en-US" altLang="zh-CN" kern="0" dirty="0" smtClean="0">
              <a:latin typeface="华文中宋" pitchFamily="2" charset="-122"/>
              <a:ea typeface="华文中宋" pitchFamily="2" charset="-122"/>
              <a:sym typeface="Times New Roman" pitchFamily="18" charset="0"/>
            </a:endParaRPr>
          </a:p>
        </p:txBody>
      </p:sp>
      <p:sp>
        <p:nvSpPr>
          <p:cNvPr id="26" name="Line 5"/>
          <p:cNvSpPr>
            <a:spLocks noChangeShapeType="1"/>
          </p:cNvSpPr>
          <p:nvPr/>
        </p:nvSpPr>
        <p:spPr bwMode="auto">
          <a:xfrm>
            <a:off x="1214414" y="3714752"/>
            <a:ext cx="7239000" cy="1588"/>
          </a:xfrm>
          <a:prstGeom prst="line">
            <a:avLst/>
          </a:prstGeom>
          <a:noFill/>
          <a:ln w="9525" cap="flat" cmpd="sng">
            <a:solidFill>
              <a:srgbClr val="000000"/>
            </a:solidFill>
            <a:bevel/>
            <a:headEnd/>
            <a:tailEnd/>
          </a:ln>
        </p:spPr>
        <p:txBody>
          <a:bodyPr/>
          <a:lstStyle/>
          <a:p>
            <a:endParaRPr lang="zh-CN" altLang="zh-CN" b="1" i="1">
              <a:latin typeface="Calibri" pitchFamily="34" charset="0"/>
              <a:sym typeface="宋体" pitchFamily="2" charset="-122"/>
            </a:endParaRPr>
          </a:p>
        </p:txBody>
      </p:sp>
      <p:sp>
        <p:nvSpPr>
          <p:cNvPr id="27" name="Line 6"/>
          <p:cNvSpPr>
            <a:spLocks noChangeShapeType="1"/>
          </p:cNvSpPr>
          <p:nvPr/>
        </p:nvSpPr>
        <p:spPr bwMode="auto">
          <a:xfrm>
            <a:off x="4714876" y="1571612"/>
            <a:ext cx="6325" cy="4886340"/>
          </a:xfrm>
          <a:prstGeom prst="line">
            <a:avLst/>
          </a:prstGeom>
          <a:noFill/>
          <a:ln w="9525" cap="flat" cmpd="sng">
            <a:solidFill>
              <a:srgbClr val="000000"/>
            </a:solidFill>
            <a:bevel/>
            <a:headEnd/>
            <a:tailEnd/>
          </a:ln>
        </p:spPr>
        <p:txBody>
          <a:bodyPr/>
          <a:lstStyle/>
          <a:p>
            <a:endParaRPr lang="zh-CN" altLang="zh-CN" b="1" i="1">
              <a:latin typeface="Calibri" pitchFamily="34" charset="0"/>
              <a:sym typeface="宋体" pitchFamily="2" charset="-122"/>
            </a:endParaRPr>
          </a:p>
        </p:txBody>
      </p:sp>
      <p:sp>
        <p:nvSpPr>
          <p:cNvPr id="28" name="Text Box 10"/>
          <p:cNvSpPr>
            <a:spLocks/>
          </p:cNvSpPr>
          <p:nvPr/>
        </p:nvSpPr>
        <p:spPr bwMode="auto">
          <a:xfrm>
            <a:off x="890566" y="2312251"/>
            <a:ext cx="609600" cy="830997"/>
          </a:xfrm>
          <a:prstGeom prst="rect">
            <a:avLst/>
          </a:prstGeom>
          <a:noFill/>
          <a:ln w="9525" cap="flat" cmpd="sng">
            <a:noFill/>
            <a:miter lim="800000"/>
            <a:headEnd/>
            <a:tailEnd/>
          </a:ln>
        </p:spPr>
        <p:txBody>
          <a:bodyPr wrap="square">
            <a:spAutoFit/>
          </a:bodyPr>
          <a:lstStyle/>
          <a:p>
            <a:r>
              <a:rPr kumimoji="0" lang="zh-CN" altLang="en-US" kern="0" dirty="0" smtClean="0">
                <a:solidFill>
                  <a:schemeClr val="accent1"/>
                </a:solidFill>
                <a:latin typeface="华文中宋" pitchFamily="2" charset="-122"/>
                <a:ea typeface="华文中宋" pitchFamily="2" charset="-122"/>
                <a:sym typeface="Times New Roman" pitchFamily="18" charset="0"/>
              </a:rPr>
              <a:t>买方</a:t>
            </a:r>
          </a:p>
        </p:txBody>
      </p:sp>
      <p:sp>
        <p:nvSpPr>
          <p:cNvPr id="29" name="Text Box 10"/>
          <p:cNvSpPr>
            <a:spLocks/>
          </p:cNvSpPr>
          <p:nvPr/>
        </p:nvSpPr>
        <p:spPr bwMode="auto">
          <a:xfrm>
            <a:off x="890566" y="4241077"/>
            <a:ext cx="609600" cy="830997"/>
          </a:xfrm>
          <a:prstGeom prst="rect">
            <a:avLst/>
          </a:prstGeom>
          <a:noFill/>
          <a:ln w="9525" cap="flat" cmpd="sng">
            <a:noFill/>
            <a:miter lim="800000"/>
            <a:headEnd/>
            <a:tailEnd/>
          </a:ln>
        </p:spPr>
        <p:txBody>
          <a:bodyPr wrap="square">
            <a:spAutoFit/>
          </a:bodyPr>
          <a:lstStyle/>
          <a:p>
            <a:r>
              <a:rPr kumimoji="0" lang="zh-CN" altLang="en-US" kern="0" dirty="0" smtClean="0">
                <a:solidFill>
                  <a:srgbClr val="3366CC"/>
                </a:solidFill>
                <a:latin typeface="华文中宋" pitchFamily="2" charset="-122"/>
                <a:ea typeface="华文中宋" pitchFamily="2" charset="-122"/>
                <a:sym typeface="Times New Roman" pitchFamily="18" charset="0"/>
              </a:rPr>
              <a:t>卖方</a:t>
            </a:r>
          </a:p>
        </p:txBody>
      </p:sp>
      <p:cxnSp>
        <p:nvCxnSpPr>
          <p:cNvPr id="37" name="直接箭头连接符 36"/>
          <p:cNvCxnSpPr>
            <a:stCxn id="22" idx="2"/>
          </p:cNvCxnSpPr>
          <p:nvPr/>
        </p:nvCxnSpPr>
        <p:spPr bwMode="auto">
          <a:xfrm rot="5400000">
            <a:off x="6060764" y="3703316"/>
            <a:ext cx="451497" cy="1588"/>
          </a:xfrm>
          <a:prstGeom prst="straightConnector1">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38100" cap="flat" cmpd="sng" algn="ctr">
            <a:solidFill>
              <a:srgbClr val="0070C0"/>
            </a:solidFill>
            <a:prstDash val="solid"/>
            <a:round/>
            <a:headEnd type="arrow"/>
            <a:tailEnd type="arrow"/>
          </a:ln>
          <a:effectLst/>
        </p:spPr>
      </p:cxnSp>
      <p:cxnSp>
        <p:nvCxnSpPr>
          <p:cNvPr id="19" name="直接箭头连接符 18"/>
          <p:cNvCxnSpPr/>
          <p:nvPr/>
        </p:nvCxnSpPr>
        <p:spPr bwMode="auto">
          <a:xfrm rot="5400000">
            <a:off x="2918286" y="3702523"/>
            <a:ext cx="451497" cy="1588"/>
          </a:xfrm>
          <a:prstGeom prst="straightConnector1">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38100" cap="flat" cmpd="sng" algn="ctr">
            <a:solidFill>
              <a:srgbClr val="0070C0"/>
            </a:solidFill>
            <a:prstDash val="solid"/>
            <a:round/>
            <a:headEnd type="arrow"/>
            <a:tailEnd type="arrow"/>
          </a:ln>
          <a:effectLst/>
        </p:spPr>
      </p:cxnSp>
    </p:spTree>
    <p:extLst>
      <p:ext uri="{BB962C8B-B14F-4D97-AF65-F5344CB8AC3E}">
        <p14:creationId xmlns:p14="http://schemas.microsoft.com/office/powerpoint/2010/main" val="22052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t>期权的基本操作</a:t>
            </a:r>
            <a:endParaRPr lang="zh-CN" altLang="en-US" dirty="0"/>
          </a:p>
        </p:txBody>
      </p:sp>
      <p:sp>
        <p:nvSpPr>
          <p:cNvPr id="4" name="日期占位符 3"/>
          <p:cNvSpPr>
            <a:spLocks noGrp="1"/>
          </p:cNvSpPr>
          <p:nvPr>
            <p:ph type="dt" sz="half" idx="10"/>
          </p:nvPr>
        </p:nvSpPr>
        <p:spPr/>
        <p:txBody>
          <a:bodyPr/>
          <a:lstStyle/>
          <a:p>
            <a:pPr>
              <a:defRPr/>
            </a:pPr>
            <a:r>
              <a:rPr lang="en-US" altLang="ko-KR" smtClean="0"/>
              <a:t>www.</a:t>
            </a:r>
            <a:r>
              <a:rPr lang="en-US" altLang="zh-CN" smtClean="0"/>
              <a:t>jyqh</a:t>
            </a:r>
            <a:r>
              <a:rPr lang="en-US" altLang="ko-KR" smtClean="0"/>
              <a:t>.com</a:t>
            </a:r>
            <a:r>
              <a:rPr lang="en-US" altLang="zh-CN" smtClean="0"/>
              <a:t>.cn</a:t>
            </a:r>
            <a:endParaRPr lang="en-US" altLang="ko-KR"/>
          </a:p>
        </p:txBody>
      </p:sp>
      <p:sp>
        <p:nvSpPr>
          <p:cNvPr id="8" name="内容占位符 5"/>
          <p:cNvSpPr txBox="1">
            <a:spLocks/>
          </p:cNvSpPr>
          <p:nvPr/>
        </p:nvSpPr>
        <p:spPr bwMode="gray">
          <a:xfrm>
            <a:off x="628680" y="1658961"/>
            <a:ext cx="8229600" cy="5056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42925" marR="0" lvl="3" indent="-187325" algn="l" defTabSz="914400" rtl="0" eaLnBrk="0" fontAlgn="base" latinLnBrk="0" hangingPunct="0">
              <a:lnSpc>
                <a:spcPct val="150000"/>
              </a:lnSpc>
              <a:spcBef>
                <a:spcPct val="20000"/>
              </a:spcBef>
              <a:spcAft>
                <a:spcPct val="0"/>
              </a:spcAft>
              <a:buClr>
                <a:srgbClr val="33CC33"/>
              </a:buClr>
              <a:buSzPct val="75000"/>
              <a:buFont typeface="Wingdings" pitchFamily="2" charset="2"/>
              <a:buChar char="n"/>
              <a:tabLst>
                <a:tab pos="1258888" algn="l"/>
              </a:tabLst>
              <a:defRPr/>
            </a:pPr>
            <a:r>
              <a:rPr kumimoji="0" lang="zh-CN" altLang="en-US" sz="1800" b="0" i="0" u="none" strike="noStrike" kern="0" cap="none" spc="0" normalizeH="0" baseline="0" noProof="0" dirty="0" smtClean="0">
                <a:ln>
                  <a:noFill/>
                </a:ln>
                <a:effectLst/>
                <a:uLnTx/>
                <a:uFillTx/>
                <a:latin typeface="华文中宋" pitchFamily="2" charset="-122"/>
                <a:ea typeface="华文中宋" pitchFamily="2" charset="-122"/>
              </a:rPr>
              <a:t>期权有四种单一部位，又称为裸部位</a:t>
            </a:r>
            <a:endParaRPr kumimoji="0" lang="en-US" altLang="zh-CN" sz="1800" b="0" i="0" u="none" strike="noStrike" kern="0" cap="none" spc="0" normalizeH="0" baseline="0" noProof="0" dirty="0" smtClean="0">
              <a:ln>
                <a:noFill/>
              </a:ln>
              <a:effectLst/>
              <a:uLnTx/>
              <a:uFillTx/>
              <a:latin typeface="华文中宋" pitchFamily="2" charset="-122"/>
              <a:ea typeface="华文中宋" pitchFamily="2" charset="-122"/>
            </a:endParaRPr>
          </a:p>
          <a:p>
            <a:pPr marL="542925" marR="0" lvl="3" indent="-187325" algn="l" defTabSz="914400" rtl="0" eaLnBrk="0" fontAlgn="base" latinLnBrk="0" hangingPunct="0">
              <a:lnSpc>
                <a:spcPct val="150000"/>
              </a:lnSpc>
              <a:spcBef>
                <a:spcPct val="20000"/>
              </a:spcBef>
              <a:spcAft>
                <a:spcPct val="0"/>
              </a:spcAft>
              <a:buClr>
                <a:srgbClr val="33CC33"/>
              </a:buClr>
              <a:buSzPct val="75000"/>
              <a:buFont typeface="Wingdings" pitchFamily="2" charset="2"/>
              <a:buChar char="n"/>
              <a:tabLst>
                <a:tab pos="1258888" algn="l"/>
              </a:tabLst>
              <a:defRPr/>
            </a:pPr>
            <a:r>
              <a:rPr kumimoji="0" lang="zh-CN" altLang="en-US" sz="1800" kern="0" noProof="0" dirty="0" smtClean="0">
                <a:solidFill>
                  <a:schemeClr val="accent1"/>
                </a:solidFill>
                <a:latin typeface="华文中宋" pitchFamily="2" charset="-122"/>
                <a:ea typeface="华文中宋" pitchFamily="2" charset="-122"/>
              </a:rPr>
              <a:t>买进看涨期权</a:t>
            </a:r>
            <a:r>
              <a:rPr kumimoji="0" lang="zh-CN" altLang="en-US" sz="1800" kern="0" noProof="0" dirty="0" smtClean="0">
                <a:latin typeface="华文中宋" pitchFamily="2" charset="-122"/>
                <a:ea typeface="华文中宋" pitchFamily="2" charset="-122"/>
              </a:rPr>
              <a:t>（</a:t>
            </a:r>
            <a:r>
              <a:rPr kumimoji="0" lang="en-US" altLang="zh-CN" sz="1800" kern="0" dirty="0" smtClean="0">
                <a:latin typeface="华文中宋" pitchFamily="2" charset="-122"/>
                <a:ea typeface="华文中宋" pitchFamily="2" charset="-122"/>
              </a:rPr>
              <a:t>B</a:t>
            </a:r>
            <a:r>
              <a:rPr kumimoji="0" lang="en-US" altLang="zh-CN" sz="1800" kern="0" noProof="0" dirty="0" err="1" smtClean="0">
                <a:latin typeface="华文中宋" pitchFamily="2" charset="-122"/>
                <a:ea typeface="华文中宋" pitchFamily="2" charset="-122"/>
              </a:rPr>
              <a:t>uy</a:t>
            </a:r>
            <a:r>
              <a:rPr kumimoji="0" lang="en-US" altLang="zh-CN" sz="1800" kern="0" noProof="0" dirty="0" smtClean="0">
                <a:latin typeface="华文中宋" pitchFamily="2" charset="-122"/>
                <a:ea typeface="华文中宋" pitchFamily="2" charset="-122"/>
              </a:rPr>
              <a:t> Call</a:t>
            </a:r>
            <a:r>
              <a:rPr kumimoji="0" lang="zh-CN" altLang="en-US" sz="1800" kern="0" noProof="0" dirty="0" smtClean="0">
                <a:latin typeface="华文中宋" pitchFamily="2" charset="-122"/>
                <a:ea typeface="华文中宋" pitchFamily="2" charset="-122"/>
              </a:rPr>
              <a:t>）</a:t>
            </a:r>
            <a:endParaRPr kumimoji="0" lang="en-US" altLang="zh-CN" sz="1800" kern="0" noProof="0" dirty="0" smtClean="0">
              <a:latin typeface="华文中宋" pitchFamily="2" charset="-122"/>
              <a:ea typeface="华文中宋" pitchFamily="2" charset="-122"/>
            </a:endParaRPr>
          </a:p>
          <a:p>
            <a:pPr marL="542925" marR="0" lvl="3" indent="-187325" algn="l" defTabSz="914400" rtl="0" eaLnBrk="0" fontAlgn="base" latinLnBrk="0" hangingPunct="0">
              <a:lnSpc>
                <a:spcPct val="150000"/>
              </a:lnSpc>
              <a:spcBef>
                <a:spcPct val="20000"/>
              </a:spcBef>
              <a:spcAft>
                <a:spcPct val="0"/>
              </a:spcAft>
              <a:buClr>
                <a:srgbClr val="33CC33"/>
              </a:buClr>
              <a:buSzPct val="75000"/>
              <a:buFont typeface="Wingdings" pitchFamily="2" charset="2"/>
              <a:buChar char="n"/>
              <a:tabLst>
                <a:tab pos="1258888" algn="l"/>
              </a:tabLst>
              <a:defRPr/>
            </a:pPr>
            <a:r>
              <a:rPr kumimoji="0" lang="zh-CN" altLang="en-US" sz="1800" b="0" i="0" u="none" strike="noStrike" kern="0" cap="none" spc="0" normalizeH="0" baseline="0" dirty="0" smtClean="0">
                <a:ln>
                  <a:noFill/>
                </a:ln>
                <a:solidFill>
                  <a:srgbClr val="0000FF"/>
                </a:solidFill>
                <a:effectLst/>
                <a:uLnTx/>
                <a:uFillTx/>
                <a:latin typeface="华文中宋" pitchFamily="2" charset="-122"/>
                <a:ea typeface="华文中宋" pitchFamily="2" charset="-122"/>
              </a:rPr>
              <a:t>买进看跌期权</a:t>
            </a:r>
            <a:r>
              <a:rPr kumimoji="0" lang="zh-CN" altLang="en-US" sz="1800" b="0" i="0" u="none" strike="noStrike" kern="0" cap="none" spc="0" normalizeH="0" baseline="0" dirty="0" smtClean="0">
                <a:ln>
                  <a:noFill/>
                </a:ln>
                <a:effectLst/>
                <a:uLnTx/>
                <a:uFillTx/>
                <a:latin typeface="华文中宋" pitchFamily="2" charset="-122"/>
                <a:ea typeface="华文中宋" pitchFamily="2" charset="-122"/>
              </a:rPr>
              <a:t>（</a:t>
            </a:r>
            <a:r>
              <a:rPr kumimoji="0" lang="en-US" altLang="zh-CN" sz="1800" kern="0" dirty="0" smtClean="0">
                <a:latin typeface="华文中宋" pitchFamily="2" charset="-122"/>
                <a:ea typeface="华文中宋" pitchFamily="2" charset="-122"/>
              </a:rPr>
              <a:t>Buy Put</a:t>
            </a:r>
            <a:r>
              <a:rPr kumimoji="0" lang="zh-CN" altLang="en-US" sz="1800" b="0" i="0" u="none" strike="noStrike" kern="0" cap="none" spc="0" normalizeH="0" baseline="0" dirty="0" smtClean="0">
                <a:ln>
                  <a:noFill/>
                </a:ln>
                <a:effectLst/>
                <a:uLnTx/>
                <a:uFillTx/>
                <a:latin typeface="华文中宋" pitchFamily="2" charset="-122"/>
                <a:ea typeface="华文中宋" pitchFamily="2" charset="-122"/>
              </a:rPr>
              <a:t>）</a:t>
            </a:r>
            <a:endParaRPr kumimoji="0" lang="en-US" altLang="zh-CN" sz="1800" b="0" i="0" u="none" strike="noStrike" kern="0" cap="none" spc="0" normalizeH="0" baseline="0" dirty="0" smtClean="0">
              <a:ln>
                <a:noFill/>
              </a:ln>
              <a:effectLst/>
              <a:uLnTx/>
              <a:uFillTx/>
              <a:latin typeface="华文中宋" pitchFamily="2" charset="-122"/>
              <a:ea typeface="华文中宋" pitchFamily="2" charset="-122"/>
            </a:endParaRPr>
          </a:p>
          <a:p>
            <a:pPr marL="542925" marR="0" lvl="3" indent="-187325" algn="l" defTabSz="914400" rtl="0" eaLnBrk="0" fontAlgn="base" latinLnBrk="0" hangingPunct="0">
              <a:lnSpc>
                <a:spcPct val="150000"/>
              </a:lnSpc>
              <a:spcBef>
                <a:spcPct val="20000"/>
              </a:spcBef>
              <a:spcAft>
                <a:spcPct val="0"/>
              </a:spcAft>
              <a:buClr>
                <a:srgbClr val="33CC33"/>
              </a:buClr>
              <a:buSzPct val="75000"/>
              <a:buFont typeface="Wingdings" pitchFamily="2" charset="2"/>
              <a:buChar char="n"/>
              <a:tabLst>
                <a:tab pos="1258888" algn="l"/>
              </a:tabLst>
              <a:defRPr/>
            </a:pPr>
            <a:r>
              <a:rPr kumimoji="0" lang="zh-CN" altLang="en-US" sz="1800" kern="0" noProof="0" dirty="0" smtClean="0">
                <a:solidFill>
                  <a:srgbClr val="0000FF"/>
                </a:solidFill>
                <a:latin typeface="华文中宋" pitchFamily="2" charset="-122"/>
                <a:ea typeface="华文中宋" pitchFamily="2" charset="-122"/>
              </a:rPr>
              <a:t>卖出看涨期权</a:t>
            </a:r>
            <a:r>
              <a:rPr kumimoji="0" lang="zh-CN" altLang="en-US" sz="1800" kern="0" noProof="0" dirty="0" smtClean="0">
                <a:latin typeface="华文中宋" pitchFamily="2" charset="-122"/>
                <a:ea typeface="华文中宋" pitchFamily="2" charset="-122"/>
              </a:rPr>
              <a:t>（</a:t>
            </a:r>
            <a:r>
              <a:rPr kumimoji="0" lang="en-US" altLang="zh-CN" sz="1800" kern="0" noProof="0" dirty="0" smtClean="0">
                <a:latin typeface="华文中宋" pitchFamily="2" charset="-122"/>
                <a:ea typeface="华文中宋" pitchFamily="2" charset="-122"/>
              </a:rPr>
              <a:t>Sell Call</a:t>
            </a:r>
            <a:r>
              <a:rPr kumimoji="0" lang="zh-CN" altLang="en-US" sz="1800" kern="0" noProof="0" dirty="0" smtClean="0">
                <a:latin typeface="华文中宋" pitchFamily="2" charset="-122"/>
                <a:ea typeface="华文中宋" pitchFamily="2" charset="-122"/>
              </a:rPr>
              <a:t>）</a:t>
            </a:r>
            <a:endParaRPr kumimoji="0" lang="en-US" altLang="zh-CN" sz="1800" kern="0" noProof="0" dirty="0" smtClean="0">
              <a:latin typeface="华文中宋" pitchFamily="2" charset="-122"/>
              <a:ea typeface="华文中宋" pitchFamily="2" charset="-122"/>
            </a:endParaRPr>
          </a:p>
          <a:p>
            <a:pPr marL="542925" marR="0" lvl="3" indent="-187325" algn="l" defTabSz="914400" rtl="0" eaLnBrk="0" fontAlgn="base" latinLnBrk="0" hangingPunct="0">
              <a:lnSpc>
                <a:spcPct val="150000"/>
              </a:lnSpc>
              <a:spcBef>
                <a:spcPct val="20000"/>
              </a:spcBef>
              <a:spcAft>
                <a:spcPct val="0"/>
              </a:spcAft>
              <a:buClr>
                <a:srgbClr val="33CC33"/>
              </a:buClr>
              <a:buSzPct val="75000"/>
              <a:buFont typeface="Wingdings" pitchFamily="2" charset="2"/>
              <a:buChar char="n"/>
              <a:tabLst>
                <a:tab pos="1258888" algn="l"/>
              </a:tabLst>
              <a:defRPr/>
            </a:pPr>
            <a:r>
              <a:rPr kumimoji="0" lang="zh-CN" altLang="en-US" sz="1800" b="0" i="0" u="none" strike="noStrike" kern="0" cap="none" spc="0" normalizeH="0" baseline="0" dirty="0" smtClean="0">
                <a:ln>
                  <a:noFill/>
                </a:ln>
                <a:solidFill>
                  <a:schemeClr val="accent1"/>
                </a:solidFill>
                <a:effectLst/>
                <a:uLnTx/>
                <a:uFillTx/>
                <a:latin typeface="华文中宋" pitchFamily="2" charset="-122"/>
                <a:ea typeface="华文中宋" pitchFamily="2" charset="-122"/>
              </a:rPr>
              <a:t>卖出看跌期权</a:t>
            </a:r>
            <a:r>
              <a:rPr kumimoji="0" lang="zh-CN" altLang="en-US" sz="1800" b="0" i="0" u="none" strike="noStrike" kern="0" cap="none" spc="0" normalizeH="0" baseline="0" dirty="0" smtClean="0">
                <a:ln>
                  <a:noFill/>
                </a:ln>
                <a:effectLst/>
                <a:uLnTx/>
                <a:uFillTx/>
                <a:latin typeface="华文中宋" pitchFamily="2" charset="-122"/>
                <a:ea typeface="华文中宋" pitchFamily="2" charset="-122"/>
              </a:rPr>
              <a:t>（</a:t>
            </a:r>
            <a:r>
              <a:rPr kumimoji="0" lang="en-US" altLang="zh-CN" sz="1800" b="0" i="0" u="none" strike="noStrike" kern="0" cap="none" spc="0" normalizeH="0" baseline="0" dirty="0" smtClean="0">
                <a:ln>
                  <a:noFill/>
                </a:ln>
                <a:effectLst/>
                <a:uLnTx/>
                <a:uFillTx/>
                <a:latin typeface="华文中宋" pitchFamily="2" charset="-122"/>
                <a:ea typeface="华文中宋" pitchFamily="2" charset="-122"/>
              </a:rPr>
              <a:t>Sell Put</a:t>
            </a:r>
            <a:r>
              <a:rPr kumimoji="0" lang="zh-CN" altLang="en-US" sz="1800" b="0" i="0" u="none" strike="noStrike" kern="0" cap="none" spc="0" normalizeH="0" baseline="0" dirty="0" smtClean="0">
                <a:ln>
                  <a:noFill/>
                </a:ln>
                <a:effectLst/>
                <a:uLnTx/>
                <a:uFillTx/>
                <a:latin typeface="华文中宋" pitchFamily="2" charset="-122"/>
                <a:ea typeface="华文中宋" pitchFamily="2" charset="-122"/>
              </a:rPr>
              <a:t>）</a:t>
            </a:r>
            <a:endParaRPr kumimoji="0" lang="en-US" altLang="zh-CN" sz="1800" b="0" i="0" u="none" strike="noStrike" kern="0" cap="none" spc="0" normalizeH="0" baseline="0" noProof="0" dirty="0" smtClean="0">
              <a:ln>
                <a:noFill/>
              </a:ln>
              <a:effectLst/>
              <a:uLnTx/>
              <a:uFillTx/>
              <a:latin typeface="华文中宋" pitchFamily="2" charset="-122"/>
              <a:ea typeface="华文中宋" pitchFamily="2" charset="-122"/>
            </a:endParaRPr>
          </a:p>
        </p:txBody>
      </p:sp>
      <p:pic>
        <p:nvPicPr>
          <p:cNvPr id="21506" name="Picture 2" descr="C:\Users\Administrator\Desktop\QQ截图20170327152920.jpg"/>
          <p:cNvPicPr>
            <a:picLocks noChangeAspect="1" noChangeArrowheads="1"/>
          </p:cNvPicPr>
          <p:nvPr/>
        </p:nvPicPr>
        <p:blipFill>
          <a:blip r:embed="rId2" cstate="print"/>
          <a:srcRect/>
          <a:stretch>
            <a:fillRect/>
          </a:stretch>
        </p:blipFill>
        <p:spPr bwMode="auto">
          <a:xfrm>
            <a:off x="1000100" y="4357694"/>
            <a:ext cx="6286500" cy="1428750"/>
          </a:xfrm>
          <a:prstGeom prst="rect">
            <a:avLst/>
          </a:prstGeom>
          <a:noFill/>
        </p:spPr>
      </p:pic>
    </p:spTree>
    <p:extLst>
      <p:ext uri="{BB962C8B-B14F-4D97-AF65-F5344CB8AC3E}">
        <p14:creationId xmlns:p14="http://schemas.microsoft.com/office/powerpoint/2010/main" val="686980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t>期权图示</a:t>
            </a:r>
            <a:endParaRPr lang="zh-CN" altLang="en-US" dirty="0"/>
          </a:p>
        </p:txBody>
      </p:sp>
      <p:sp>
        <p:nvSpPr>
          <p:cNvPr id="4" name="日期占位符 3"/>
          <p:cNvSpPr>
            <a:spLocks noGrp="1"/>
          </p:cNvSpPr>
          <p:nvPr>
            <p:ph type="dt" sz="half" idx="10"/>
          </p:nvPr>
        </p:nvSpPr>
        <p:spPr/>
        <p:txBody>
          <a:bodyPr/>
          <a:lstStyle/>
          <a:p>
            <a:pPr>
              <a:defRPr/>
            </a:pPr>
            <a:r>
              <a:rPr lang="en-US" altLang="ko-KR" smtClean="0"/>
              <a:t>www.</a:t>
            </a:r>
            <a:r>
              <a:rPr lang="en-US" altLang="zh-CN" smtClean="0"/>
              <a:t>jyqh</a:t>
            </a:r>
            <a:r>
              <a:rPr lang="en-US" altLang="ko-KR" smtClean="0"/>
              <a:t>.com</a:t>
            </a:r>
            <a:r>
              <a:rPr lang="en-US" altLang="zh-CN" smtClean="0"/>
              <a:t>.cn</a:t>
            </a:r>
            <a:endParaRPr lang="en-US" altLang="ko-KR"/>
          </a:p>
        </p:txBody>
      </p:sp>
      <p:sp>
        <p:nvSpPr>
          <p:cNvPr id="8" name="直接连接符 13"/>
          <p:cNvSpPr>
            <a:spLocks noChangeShapeType="1"/>
          </p:cNvSpPr>
          <p:nvPr/>
        </p:nvSpPr>
        <p:spPr bwMode="auto">
          <a:xfrm>
            <a:off x="5857884" y="2643183"/>
            <a:ext cx="1522412" cy="2328890"/>
          </a:xfrm>
          <a:prstGeom prst="line">
            <a:avLst/>
          </a:prstGeom>
          <a:noFill/>
          <a:ln w="19050" cap="flat" cmpd="sng">
            <a:solidFill>
              <a:schemeClr val="tx1"/>
            </a:solidFill>
            <a:bevel/>
            <a:headEnd/>
            <a:tailEnd/>
          </a:ln>
        </p:spPr>
        <p:txBody>
          <a:bodyPr/>
          <a:lstStyle/>
          <a:p>
            <a:endParaRPr lang="zh-CN" altLang="en-US"/>
          </a:p>
        </p:txBody>
      </p:sp>
      <p:sp>
        <p:nvSpPr>
          <p:cNvPr id="9" name="直接连接符 16"/>
          <p:cNvSpPr>
            <a:spLocks noChangeShapeType="1"/>
          </p:cNvSpPr>
          <p:nvPr/>
        </p:nvSpPr>
        <p:spPr bwMode="auto">
          <a:xfrm rot="5400000" flipH="1" flipV="1">
            <a:off x="5536416" y="3036103"/>
            <a:ext cx="2143125" cy="1500188"/>
          </a:xfrm>
          <a:prstGeom prst="line">
            <a:avLst/>
          </a:prstGeom>
          <a:noFill/>
          <a:ln w="19050" cap="flat" cmpd="sng">
            <a:solidFill>
              <a:schemeClr val="tx1"/>
            </a:solidFill>
            <a:bevel/>
            <a:headEnd/>
            <a:tailEnd/>
          </a:ln>
        </p:spPr>
        <p:txBody>
          <a:bodyPr/>
          <a:lstStyle/>
          <a:p>
            <a:endParaRPr lang="zh-CN" altLang="en-US"/>
          </a:p>
        </p:txBody>
      </p:sp>
      <p:sp>
        <p:nvSpPr>
          <p:cNvPr id="11" name="直接连接符 21"/>
          <p:cNvSpPr>
            <a:spLocks noChangeShapeType="1"/>
          </p:cNvSpPr>
          <p:nvPr/>
        </p:nvSpPr>
        <p:spPr bwMode="auto">
          <a:xfrm flipH="1">
            <a:off x="1714479" y="2643182"/>
            <a:ext cx="1214446" cy="2257453"/>
          </a:xfrm>
          <a:prstGeom prst="line">
            <a:avLst/>
          </a:prstGeom>
          <a:noFill/>
          <a:ln w="19050" cap="flat" cmpd="sng">
            <a:solidFill>
              <a:schemeClr val="tx1"/>
            </a:solidFill>
            <a:bevel/>
            <a:headEnd/>
            <a:tailEnd/>
          </a:ln>
        </p:spPr>
        <p:txBody>
          <a:bodyPr/>
          <a:lstStyle/>
          <a:p>
            <a:endParaRPr lang="zh-CN" altLang="en-US"/>
          </a:p>
        </p:txBody>
      </p:sp>
      <p:sp>
        <p:nvSpPr>
          <p:cNvPr id="12" name="直接连接符 23"/>
          <p:cNvSpPr>
            <a:spLocks noChangeShapeType="1"/>
          </p:cNvSpPr>
          <p:nvPr/>
        </p:nvSpPr>
        <p:spPr bwMode="auto">
          <a:xfrm rot="16200000" flipH="1">
            <a:off x="1302544" y="3231378"/>
            <a:ext cx="2038338" cy="1214426"/>
          </a:xfrm>
          <a:prstGeom prst="line">
            <a:avLst/>
          </a:prstGeom>
          <a:noFill/>
          <a:ln w="19050" cap="flat" cmpd="sng">
            <a:solidFill>
              <a:schemeClr val="tx1"/>
            </a:solidFill>
            <a:bevel/>
            <a:headEnd/>
            <a:tailEnd/>
          </a:ln>
        </p:spPr>
        <p:txBody>
          <a:bodyPr/>
          <a:lstStyle/>
          <a:p>
            <a:endParaRPr lang="zh-CN" altLang="en-US"/>
          </a:p>
        </p:txBody>
      </p:sp>
      <p:sp>
        <p:nvSpPr>
          <p:cNvPr id="13" name="TextBox 25"/>
          <p:cNvSpPr>
            <a:spLocks noChangeArrowheads="1"/>
          </p:cNvSpPr>
          <p:nvPr/>
        </p:nvSpPr>
        <p:spPr bwMode="auto">
          <a:xfrm>
            <a:off x="827088" y="1824327"/>
            <a:ext cx="3529012" cy="461665"/>
          </a:xfrm>
          <a:prstGeom prst="rect">
            <a:avLst/>
          </a:prstGeom>
          <a:noFill/>
          <a:ln w="9525" cmpd="sng">
            <a:noFill/>
            <a:bevel/>
            <a:headEnd/>
            <a:tailEnd/>
          </a:ln>
        </p:spPr>
        <p:txBody>
          <a:bodyPr>
            <a:spAutoFit/>
          </a:bodyPr>
          <a:lstStyle/>
          <a:p>
            <a:r>
              <a:rPr lang="en-US" dirty="0">
                <a:solidFill>
                  <a:srgbClr val="000000"/>
                </a:solidFill>
                <a:ea typeface="ヒラギノ角ゴ Pro W3" charset="-120"/>
                <a:sym typeface="Arial" pitchFamily="34" charset="0"/>
              </a:rPr>
              <a:t>Sell Put</a:t>
            </a:r>
            <a:r>
              <a:rPr lang="zh-CN" altLang="en-US" dirty="0">
                <a:solidFill>
                  <a:srgbClr val="000000"/>
                </a:solidFill>
                <a:ea typeface="ヒラギノ角ゴ Pro W3" charset="-120"/>
                <a:sym typeface="Arial" pitchFamily="34" charset="0"/>
              </a:rPr>
              <a:t> </a:t>
            </a:r>
            <a:r>
              <a:rPr lang="en-US" dirty="0">
                <a:solidFill>
                  <a:srgbClr val="000000"/>
                </a:solidFill>
                <a:ea typeface="ヒラギノ角ゴ Pro W3" charset="-120"/>
                <a:sym typeface="Arial" pitchFamily="34" charset="0"/>
              </a:rPr>
              <a:t>(</a:t>
            </a:r>
            <a:r>
              <a:rPr lang="en-US" dirty="0">
                <a:solidFill>
                  <a:schemeClr val="accent1"/>
                </a:solidFill>
                <a:ea typeface="ヒラギノ角ゴ Pro W3" charset="-120"/>
                <a:sym typeface="Arial" pitchFamily="34" charset="0"/>
              </a:rPr>
              <a:t>+</a:t>
            </a:r>
            <a:r>
              <a:rPr lang="en-US" dirty="0">
                <a:solidFill>
                  <a:srgbClr val="000000"/>
                </a:solidFill>
                <a:ea typeface="ヒラギノ角ゴ Pro W3" charset="-120"/>
                <a:sym typeface="Arial" pitchFamily="34" charset="0"/>
              </a:rPr>
              <a:t>)</a:t>
            </a:r>
            <a:r>
              <a:rPr lang="zh-CN" altLang="en-US" b="1" dirty="0">
                <a:solidFill>
                  <a:schemeClr val="accent1"/>
                </a:solidFill>
                <a:ea typeface="ヒラギノ角ゴ Pro W3" charset="-120"/>
                <a:sym typeface="Arial" pitchFamily="34" charset="0"/>
              </a:rPr>
              <a:t>方向看多</a:t>
            </a:r>
          </a:p>
        </p:txBody>
      </p:sp>
      <p:sp>
        <p:nvSpPr>
          <p:cNvPr id="14" name="TextBox 26"/>
          <p:cNvSpPr>
            <a:spLocks noChangeArrowheads="1"/>
          </p:cNvSpPr>
          <p:nvPr/>
        </p:nvSpPr>
        <p:spPr bwMode="auto">
          <a:xfrm>
            <a:off x="4714876" y="1857364"/>
            <a:ext cx="3960813" cy="461665"/>
          </a:xfrm>
          <a:prstGeom prst="rect">
            <a:avLst/>
          </a:prstGeom>
          <a:noFill/>
          <a:ln w="9525" cmpd="sng">
            <a:noFill/>
            <a:bevel/>
            <a:headEnd/>
            <a:tailEnd/>
          </a:ln>
        </p:spPr>
        <p:txBody>
          <a:bodyPr wrap="square">
            <a:spAutoFit/>
          </a:bodyPr>
          <a:lstStyle/>
          <a:p>
            <a:r>
              <a:rPr lang="en-US" dirty="0">
                <a:solidFill>
                  <a:srgbClr val="000000"/>
                </a:solidFill>
                <a:ea typeface="ヒラギノ角ゴ Pro W3" charset="-120"/>
                <a:sym typeface="Arial" pitchFamily="34" charset="0"/>
              </a:rPr>
              <a:t>Sell Call(</a:t>
            </a:r>
            <a:r>
              <a:rPr lang="en-US" dirty="0">
                <a:solidFill>
                  <a:schemeClr val="accent1"/>
                </a:solidFill>
                <a:ea typeface="ヒラギノ角ゴ Pro W3" charset="-120"/>
                <a:sym typeface="Arial" pitchFamily="34" charset="0"/>
              </a:rPr>
              <a:t>-</a:t>
            </a:r>
            <a:r>
              <a:rPr lang="en-US" dirty="0">
                <a:solidFill>
                  <a:srgbClr val="000000"/>
                </a:solidFill>
                <a:ea typeface="ヒラギノ角ゴ Pro W3" charset="-120"/>
                <a:sym typeface="Arial" pitchFamily="34" charset="0"/>
              </a:rPr>
              <a:t>)</a:t>
            </a:r>
            <a:r>
              <a:rPr lang="zh-CN" altLang="en-US" b="1" dirty="0">
                <a:solidFill>
                  <a:srgbClr val="2E8244"/>
                </a:solidFill>
                <a:ea typeface="ヒラギノ角ゴ Pro W3" charset="-120"/>
                <a:sym typeface="Arial" pitchFamily="34" charset="0"/>
              </a:rPr>
              <a:t>方向看</a:t>
            </a:r>
            <a:r>
              <a:rPr lang="zh-CN" altLang="en-US" b="1" dirty="0" smtClean="0">
                <a:solidFill>
                  <a:srgbClr val="2E8244"/>
                </a:solidFill>
                <a:ea typeface="ヒラギノ角ゴ Pro W3" charset="-120"/>
                <a:sym typeface="Arial" pitchFamily="34" charset="0"/>
              </a:rPr>
              <a:t>空</a:t>
            </a:r>
            <a:endParaRPr lang="zh-CN" altLang="en-US" b="1" dirty="0">
              <a:solidFill>
                <a:srgbClr val="2E8244"/>
              </a:solidFill>
              <a:ea typeface="ヒラギノ角ゴ Pro W3" charset="-120"/>
              <a:sym typeface="Arial" pitchFamily="34" charset="0"/>
            </a:endParaRPr>
          </a:p>
        </p:txBody>
      </p:sp>
      <p:sp>
        <p:nvSpPr>
          <p:cNvPr id="15" name="TextBox 27"/>
          <p:cNvSpPr>
            <a:spLocks noChangeArrowheads="1"/>
          </p:cNvSpPr>
          <p:nvPr/>
        </p:nvSpPr>
        <p:spPr bwMode="auto">
          <a:xfrm>
            <a:off x="4686326" y="5072074"/>
            <a:ext cx="3600450" cy="461665"/>
          </a:xfrm>
          <a:prstGeom prst="rect">
            <a:avLst/>
          </a:prstGeom>
          <a:noFill/>
          <a:ln w="9525" cmpd="sng">
            <a:noFill/>
            <a:bevel/>
            <a:headEnd/>
            <a:tailEnd/>
          </a:ln>
        </p:spPr>
        <p:txBody>
          <a:bodyPr>
            <a:spAutoFit/>
          </a:bodyPr>
          <a:lstStyle/>
          <a:p>
            <a:r>
              <a:rPr lang="en-US" dirty="0">
                <a:solidFill>
                  <a:srgbClr val="000000"/>
                </a:solidFill>
                <a:ea typeface="ヒラギノ角ゴ Pro W3" charset="-120"/>
                <a:sym typeface="Arial" pitchFamily="34" charset="0"/>
              </a:rPr>
              <a:t>Buy Call (</a:t>
            </a:r>
            <a:r>
              <a:rPr lang="en-US" dirty="0">
                <a:solidFill>
                  <a:schemeClr val="accent1"/>
                </a:solidFill>
                <a:ea typeface="ヒラギノ角ゴ Pro W3" charset="-120"/>
                <a:sym typeface="Arial" pitchFamily="34" charset="0"/>
              </a:rPr>
              <a:t>+</a:t>
            </a:r>
            <a:r>
              <a:rPr lang="en-US" dirty="0">
                <a:solidFill>
                  <a:srgbClr val="000000"/>
                </a:solidFill>
                <a:ea typeface="ヒラギノ角ゴ Pro W3" charset="-120"/>
                <a:sym typeface="Arial" pitchFamily="34" charset="0"/>
              </a:rPr>
              <a:t>)</a:t>
            </a:r>
            <a:r>
              <a:rPr lang="zh-CN" altLang="en-US" b="1" dirty="0">
                <a:solidFill>
                  <a:schemeClr val="accent1"/>
                </a:solidFill>
                <a:ea typeface="ヒラギノ角ゴ Pro W3" charset="-120"/>
                <a:sym typeface="Arial" pitchFamily="34" charset="0"/>
              </a:rPr>
              <a:t>方向看多</a:t>
            </a:r>
            <a:r>
              <a:rPr lang="en-US" b="1" dirty="0">
                <a:solidFill>
                  <a:srgbClr val="C00000"/>
                </a:solidFill>
                <a:ea typeface="ヒラギノ角ゴ Pro W3" charset="-120"/>
                <a:sym typeface="Arial" pitchFamily="34" charset="0"/>
              </a:rPr>
              <a:t> </a:t>
            </a:r>
            <a:endParaRPr lang="zh-CN" altLang="en-US" b="1" dirty="0">
              <a:solidFill>
                <a:srgbClr val="C00000"/>
              </a:solidFill>
              <a:ea typeface="ヒラギノ角ゴ Pro W3" charset="-120"/>
              <a:sym typeface="Arial" pitchFamily="34" charset="0"/>
            </a:endParaRPr>
          </a:p>
        </p:txBody>
      </p:sp>
      <p:sp>
        <p:nvSpPr>
          <p:cNvPr id="16" name="TextBox 28"/>
          <p:cNvSpPr>
            <a:spLocks noChangeArrowheads="1"/>
          </p:cNvSpPr>
          <p:nvPr/>
        </p:nvSpPr>
        <p:spPr bwMode="auto">
          <a:xfrm>
            <a:off x="827088" y="5045097"/>
            <a:ext cx="3457575" cy="461665"/>
          </a:xfrm>
          <a:prstGeom prst="rect">
            <a:avLst/>
          </a:prstGeom>
          <a:noFill/>
          <a:ln w="9525" cmpd="sng">
            <a:noFill/>
            <a:bevel/>
            <a:headEnd/>
            <a:tailEnd/>
          </a:ln>
        </p:spPr>
        <p:txBody>
          <a:bodyPr>
            <a:spAutoFit/>
          </a:bodyPr>
          <a:lstStyle/>
          <a:p>
            <a:r>
              <a:rPr lang="en-US" dirty="0">
                <a:solidFill>
                  <a:srgbClr val="000000"/>
                </a:solidFill>
                <a:ea typeface="ヒラギノ角ゴ Pro W3" charset="-120"/>
                <a:sym typeface="Arial" pitchFamily="34" charset="0"/>
              </a:rPr>
              <a:t>Buy Put (</a:t>
            </a:r>
            <a:r>
              <a:rPr lang="en-US" dirty="0">
                <a:solidFill>
                  <a:schemeClr val="accent1"/>
                </a:solidFill>
                <a:ea typeface="ヒラギノ角ゴ Pro W3" charset="-120"/>
                <a:sym typeface="Arial" pitchFamily="34" charset="0"/>
              </a:rPr>
              <a:t>-</a:t>
            </a:r>
            <a:r>
              <a:rPr lang="en-US" dirty="0">
                <a:solidFill>
                  <a:srgbClr val="000000"/>
                </a:solidFill>
                <a:ea typeface="ヒラギノ角ゴ Pro W3" charset="-120"/>
                <a:sym typeface="Arial" pitchFamily="34" charset="0"/>
              </a:rPr>
              <a:t>)</a:t>
            </a:r>
            <a:r>
              <a:rPr lang="zh-CN" altLang="en-US" b="1" dirty="0">
                <a:solidFill>
                  <a:srgbClr val="2E8244"/>
                </a:solidFill>
                <a:ea typeface="ヒラギノ角ゴ Pro W3" charset="-120"/>
                <a:sym typeface="Arial" pitchFamily="34" charset="0"/>
              </a:rPr>
              <a:t>方向看空</a:t>
            </a:r>
          </a:p>
        </p:txBody>
      </p:sp>
      <p:sp>
        <p:nvSpPr>
          <p:cNvPr id="17" name="TextBox 28"/>
          <p:cNvSpPr>
            <a:spLocks noChangeArrowheads="1"/>
          </p:cNvSpPr>
          <p:nvPr/>
        </p:nvSpPr>
        <p:spPr bwMode="auto">
          <a:xfrm>
            <a:off x="4140200" y="2884510"/>
            <a:ext cx="360363" cy="519112"/>
          </a:xfrm>
          <a:prstGeom prst="rect">
            <a:avLst/>
          </a:prstGeom>
          <a:noFill/>
          <a:ln w="9525" cmpd="sng">
            <a:noFill/>
            <a:bevel/>
            <a:headEnd/>
            <a:tailEnd/>
          </a:ln>
        </p:spPr>
        <p:txBody>
          <a:bodyPr>
            <a:spAutoFit/>
          </a:bodyPr>
          <a:lstStyle/>
          <a:p>
            <a:r>
              <a:rPr lang="zh-CN" altLang="en-US" sz="1400" dirty="0">
                <a:solidFill>
                  <a:schemeClr val="accent1"/>
                </a:solidFill>
                <a:latin typeface="华文中宋" pitchFamily="2" charset="-122"/>
                <a:ea typeface="华文中宋" pitchFamily="2" charset="-122"/>
                <a:sym typeface="Arial" pitchFamily="34" charset="0"/>
              </a:rPr>
              <a:t>获利</a:t>
            </a:r>
          </a:p>
        </p:txBody>
      </p:sp>
      <p:sp>
        <p:nvSpPr>
          <p:cNvPr id="18" name="TextBox 28"/>
          <p:cNvSpPr>
            <a:spLocks noChangeArrowheads="1"/>
          </p:cNvSpPr>
          <p:nvPr/>
        </p:nvSpPr>
        <p:spPr bwMode="auto">
          <a:xfrm>
            <a:off x="4140200" y="4108472"/>
            <a:ext cx="360363" cy="523220"/>
          </a:xfrm>
          <a:prstGeom prst="rect">
            <a:avLst/>
          </a:prstGeom>
          <a:noFill/>
          <a:ln w="9525" cmpd="sng">
            <a:noFill/>
            <a:bevel/>
            <a:headEnd/>
            <a:tailEnd/>
          </a:ln>
        </p:spPr>
        <p:txBody>
          <a:bodyPr>
            <a:spAutoFit/>
          </a:bodyPr>
          <a:lstStyle/>
          <a:p>
            <a:r>
              <a:rPr lang="zh-CN" altLang="en-US" sz="1400" dirty="0" smtClean="0">
                <a:solidFill>
                  <a:srgbClr val="2E8244"/>
                </a:solidFill>
                <a:latin typeface="华文中宋" pitchFamily="2" charset="-122"/>
                <a:ea typeface="华文中宋" pitchFamily="2" charset="-122"/>
                <a:sym typeface="Arial" pitchFamily="34" charset="0"/>
              </a:rPr>
              <a:t>损失</a:t>
            </a:r>
          </a:p>
        </p:txBody>
      </p:sp>
      <p:sp>
        <p:nvSpPr>
          <p:cNvPr id="19" name="TextBox 28"/>
          <p:cNvSpPr>
            <a:spLocks noChangeArrowheads="1"/>
          </p:cNvSpPr>
          <p:nvPr/>
        </p:nvSpPr>
        <p:spPr bwMode="auto">
          <a:xfrm>
            <a:off x="7235825" y="3389335"/>
            <a:ext cx="1584325" cy="369332"/>
          </a:xfrm>
          <a:prstGeom prst="rect">
            <a:avLst/>
          </a:prstGeom>
          <a:noFill/>
          <a:ln w="9525" cmpd="sng">
            <a:noFill/>
            <a:bevel/>
            <a:headEnd/>
            <a:tailEnd/>
          </a:ln>
        </p:spPr>
        <p:txBody>
          <a:bodyPr>
            <a:spAutoFit/>
          </a:bodyPr>
          <a:lstStyle/>
          <a:p>
            <a:r>
              <a:rPr kumimoji="0" lang="zh-CN" altLang="en-US" sz="1800" kern="0" dirty="0" smtClean="0">
                <a:solidFill>
                  <a:srgbClr val="C00000"/>
                </a:solidFill>
                <a:latin typeface="华文中宋" pitchFamily="2" charset="-122"/>
                <a:ea typeface="华文中宋" pitchFamily="2" charset="-122"/>
                <a:sym typeface="Arial" pitchFamily="34" charset="0"/>
              </a:rPr>
              <a:t>市场行情</a:t>
            </a:r>
            <a:r>
              <a:rPr kumimoji="0" lang="en-US" altLang="en-US" sz="1800" kern="0" dirty="0" smtClean="0">
                <a:solidFill>
                  <a:srgbClr val="C00000"/>
                </a:solidFill>
                <a:latin typeface="华文中宋" pitchFamily="2" charset="-122"/>
                <a:ea typeface="华文中宋" pitchFamily="2" charset="-122"/>
                <a:sym typeface="Arial" pitchFamily="34" charset="0"/>
              </a:rPr>
              <a:t>(</a:t>
            </a:r>
            <a:r>
              <a:rPr kumimoji="0" lang="zh-CN" altLang="en-US" sz="1800" kern="0" dirty="0" smtClean="0">
                <a:solidFill>
                  <a:srgbClr val="C00000"/>
                </a:solidFill>
                <a:latin typeface="华文中宋" pitchFamily="2" charset="-122"/>
                <a:ea typeface="华文中宋" pitchFamily="2" charset="-122"/>
                <a:sym typeface="Arial" pitchFamily="34" charset="0"/>
              </a:rPr>
              <a:t>涨</a:t>
            </a:r>
            <a:r>
              <a:rPr kumimoji="0" lang="en-US" altLang="en-US" sz="1800" kern="0" dirty="0" smtClean="0">
                <a:solidFill>
                  <a:srgbClr val="C00000"/>
                </a:solidFill>
                <a:latin typeface="华文中宋" pitchFamily="2" charset="-122"/>
                <a:ea typeface="华文中宋" pitchFamily="2" charset="-122"/>
                <a:sym typeface="Arial" pitchFamily="34" charset="0"/>
              </a:rPr>
              <a:t>)</a:t>
            </a:r>
            <a:endParaRPr kumimoji="0" lang="zh-CN" altLang="en-US" sz="1800" kern="0" dirty="0" smtClean="0">
              <a:solidFill>
                <a:srgbClr val="C00000"/>
              </a:solidFill>
              <a:latin typeface="华文中宋" pitchFamily="2" charset="-122"/>
              <a:ea typeface="华文中宋" pitchFamily="2" charset="-122"/>
              <a:sym typeface="Arial" pitchFamily="34" charset="0"/>
            </a:endParaRPr>
          </a:p>
        </p:txBody>
      </p:sp>
      <p:sp>
        <p:nvSpPr>
          <p:cNvPr id="20" name="TextBox 28"/>
          <p:cNvSpPr>
            <a:spLocks noChangeArrowheads="1"/>
          </p:cNvSpPr>
          <p:nvPr/>
        </p:nvSpPr>
        <p:spPr bwMode="auto">
          <a:xfrm>
            <a:off x="250825" y="3389335"/>
            <a:ext cx="1584325" cy="369332"/>
          </a:xfrm>
          <a:prstGeom prst="rect">
            <a:avLst/>
          </a:prstGeom>
          <a:noFill/>
          <a:ln w="9525" cmpd="sng">
            <a:noFill/>
            <a:bevel/>
            <a:headEnd/>
            <a:tailEnd/>
          </a:ln>
        </p:spPr>
        <p:txBody>
          <a:bodyPr>
            <a:spAutoFit/>
          </a:bodyPr>
          <a:lstStyle/>
          <a:p>
            <a:r>
              <a:rPr lang="zh-CN" altLang="en-US" sz="1800" dirty="0" smtClean="0">
                <a:solidFill>
                  <a:srgbClr val="2E8244"/>
                </a:solidFill>
                <a:latin typeface="华文中宋" pitchFamily="2" charset="-122"/>
                <a:ea typeface="华文中宋" pitchFamily="2" charset="-122"/>
                <a:sym typeface="Arial" pitchFamily="34" charset="0"/>
              </a:rPr>
              <a:t>市场行情</a:t>
            </a:r>
            <a:r>
              <a:rPr lang="en-US" altLang="en-US" sz="1800" dirty="0" smtClean="0">
                <a:solidFill>
                  <a:srgbClr val="2E8244"/>
                </a:solidFill>
                <a:latin typeface="华文中宋" pitchFamily="2" charset="-122"/>
                <a:ea typeface="华文中宋" pitchFamily="2" charset="-122"/>
                <a:sym typeface="Arial" pitchFamily="34" charset="0"/>
              </a:rPr>
              <a:t>(</a:t>
            </a:r>
            <a:r>
              <a:rPr lang="zh-CN" altLang="en-US" sz="1800" dirty="0" smtClean="0">
                <a:solidFill>
                  <a:srgbClr val="2E8244"/>
                </a:solidFill>
                <a:latin typeface="华文中宋" pitchFamily="2" charset="-122"/>
                <a:ea typeface="华文中宋" pitchFamily="2" charset="-122"/>
                <a:sym typeface="Arial" pitchFamily="34" charset="0"/>
              </a:rPr>
              <a:t>跌</a:t>
            </a:r>
            <a:r>
              <a:rPr lang="en-US" altLang="en-US" sz="1800" dirty="0" smtClean="0">
                <a:solidFill>
                  <a:srgbClr val="2E8244"/>
                </a:solidFill>
                <a:latin typeface="华文中宋" pitchFamily="2" charset="-122"/>
                <a:ea typeface="华文中宋" pitchFamily="2" charset="-122"/>
                <a:sym typeface="Arial" pitchFamily="34" charset="0"/>
              </a:rPr>
              <a:t>)</a:t>
            </a:r>
            <a:endParaRPr lang="zh-CN" altLang="en-US" sz="1800" dirty="0" smtClean="0">
              <a:solidFill>
                <a:srgbClr val="2E8244"/>
              </a:solidFill>
              <a:latin typeface="华文中宋" pitchFamily="2" charset="-122"/>
              <a:ea typeface="华文中宋" pitchFamily="2" charset="-122"/>
              <a:sym typeface="Arial" pitchFamily="34" charset="0"/>
            </a:endParaRPr>
          </a:p>
        </p:txBody>
      </p:sp>
      <p:sp>
        <p:nvSpPr>
          <p:cNvPr id="21" name="TextBox 25"/>
          <p:cNvSpPr>
            <a:spLocks noChangeArrowheads="1"/>
          </p:cNvSpPr>
          <p:nvPr/>
        </p:nvSpPr>
        <p:spPr bwMode="auto">
          <a:xfrm>
            <a:off x="3286117" y="5786454"/>
            <a:ext cx="2286015" cy="461665"/>
          </a:xfrm>
          <a:prstGeom prst="rect">
            <a:avLst/>
          </a:prstGeom>
          <a:noFill/>
          <a:ln w="9525" cmpd="sng">
            <a:noFill/>
            <a:bevel/>
            <a:headEnd/>
            <a:tailEnd/>
          </a:ln>
        </p:spPr>
        <p:txBody>
          <a:bodyPr wrap="square">
            <a:spAutoFit/>
          </a:bodyPr>
          <a:lstStyle/>
          <a:p>
            <a:r>
              <a:rPr lang="zh-CN" altLang="en-US" dirty="0">
                <a:solidFill>
                  <a:srgbClr val="000000"/>
                </a:solidFill>
                <a:ea typeface="ヒラギノ角ゴ Pro W3" charset="-120"/>
                <a:sym typeface="Arial" pitchFamily="34" charset="0"/>
              </a:rPr>
              <a:t>   </a:t>
            </a:r>
            <a:r>
              <a:rPr lang="en-US" dirty="0">
                <a:solidFill>
                  <a:srgbClr val="000000"/>
                </a:solidFill>
                <a:ea typeface="ヒラギノ角ゴ Pro W3" charset="-120"/>
                <a:sym typeface="Arial" pitchFamily="34" charset="0"/>
              </a:rPr>
              <a:t>buyer-</a:t>
            </a:r>
            <a:r>
              <a:rPr lang="zh-CN" altLang="en-US" dirty="0">
                <a:solidFill>
                  <a:schemeClr val="accent1"/>
                </a:solidFill>
                <a:latin typeface="华文中宋" pitchFamily="2" charset="-122"/>
                <a:ea typeface="华文中宋" pitchFamily="2" charset="-122"/>
                <a:sym typeface="Arial" pitchFamily="34" charset="0"/>
              </a:rPr>
              <a:t>权利仓  </a:t>
            </a:r>
            <a:r>
              <a:rPr lang="en-US" dirty="0">
                <a:solidFill>
                  <a:schemeClr val="accent1"/>
                </a:solidFill>
                <a:latin typeface="华文中宋" pitchFamily="2" charset="-122"/>
                <a:ea typeface="华文中宋" pitchFamily="2" charset="-122"/>
                <a:sym typeface="Arial" pitchFamily="34" charset="0"/>
              </a:rPr>
              <a:t> </a:t>
            </a:r>
            <a:endParaRPr lang="zh-CN" altLang="en-US" dirty="0">
              <a:solidFill>
                <a:schemeClr val="accent1"/>
              </a:solidFill>
              <a:latin typeface="华文中宋" pitchFamily="2" charset="-122"/>
              <a:ea typeface="华文中宋" pitchFamily="2" charset="-122"/>
              <a:sym typeface="Arial" pitchFamily="34" charset="0"/>
            </a:endParaRPr>
          </a:p>
        </p:txBody>
      </p:sp>
      <p:sp>
        <p:nvSpPr>
          <p:cNvPr id="22" name="TextBox 25"/>
          <p:cNvSpPr>
            <a:spLocks noChangeArrowheads="1"/>
          </p:cNvSpPr>
          <p:nvPr/>
        </p:nvSpPr>
        <p:spPr bwMode="auto">
          <a:xfrm>
            <a:off x="3286116" y="1196963"/>
            <a:ext cx="2286016" cy="461665"/>
          </a:xfrm>
          <a:prstGeom prst="rect">
            <a:avLst/>
          </a:prstGeom>
          <a:noFill/>
          <a:ln w="9525" cmpd="sng">
            <a:noFill/>
            <a:bevel/>
            <a:headEnd/>
            <a:tailEnd/>
          </a:ln>
        </p:spPr>
        <p:txBody>
          <a:bodyPr wrap="square">
            <a:spAutoFit/>
          </a:bodyPr>
          <a:lstStyle/>
          <a:p>
            <a:r>
              <a:rPr lang="zh-CN" altLang="en-US" dirty="0">
                <a:solidFill>
                  <a:srgbClr val="000000"/>
                </a:solidFill>
                <a:ea typeface="ヒラギノ角ゴ Pro W3" charset="-120"/>
                <a:sym typeface="Arial" pitchFamily="34" charset="0"/>
              </a:rPr>
              <a:t>   </a:t>
            </a:r>
            <a:r>
              <a:rPr lang="en-US" dirty="0">
                <a:solidFill>
                  <a:srgbClr val="000000"/>
                </a:solidFill>
                <a:ea typeface="ヒラギノ角ゴ Pro W3" charset="-120"/>
                <a:sym typeface="Arial" pitchFamily="34" charset="0"/>
              </a:rPr>
              <a:t>seller-</a:t>
            </a:r>
            <a:r>
              <a:rPr lang="zh-CN" altLang="en-US" dirty="0">
                <a:solidFill>
                  <a:schemeClr val="accent1"/>
                </a:solidFill>
                <a:latin typeface="华文中宋" pitchFamily="2" charset="-122"/>
                <a:ea typeface="华文中宋" pitchFamily="2" charset="-122"/>
                <a:sym typeface="Arial" pitchFamily="34" charset="0"/>
              </a:rPr>
              <a:t>义务仓  </a:t>
            </a:r>
            <a:r>
              <a:rPr lang="en-US" dirty="0">
                <a:solidFill>
                  <a:schemeClr val="accent1"/>
                </a:solidFill>
                <a:latin typeface="华文中宋" pitchFamily="2" charset="-122"/>
                <a:ea typeface="华文中宋" pitchFamily="2" charset="-122"/>
                <a:sym typeface="Arial" pitchFamily="34" charset="0"/>
              </a:rPr>
              <a:t> </a:t>
            </a:r>
            <a:endParaRPr lang="zh-CN" altLang="en-US" dirty="0">
              <a:solidFill>
                <a:schemeClr val="accent1"/>
              </a:solidFill>
              <a:latin typeface="华文中宋" pitchFamily="2" charset="-122"/>
              <a:ea typeface="华文中宋" pitchFamily="2" charset="-122"/>
              <a:sym typeface="Arial" pitchFamily="34" charset="0"/>
            </a:endParaRPr>
          </a:p>
        </p:txBody>
      </p:sp>
      <p:cxnSp>
        <p:nvCxnSpPr>
          <p:cNvPr id="28" name="直接连接符 27"/>
          <p:cNvCxnSpPr/>
          <p:nvPr/>
        </p:nvCxnSpPr>
        <p:spPr bwMode="auto">
          <a:xfrm>
            <a:off x="2928926" y="2643182"/>
            <a:ext cx="2928958" cy="0"/>
          </a:xfrm>
          <a:prstGeom prst="line">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19050" cap="flat" cmpd="sng" algn="ctr">
            <a:solidFill>
              <a:schemeClr val="tx1"/>
            </a:solidFill>
            <a:prstDash val="solid"/>
            <a:round/>
            <a:headEnd type="none" w="med" len="med"/>
            <a:tailEnd type="none" w="med" len="med"/>
          </a:ln>
          <a:effectLst/>
        </p:spPr>
      </p:cxnSp>
      <p:cxnSp>
        <p:nvCxnSpPr>
          <p:cNvPr id="34" name="直接连接符 33"/>
          <p:cNvCxnSpPr/>
          <p:nvPr/>
        </p:nvCxnSpPr>
        <p:spPr bwMode="auto">
          <a:xfrm>
            <a:off x="2928926" y="4857760"/>
            <a:ext cx="2928958" cy="0"/>
          </a:xfrm>
          <a:prstGeom prst="line">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19050" cap="flat" cmpd="sng" algn="ctr">
            <a:solidFill>
              <a:schemeClr val="tx1"/>
            </a:solidFill>
            <a:prstDash val="solid"/>
            <a:round/>
            <a:headEnd type="none" w="med" len="med"/>
            <a:tailEnd type="none" w="med" len="med"/>
          </a:ln>
          <a:effectLst/>
        </p:spPr>
      </p:cxnSp>
      <p:cxnSp>
        <p:nvCxnSpPr>
          <p:cNvPr id="24" name="直接箭头连接符 23"/>
          <p:cNvCxnSpPr/>
          <p:nvPr/>
        </p:nvCxnSpPr>
        <p:spPr bwMode="auto">
          <a:xfrm rot="5400000" flipH="1" flipV="1">
            <a:off x="2500298" y="3713958"/>
            <a:ext cx="3857652" cy="1588"/>
          </a:xfrm>
          <a:prstGeom prst="straightConnector1">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19050" cap="flat" cmpd="sng" algn="ctr">
            <a:solidFill>
              <a:srgbClr val="0070C0"/>
            </a:solidFill>
            <a:prstDash val="solid"/>
            <a:round/>
            <a:headEnd type="none" w="med" len="med"/>
            <a:tailEnd type="arrow"/>
          </a:ln>
          <a:effectLst/>
        </p:spPr>
      </p:cxnSp>
      <p:cxnSp>
        <p:nvCxnSpPr>
          <p:cNvPr id="27" name="直接箭头连接符 26"/>
          <p:cNvCxnSpPr/>
          <p:nvPr/>
        </p:nvCxnSpPr>
        <p:spPr bwMode="auto">
          <a:xfrm>
            <a:off x="1357290" y="3786190"/>
            <a:ext cx="6286544" cy="1588"/>
          </a:xfrm>
          <a:prstGeom prst="straightConnector1">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19050" cap="flat" cmpd="sng" algn="ctr">
            <a:solidFill>
              <a:srgbClr val="0070C0"/>
            </a:solidFill>
            <a:prstDash val="solid"/>
            <a:round/>
            <a:headEnd type="none" w="med" len="med"/>
            <a:tailEnd type="arrow"/>
          </a:ln>
          <a:effectLst/>
        </p:spPr>
      </p:cxnSp>
    </p:spTree>
    <p:extLst>
      <p:ext uri="{BB962C8B-B14F-4D97-AF65-F5344CB8AC3E}">
        <p14:creationId xmlns:p14="http://schemas.microsoft.com/office/powerpoint/2010/main" val="3874871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占位符 3"/>
          <p:cNvSpPr>
            <a:spLocks noGrp="1"/>
          </p:cNvSpPr>
          <p:nvPr>
            <p:ph type="dt" sz="quarter" idx="10"/>
          </p:nvPr>
        </p:nvSpPr>
        <p:spPr>
          <a:noFill/>
        </p:spPr>
        <p:txBody>
          <a:bodyPr/>
          <a:lstStyle/>
          <a:p>
            <a:r>
              <a:rPr lang="en-US" altLang="ko-KR" smtClean="0"/>
              <a:t>www.</a:t>
            </a:r>
            <a:r>
              <a:rPr lang="en-US" altLang="zh-CN" smtClean="0"/>
              <a:t>jyqh</a:t>
            </a:r>
            <a:r>
              <a:rPr lang="en-US" altLang="ko-KR" smtClean="0"/>
              <a:t>.com</a:t>
            </a:r>
            <a:r>
              <a:rPr lang="en-US" altLang="zh-CN" smtClean="0"/>
              <a:t>.cn</a:t>
            </a:r>
            <a:endParaRPr lang="en-US" altLang="ko-KR" smtClean="0"/>
          </a:p>
        </p:txBody>
      </p:sp>
      <p:sp>
        <p:nvSpPr>
          <p:cNvPr id="5123" name="Rectangle 2"/>
          <p:cNvSpPr>
            <a:spLocks noGrp="1" noChangeArrowheads="1"/>
          </p:cNvSpPr>
          <p:nvPr>
            <p:ph type="title"/>
          </p:nvPr>
        </p:nvSpPr>
        <p:spPr>
          <a:xfrm>
            <a:off x="1908175" y="577850"/>
            <a:ext cx="6950105" cy="609600"/>
          </a:xfrm>
        </p:spPr>
        <p:txBody>
          <a:bodyPr/>
          <a:lstStyle/>
          <a:p>
            <a:pPr algn="ctr" eaLnBrk="1" hangingPunct="1"/>
            <a:r>
              <a:rPr lang="zh-CN" altLang="en-US" dirty="0" smtClean="0">
                <a:latin typeface="楷体_GB2312" pitchFamily="49" charset="-122"/>
                <a:ea typeface="楷体_GB2312" pitchFamily="49" charset="-122"/>
              </a:rPr>
              <a:t>目 录</a:t>
            </a:r>
          </a:p>
        </p:txBody>
      </p:sp>
      <p:sp>
        <p:nvSpPr>
          <p:cNvPr id="37892" name="AutoShape 4"/>
          <p:cNvSpPr>
            <a:spLocks noChangeArrowheads="1"/>
          </p:cNvSpPr>
          <p:nvPr/>
        </p:nvSpPr>
        <p:spPr bwMode="gray">
          <a:xfrm>
            <a:off x="1214414" y="2492896"/>
            <a:ext cx="6786610" cy="1285877"/>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a:defRPr/>
            </a:pPr>
            <a:endParaRPr kumimoji="0" lang="en-US" altLang="zh-CN" b="1" kern="0" dirty="0">
              <a:solidFill>
                <a:srgbClr val="FFFFFF"/>
              </a:solidFill>
              <a:latin typeface="楷体_GB2312" pitchFamily="49" charset="-122"/>
              <a:ea typeface="楷体_GB2312" pitchFamily="49" charset="-122"/>
            </a:endParaRPr>
          </a:p>
          <a:p>
            <a:pPr>
              <a:defRPr/>
            </a:pPr>
            <a:r>
              <a:rPr kumimoji="0" lang="zh-CN" altLang="en-US" sz="3600" b="1" kern="0" dirty="0">
                <a:solidFill>
                  <a:srgbClr val="FFFFFF"/>
                </a:solidFill>
                <a:latin typeface="楷体_GB2312" pitchFamily="49" charset="-122"/>
                <a:ea typeface="楷体_GB2312" pitchFamily="49" charset="-122"/>
              </a:rPr>
              <a:t>二</a:t>
            </a:r>
            <a:r>
              <a:rPr kumimoji="0" lang="zh-CN" altLang="en-US" sz="3600" b="1" kern="0" dirty="0" smtClean="0">
                <a:solidFill>
                  <a:schemeClr val="bg1"/>
                </a:solidFill>
                <a:latin typeface="楷体_GB2312" pitchFamily="49" charset="-122"/>
                <a:ea typeface="楷体_GB2312" pitchFamily="49" charset="-122"/>
              </a:rPr>
              <a:t>、期权价格的形成及影响因素</a:t>
            </a:r>
            <a:endParaRPr kumimoji="0" lang="zh-CN" altLang="en-US" sz="3600" b="1" kern="0" dirty="0">
              <a:solidFill>
                <a:schemeClr val="bg1"/>
              </a:solidFill>
              <a:latin typeface="楷体_GB2312" pitchFamily="49" charset="-122"/>
              <a:ea typeface="楷体_GB2312" pitchFamily="49" charset="-122"/>
            </a:endParaRPr>
          </a:p>
          <a:p>
            <a:pPr>
              <a:defRPr/>
            </a:pPr>
            <a:endParaRPr lang="zh-CN" altLang="en-US" b="1" dirty="0">
              <a:solidFill>
                <a:srgbClr val="FFFFFF"/>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8175" y="577850"/>
            <a:ext cx="6950105" cy="609600"/>
          </a:xfrm>
        </p:spPr>
        <p:txBody>
          <a:bodyPr/>
          <a:lstStyle/>
          <a:p>
            <a:pPr algn="ctr"/>
            <a:r>
              <a:rPr lang="zh-CN" altLang="en-US" dirty="0" smtClean="0">
                <a:latin typeface="楷体_GB2312" pitchFamily="49" charset="-122"/>
                <a:ea typeface="楷体_GB2312" pitchFamily="49" charset="-122"/>
              </a:rPr>
              <a:t>期权价值的构成</a:t>
            </a:r>
          </a:p>
        </p:txBody>
      </p:sp>
      <p:sp>
        <p:nvSpPr>
          <p:cNvPr id="3" name="内容占位符 2"/>
          <p:cNvSpPr>
            <a:spLocks noGrp="1"/>
          </p:cNvSpPr>
          <p:nvPr>
            <p:ph idx="1"/>
          </p:nvPr>
        </p:nvSpPr>
        <p:spPr>
          <a:xfrm>
            <a:off x="468312" y="1268413"/>
            <a:ext cx="8318529" cy="2517777"/>
          </a:xfrm>
        </p:spPr>
        <p:txBody>
          <a:bodyPr/>
          <a:lstStyle/>
          <a:p>
            <a:pPr>
              <a:buClr>
                <a:srgbClr val="33CC33"/>
              </a:buClr>
              <a:buFont typeface="Wingdings" pitchFamily="2" charset="2"/>
              <a:buChar char="n"/>
            </a:pPr>
            <a:r>
              <a:rPr lang="zh-CN" altLang="en-US" sz="2000" dirty="0" smtClean="0">
                <a:solidFill>
                  <a:srgbClr val="3366CC"/>
                </a:solidFill>
                <a:latin typeface="华文中宋" pitchFamily="2" charset="-122"/>
                <a:ea typeface="华文中宋" pitchFamily="2" charset="-122"/>
              </a:rPr>
              <a:t>内在价值（</a:t>
            </a:r>
            <a:r>
              <a:rPr lang="en-US" altLang="zh-CN" sz="2000" dirty="0" smtClean="0">
                <a:solidFill>
                  <a:srgbClr val="3366CC"/>
                </a:solidFill>
                <a:latin typeface="华文中宋" pitchFamily="2" charset="-122"/>
                <a:ea typeface="华文中宋" pitchFamily="2" charset="-122"/>
              </a:rPr>
              <a:t>Intrinsic Value)</a:t>
            </a:r>
            <a:endParaRPr lang="en-US" altLang="zh-CN" sz="1800" dirty="0" smtClean="0">
              <a:solidFill>
                <a:srgbClr val="3366CC"/>
              </a:solidFill>
              <a:latin typeface="华文中宋" pitchFamily="2" charset="-122"/>
              <a:ea typeface="华文中宋" pitchFamily="2" charset="-122"/>
            </a:endParaRPr>
          </a:p>
          <a:p>
            <a:pPr lvl="1">
              <a:buClr>
                <a:srgbClr val="33CC33"/>
              </a:buClr>
              <a:buFont typeface="Wingdings" pitchFamily="2" charset="2"/>
              <a:buChar char="Ø"/>
            </a:pPr>
            <a:r>
              <a:rPr lang="zh-CN" altLang="en-US" sz="1800" dirty="0" smtClean="0">
                <a:solidFill>
                  <a:srgbClr val="3366CC"/>
                </a:solidFill>
                <a:latin typeface="华文中宋" pitchFamily="2" charset="-122"/>
                <a:ea typeface="华文中宋" pitchFamily="2" charset="-122"/>
              </a:rPr>
              <a:t>看涨期权的内在价值：实值：</a:t>
            </a:r>
            <a:r>
              <a:rPr lang="zh-CN" altLang="en-US" sz="1800" dirty="0" smtClean="0">
                <a:solidFill>
                  <a:srgbClr val="C00000"/>
                </a:solidFill>
                <a:latin typeface="华文中宋" pitchFamily="2" charset="-122"/>
                <a:ea typeface="华文中宋" pitchFamily="2" charset="-122"/>
              </a:rPr>
              <a:t>标的资产价格大于行权价格</a:t>
            </a:r>
            <a:r>
              <a:rPr lang="zh-CN" altLang="en-US" sz="1800" dirty="0" smtClean="0">
                <a:solidFill>
                  <a:srgbClr val="3366CC"/>
                </a:solidFill>
                <a:latin typeface="华文中宋" pitchFamily="2" charset="-122"/>
                <a:ea typeface="华文中宋" pitchFamily="2" charset="-122"/>
              </a:rPr>
              <a:t>的部分；</a:t>
            </a:r>
            <a:endParaRPr lang="en-US" altLang="zh-CN" sz="1800" dirty="0" smtClean="0">
              <a:solidFill>
                <a:srgbClr val="3366CC"/>
              </a:solidFill>
              <a:latin typeface="华文中宋" pitchFamily="2" charset="-122"/>
              <a:ea typeface="华文中宋" pitchFamily="2" charset="-122"/>
            </a:endParaRPr>
          </a:p>
          <a:p>
            <a:pPr lvl="1">
              <a:buClr>
                <a:srgbClr val="33CC33"/>
              </a:buClr>
              <a:buNone/>
            </a:pPr>
            <a:r>
              <a:rPr lang="zh-CN" altLang="en-US" sz="1800" dirty="0" smtClean="0">
                <a:solidFill>
                  <a:srgbClr val="3366CC"/>
                </a:solidFill>
                <a:latin typeface="华文中宋" pitchFamily="2" charset="-122"/>
                <a:ea typeface="华文中宋" pitchFamily="2" charset="-122"/>
              </a:rPr>
              <a:t>   虚值：</a:t>
            </a:r>
            <a:r>
              <a:rPr lang="en-US" altLang="zh-CN" sz="1800" dirty="0" smtClean="0">
                <a:solidFill>
                  <a:srgbClr val="3366CC"/>
                </a:solidFill>
                <a:latin typeface="华文中宋" pitchFamily="2" charset="-122"/>
                <a:ea typeface="华文中宋" pitchFamily="2" charset="-122"/>
              </a:rPr>
              <a:t>0</a:t>
            </a:r>
          </a:p>
          <a:p>
            <a:pPr lvl="1">
              <a:buClr>
                <a:srgbClr val="33CC33"/>
              </a:buClr>
              <a:buFont typeface="Wingdings" pitchFamily="2" charset="2"/>
              <a:buChar char="Ø"/>
            </a:pPr>
            <a:r>
              <a:rPr lang="zh-CN" altLang="en-US" sz="1800" dirty="0" smtClean="0">
                <a:solidFill>
                  <a:srgbClr val="3366CC"/>
                </a:solidFill>
                <a:latin typeface="华文中宋" pitchFamily="2" charset="-122"/>
                <a:ea typeface="华文中宋" pitchFamily="2" charset="-122"/>
              </a:rPr>
              <a:t>看跌期权的内在价值：实值：</a:t>
            </a:r>
            <a:r>
              <a:rPr lang="zh-CN" altLang="en-US" sz="1800" dirty="0" smtClean="0">
                <a:solidFill>
                  <a:srgbClr val="C00000"/>
                </a:solidFill>
                <a:latin typeface="华文中宋" pitchFamily="2" charset="-122"/>
                <a:ea typeface="华文中宋" pitchFamily="2" charset="-122"/>
              </a:rPr>
              <a:t>行权价格大于标的资产价格</a:t>
            </a:r>
            <a:r>
              <a:rPr lang="zh-CN" altLang="en-US" sz="1800" dirty="0" smtClean="0">
                <a:solidFill>
                  <a:srgbClr val="3366CC"/>
                </a:solidFill>
                <a:latin typeface="华文中宋" pitchFamily="2" charset="-122"/>
                <a:ea typeface="华文中宋" pitchFamily="2" charset="-122"/>
              </a:rPr>
              <a:t>的部分；</a:t>
            </a:r>
            <a:endParaRPr lang="en-US" altLang="zh-CN" sz="1800" dirty="0" smtClean="0">
              <a:solidFill>
                <a:srgbClr val="3366CC"/>
              </a:solidFill>
              <a:latin typeface="华文中宋" pitchFamily="2" charset="-122"/>
              <a:ea typeface="华文中宋" pitchFamily="2" charset="-122"/>
            </a:endParaRPr>
          </a:p>
          <a:p>
            <a:pPr lvl="1">
              <a:buClr>
                <a:srgbClr val="33CC33"/>
              </a:buClr>
              <a:buNone/>
            </a:pPr>
            <a:r>
              <a:rPr lang="en-US" altLang="zh-CN" sz="1800" dirty="0" smtClean="0">
                <a:solidFill>
                  <a:srgbClr val="3366CC"/>
                </a:solidFill>
                <a:latin typeface="华文中宋" pitchFamily="2" charset="-122"/>
                <a:ea typeface="华文中宋" pitchFamily="2" charset="-122"/>
              </a:rPr>
              <a:t>   </a:t>
            </a:r>
            <a:r>
              <a:rPr lang="zh-CN" altLang="en-US" sz="1800" dirty="0" smtClean="0">
                <a:solidFill>
                  <a:srgbClr val="3366CC"/>
                </a:solidFill>
                <a:latin typeface="华文中宋" pitchFamily="2" charset="-122"/>
                <a:ea typeface="华文中宋" pitchFamily="2" charset="-122"/>
              </a:rPr>
              <a:t>虚值：</a:t>
            </a:r>
            <a:r>
              <a:rPr lang="en-US" altLang="zh-CN" sz="1800" dirty="0" smtClean="0">
                <a:solidFill>
                  <a:srgbClr val="3366CC"/>
                </a:solidFill>
                <a:latin typeface="华文中宋" pitchFamily="2" charset="-122"/>
                <a:ea typeface="华文中宋" pitchFamily="2" charset="-122"/>
              </a:rPr>
              <a:t>0</a:t>
            </a:r>
          </a:p>
          <a:p>
            <a:pPr marL="342900" lvl="1" indent="-342900">
              <a:buClr>
                <a:srgbClr val="33CC33"/>
              </a:buClr>
              <a:buFont typeface="Wingdings" pitchFamily="2" charset="2"/>
              <a:buChar char="n"/>
            </a:pPr>
            <a:r>
              <a:rPr lang="zh-CN" altLang="en-US" sz="2000" dirty="0" smtClean="0">
                <a:solidFill>
                  <a:srgbClr val="3366CC"/>
                </a:solidFill>
                <a:latin typeface="华文中宋" pitchFamily="2" charset="-122"/>
                <a:ea typeface="华文中宋" pitchFamily="2" charset="-122"/>
              </a:rPr>
              <a:t>时间价值（</a:t>
            </a:r>
            <a:r>
              <a:rPr lang="en-US" altLang="zh-CN" sz="2000" dirty="0" smtClean="0">
                <a:solidFill>
                  <a:srgbClr val="3366CC"/>
                </a:solidFill>
                <a:latin typeface="华文中宋" pitchFamily="2" charset="-122"/>
                <a:ea typeface="华文中宋" pitchFamily="2" charset="-122"/>
              </a:rPr>
              <a:t>Time Value)</a:t>
            </a:r>
            <a:r>
              <a:rPr lang="en-US" altLang="zh-CN" sz="1800" dirty="0" smtClean="0">
                <a:solidFill>
                  <a:srgbClr val="3366CC"/>
                </a:solidFill>
                <a:latin typeface="华文中宋" pitchFamily="2" charset="-122"/>
                <a:ea typeface="华文中宋" pitchFamily="2" charset="-122"/>
              </a:rPr>
              <a:t>——</a:t>
            </a:r>
            <a:r>
              <a:rPr lang="zh-CN" altLang="en-US" sz="1800" dirty="0" smtClean="0">
                <a:solidFill>
                  <a:srgbClr val="3366CC"/>
                </a:solidFill>
                <a:latin typeface="华文中宋" pitchFamily="2" charset="-122"/>
                <a:ea typeface="华文中宋" pitchFamily="2" charset="-122"/>
              </a:rPr>
              <a:t>从期权价值中扣除内在价值之后的剩余部分</a:t>
            </a:r>
            <a:endParaRPr lang="en-US" altLang="zh-CN" sz="1800" dirty="0" smtClean="0">
              <a:solidFill>
                <a:srgbClr val="3366CC"/>
              </a:solidFill>
              <a:latin typeface="华文中宋" pitchFamily="2" charset="-122"/>
              <a:ea typeface="华文中宋" pitchFamily="2" charset="-122"/>
            </a:endParaRPr>
          </a:p>
          <a:p>
            <a:pPr marL="342900" lvl="1" indent="-342900">
              <a:buClr>
                <a:srgbClr val="33CC33"/>
              </a:buClr>
              <a:buFont typeface="Wingdings" pitchFamily="2" charset="2"/>
              <a:buChar char="n"/>
            </a:pPr>
            <a:endParaRPr lang="en-US" altLang="zh-CN" sz="1800" dirty="0" smtClean="0">
              <a:solidFill>
                <a:srgbClr val="3366CC"/>
              </a:solidFill>
              <a:latin typeface="华文中宋" pitchFamily="2" charset="-122"/>
              <a:ea typeface="华文中宋" pitchFamily="2" charset="-122"/>
            </a:endParaRPr>
          </a:p>
          <a:p>
            <a:pPr marL="0" lvl="1" indent="0" algn="ctr">
              <a:buClr>
                <a:srgbClr val="33CC33"/>
              </a:buClr>
              <a:buNone/>
            </a:pPr>
            <a:r>
              <a:rPr lang="zh-CN" altLang="en-US" sz="2000" dirty="0" smtClean="0">
                <a:solidFill>
                  <a:srgbClr val="C00000"/>
                </a:solidFill>
                <a:latin typeface="华文中宋" pitchFamily="2" charset="-122"/>
                <a:ea typeface="华文中宋" pitchFamily="2" charset="-122"/>
              </a:rPr>
              <a:t>期权价值</a:t>
            </a:r>
            <a:r>
              <a:rPr lang="en-US" altLang="zh-CN" sz="2000" dirty="0" smtClean="0">
                <a:solidFill>
                  <a:srgbClr val="C00000"/>
                </a:solidFill>
                <a:latin typeface="华文中宋" pitchFamily="2" charset="-122"/>
                <a:ea typeface="华文中宋" pitchFamily="2" charset="-122"/>
              </a:rPr>
              <a:t>= </a:t>
            </a:r>
            <a:r>
              <a:rPr lang="zh-CN" altLang="en-US" sz="2000" dirty="0" smtClean="0">
                <a:solidFill>
                  <a:srgbClr val="C00000"/>
                </a:solidFill>
                <a:latin typeface="华文中宋" pitchFamily="2" charset="-122"/>
                <a:ea typeface="华文中宋" pitchFamily="2" charset="-122"/>
              </a:rPr>
              <a:t>内在价值</a:t>
            </a:r>
            <a:r>
              <a:rPr lang="en-US" altLang="zh-CN" sz="2000" dirty="0" smtClean="0">
                <a:solidFill>
                  <a:srgbClr val="C00000"/>
                </a:solidFill>
                <a:latin typeface="华文中宋" pitchFamily="2" charset="-122"/>
                <a:ea typeface="华文中宋" pitchFamily="2" charset="-122"/>
              </a:rPr>
              <a:t>+</a:t>
            </a:r>
            <a:r>
              <a:rPr lang="zh-CN" altLang="en-US" sz="2000" dirty="0" smtClean="0">
                <a:solidFill>
                  <a:srgbClr val="C00000"/>
                </a:solidFill>
                <a:latin typeface="华文中宋" pitchFamily="2" charset="-122"/>
                <a:ea typeface="华文中宋" pitchFamily="2" charset="-122"/>
              </a:rPr>
              <a:t>时间价值</a:t>
            </a:r>
            <a:endParaRPr lang="en-US" altLang="zh-CN" sz="2000" dirty="0" smtClean="0">
              <a:solidFill>
                <a:srgbClr val="C00000"/>
              </a:solidFill>
              <a:latin typeface="华文中宋" pitchFamily="2" charset="-122"/>
              <a:ea typeface="华文中宋" pitchFamily="2" charset="-122"/>
            </a:endParaRPr>
          </a:p>
        </p:txBody>
      </p:sp>
      <p:sp>
        <p:nvSpPr>
          <p:cNvPr id="4" name="日期占位符 3"/>
          <p:cNvSpPr>
            <a:spLocks noGrp="1"/>
          </p:cNvSpPr>
          <p:nvPr>
            <p:ph type="dt" sz="half" idx="10"/>
          </p:nvPr>
        </p:nvSpPr>
        <p:spPr/>
        <p:txBody>
          <a:bodyPr/>
          <a:lstStyle/>
          <a:p>
            <a:pPr>
              <a:defRPr/>
            </a:pPr>
            <a:r>
              <a:rPr lang="en-US" altLang="ko-KR" smtClean="0"/>
              <a:t>www.</a:t>
            </a:r>
            <a:r>
              <a:rPr lang="en-US" altLang="zh-CN" smtClean="0"/>
              <a:t>jyqh</a:t>
            </a:r>
            <a:r>
              <a:rPr lang="en-US" altLang="ko-KR" smtClean="0"/>
              <a:t>.com</a:t>
            </a:r>
            <a:r>
              <a:rPr lang="en-US" altLang="zh-CN" smtClean="0"/>
              <a:t>.cn</a:t>
            </a:r>
            <a:endParaRPr lang="en-US" altLang="ko-KR"/>
          </a:p>
        </p:txBody>
      </p:sp>
      <p:sp>
        <p:nvSpPr>
          <p:cNvPr id="5" name="矩形 4"/>
          <p:cNvSpPr/>
          <p:nvPr/>
        </p:nvSpPr>
        <p:spPr>
          <a:xfrm>
            <a:off x="1331640" y="4785843"/>
            <a:ext cx="4169054" cy="443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 name="矩形 5"/>
          <p:cNvSpPr/>
          <p:nvPr/>
        </p:nvSpPr>
        <p:spPr>
          <a:xfrm>
            <a:off x="4857752" y="4785843"/>
            <a:ext cx="2810592" cy="443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bg1"/>
                </a:solidFill>
              </a:rPr>
              <a:t>期权的价值</a:t>
            </a:r>
            <a:r>
              <a:rPr lang="en-US" altLang="zh-CN" sz="1600" b="1" dirty="0" smtClean="0">
                <a:solidFill>
                  <a:schemeClr val="bg1"/>
                </a:solidFill>
              </a:rPr>
              <a:t>- </a:t>
            </a:r>
            <a:r>
              <a:rPr lang="zh-CN" altLang="en-US" sz="1600" b="1" dirty="0" smtClean="0">
                <a:solidFill>
                  <a:schemeClr val="bg1"/>
                </a:solidFill>
              </a:rPr>
              <a:t>内在价值</a:t>
            </a:r>
            <a:endParaRPr lang="zh-CN" altLang="en-US" sz="1600" b="1" dirty="0">
              <a:solidFill>
                <a:schemeClr val="bg1"/>
              </a:solidFill>
            </a:endParaRPr>
          </a:p>
        </p:txBody>
      </p:sp>
      <p:sp>
        <p:nvSpPr>
          <p:cNvPr id="7" name="右大括号 6"/>
          <p:cNvSpPr/>
          <p:nvPr/>
        </p:nvSpPr>
        <p:spPr>
          <a:xfrm rot="16200000">
            <a:off x="6034769" y="3273601"/>
            <a:ext cx="432048" cy="2786082"/>
          </a:xfrm>
          <a:prstGeom prst="rightBrace">
            <a:avLst>
              <a:gd name="adj1" fmla="val 42787"/>
              <a:gd name="adj2" fmla="val 49691"/>
            </a:avLst>
          </a:prstGeom>
          <a:no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右大括号 7"/>
          <p:cNvSpPr/>
          <p:nvPr/>
        </p:nvSpPr>
        <p:spPr>
          <a:xfrm rot="16200000">
            <a:off x="2891497" y="2844973"/>
            <a:ext cx="432048" cy="3500462"/>
          </a:xfrm>
          <a:prstGeom prst="rightBrace">
            <a:avLst>
              <a:gd name="adj1" fmla="val 42787"/>
              <a:gd name="adj2" fmla="val 49691"/>
            </a:avLst>
          </a:prstGeom>
          <a:no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TextBox 8"/>
          <p:cNvSpPr txBox="1"/>
          <p:nvPr/>
        </p:nvSpPr>
        <p:spPr>
          <a:xfrm>
            <a:off x="2555776" y="4067780"/>
            <a:ext cx="1107996" cy="369332"/>
          </a:xfrm>
          <a:prstGeom prst="rect">
            <a:avLst/>
          </a:prstGeom>
          <a:noFill/>
        </p:spPr>
        <p:txBody>
          <a:bodyPr wrap="none" rtlCol="0">
            <a:spAutoFit/>
          </a:bodyPr>
          <a:lstStyle/>
          <a:p>
            <a:r>
              <a:rPr lang="zh-CN" altLang="en-US" sz="1800" b="1" dirty="0" smtClean="0">
                <a:solidFill>
                  <a:srgbClr val="3366CC"/>
                </a:solidFill>
                <a:latin typeface="华文中宋" pitchFamily="2" charset="-122"/>
                <a:ea typeface="华文中宋" pitchFamily="2" charset="-122"/>
              </a:rPr>
              <a:t>内在价值</a:t>
            </a:r>
            <a:endParaRPr lang="zh-CN" altLang="en-US" sz="1800" b="1" dirty="0">
              <a:solidFill>
                <a:srgbClr val="3366CC"/>
              </a:solidFill>
              <a:latin typeface="华文中宋" pitchFamily="2" charset="-122"/>
              <a:ea typeface="华文中宋" pitchFamily="2" charset="-122"/>
            </a:endParaRPr>
          </a:p>
        </p:txBody>
      </p:sp>
      <p:sp>
        <p:nvSpPr>
          <p:cNvPr id="10" name="TextBox 9"/>
          <p:cNvSpPr txBox="1"/>
          <p:nvPr/>
        </p:nvSpPr>
        <p:spPr>
          <a:xfrm>
            <a:off x="5696252" y="4139788"/>
            <a:ext cx="1107996" cy="369332"/>
          </a:xfrm>
          <a:prstGeom prst="rect">
            <a:avLst/>
          </a:prstGeom>
          <a:noFill/>
        </p:spPr>
        <p:txBody>
          <a:bodyPr wrap="none" rtlCol="0">
            <a:spAutoFit/>
          </a:bodyPr>
          <a:lstStyle/>
          <a:p>
            <a:r>
              <a:rPr lang="zh-CN" altLang="en-US" sz="1800" b="1" dirty="0">
                <a:solidFill>
                  <a:srgbClr val="3366CC"/>
                </a:solidFill>
                <a:latin typeface="华文中宋" pitchFamily="2" charset="-122"/>
                <a:ea typeface="华文中宋" pitchFamily="2" charset="-122"/>
              </a:rPr>
              <a:t>时间</a:t>
            </a:r>
            <a:r>
              <a:rPr lang="zh-CN" altLang="en-US" sz="1800" b="1" dirty="0" smtClean="0">
                <a:solidFill>
                  <a:srgbClr val="3366CC"/>
                </a:solidFill>
                <a:latin typeface="华文中宋" pitchFamily="2" charset="-122"/>
                <a:ea typeface="华文中宋" pitchFamily="2" charset="-122"/>
              </a:rPr>
              <a:t>价值</a:t>
            </a:r>
            <a:endParaRPr lang="zh-CN" altLang="en-US" sz="1800" b="1" dirty="0">
              <a:solidFill>
                <a:srgbClr val="3366CC"/>
              </a:solidFill>
              <a:latin typeface="华文中宋" pitchFamily="2" charset="-122"/>
              <a:ea typeface="华文中宋" pitchFamily="2" charset="-122"/>
            </a:endParaRPr>
          </a:p>
        </p:txBody>
      </p:sp>
      <p:sp>
        <p:nvSpPr>
          <p:cNvPr id="11" name="右大括号 10"/>
          <p:cNvSpPr/>
          <p:nvPr/>
        </p:nvSpPr>
        <p:spPr>
          <a:xfrm rot="5400000">
            <a:off x="4283968" y="2298837"/>
            <a:ext cx="432048" cy="6336704"/>
          </a:xfrm>
          <a:prstGeom prst="rightBrace">
            <a:avLst>
              <a:gd name="adj1" fmla="val 42787"/>
              <a:gd name="adj2" fmla="val 49691"/>
            </a:avLst>
          </a:prstGeom>
          <a:noFill/>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TextBox 11"/>
          <p:cNvSpPr txBox="1"/>
          <p:nvPr/>
        </p:nvSpPr>
        <p:spPr>
          <a:xfrm>
            <a:off x="3787322" y="5646428"/>
            <a:ext cx="1360742" cy="374860"/>
          </a:xfrm>
          <a:prstGeom prst="rect">
            <a:avLst/>
          </a:prstGeom>
          <a:noFill/>
        </p:spPr>
        <p:txBody>
          <a:bodyPr wrap="square" rtlCol="0">
            <a:spAutoFit/>
          </a:bodyPr>
          <a:lstStyle/>
          <a:p>
            <a:r>
              <a:rPr lang="zh-CN" altLang="en-US" sz="1800" b="1" dirty="0" smtClean="0">
                <a:solidFill>
                  <a:srgbClr val="3366CC"/>
                </a:solidFill>
                <a:latin typeface="华文中宋" pitchFamily="2" charset="-122"/>
                <a:ea typeface="华文中宋" pitchFamily="2" charset="-122"/>
              </a:rPr>
              <a:t>期权的价值</a:t>
            </a:r>
            <a:endParaRPr lang="zh-CN" altLang="en-US" sz="1800" b="1" dirty="0">
              <a:solidFill>
                <a:srgbClr val="3366CC"/>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8175" y="577850"/>
            <a:ext cx="6950105" cy="609600"/>
          </a:xfrm>
        </p:spPr>
        <p:txBody>
          <a:bodyPr/>
          <a:lstStyle/>
          <a:p>
            <a:pPr algn="ctr"/>
            <a:r>
              <a:rPr lang="zh-CN" altLang="en-US" dirty="0" smtClean="0">
                <a:latin typeface="楷体_GB2312" pitchFamily="49" charset="-122"/>
                <a:ea typeface="楷体_GB2312" pitchFamily="49" charset="-122"/>
              </a:rPr>
              <a:t>期权价值的构成</a:t>
            </a:r>
            <a:endParaRPr lang="zh-CN" altLang="en-US" dirty="0"/>
          </a:p>
        </p:txBody>
      </p:sp>
      <p:sp>
        <p:nvSpPr>
          <p:cNvPr id="3" name="内容占位符 2"/>
          <p:cNvSpPr>
            <a:spLocks noGrp="1"/>
          </p:cNvSpPr>
          <p:nvPr>
            <p:ph idx="1"/>
          </p:nvPr>
        </p:nvSpPr>
        <p:spPr>
          <a:xfrm>
            <a:off x="467544" y="1556792"/>
            <a:ext cx="8229600" cy="588951"/>
          </a:xfrm>
          <a:noFill/>
          <a:ln w="9525">
            <a:noFill/>
            <a:miter lim="800000"/>
            <a:headEnd/>
            <a:tailEnd/>
          </a:ln>
        </p:spPr>
        <p:txBody>
          <a:bodyPr vert="horz" wrap="square" lIns="91440" tIns="45720" rIns="91440" bIns="45720" numCol="1" anchor="t" anchorCtr="0" compatLnSpc="1">
            <a:prstTxWarp prst="textNoShape">
              <a:avLst/>
            </a:prstTxWarp>
          </a:bodyPr>
          <a:lstStyle/>
          <a:p>
            <a:pPr marL="712788" lvl="3" indent="-357188">
              <a:lnSpc>
                <a:spcPct val="150000"/>
              </a:lnSpc>
              <a:buClr>
                <a:srgbClr val="33CC33"/>
              </a:buClr>
              <a:buFont typeface="Wingdings" pitchFamily="2" charset="2"/>
              <a:buChar char="n"/>
              <a:tabLst>
                <a:tab pos="1258888" algn="l"/>
              </a:tabLst>
            </a:pPr>
            <a:r>
              <a:rPr lang="zh-CN" altLang="en-US" dirty="0" smtClean="0">
                <a:solidFill>
                  <a:srgbClr val="3366CC"/>
                </a:solidFill>
                <a:latin typeface="华文中宋" pitchFamily="2" charset="-122"/>
                <a:ea typeface="华文中宋" pitchFamily="2" charset="-122"/>
              </a:rPr>
              <a:t>看涨期权的价值构成</a:t>
            </a:r>
            <a:endParaRPr lang="en-US" altLang="zh-CN" dirty="0" smtClean="0">
              <a:solidFill>
                <a:srgbClr val="3366CC"/>
              </a:solidFill>
              <a:latin typeface="华文中宋" pitchFamily="2" charset="-122"/>
              <a:ea typeface="华文中宋" pitchFamily="2" charset="-122"/>
            </a:endParaRPr>
          </a:p>
          <a:p>
            <a:endParaRPr lang="zh-CN" altLang="en-US" sz="2000" dirty="0">
              <a:solidFill>
                <a:srgbClr val="3366CC"/>
              </a:solidFill>
              <a:latin typeface="华文中宋" pitchFamily="2" charset="-122"/>
              <a:ea typeface="华文中宋" pitchFamily="2" charset="-122"/>
            </a:endParaRPr>
          </a:p>
        </p:txBody>
      </p:sp>
      <p:sp>
        <p:nvSpPr>
          <p:cNvPr id="4" name="日期占位符 3"/>
          <p:cNvSpPr>
            <a:spLocks noGrp="1"/>
          </p:cNvSpPr>
          <p:nvPr>
            <p:ph type="dt" sz="half" idx="10"/>
          </p:nvPr>
        </p:nvSpPr>
        <p:spPr/>
        <p:txBody>
          <a:bodyPr/>
          <a:lstStyle/>
          <a:p>
            <a:pPr>
              <a:defRPr/>
            </a:pPr>
            <a:r>
              <a:rPr lang="en-US" altLang="ko-KR" smtClean="0"/>
              <a:t>www.</a:t>
            </a:r>
            <a:r>
              <a:rPr lang="en-US" altLang="zh-CN" smtClean="0"/>
              <a:t>jyqh</a:t>
            </a:r>
            <a:r>
              <a:rPr lang="en-US" altLang="ko-KR" smtClean="0"/>
              <a:t>.com</a:t>
            </a:r>
            <a:r>
              <a:rPr lang="en-US" altLang="zh-CN" smtClean="0"/>
              <a:t>.cn</a:t>
            </a:r>
            <a:endParaRPr lang="en-US" altLang="ko-KR"/>
          </a:p>
        </p:txBody>
      </p:sp>
      <p:cxnSp>
        <p:nvCxnSpPr>
          <p:cNvPr id="8" name="直接箭头连接符 7"/>
          <p:cNvCxnSpPr/>
          <p:nvPr/>
        </p:nvCxnSpPr>
        <p:spPr bwMode="auto">
          <a:xfrm>
            <a:off x="1643042" y="5500702"/>
            <a:ext cx="5500726" cy="158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2" name="直接箭头连接符 11"/>
          <p:cNvCxnSpPr/>
          <p:nvPr/>
        </p:nvCxnSpPr>
        <p:spPr bwMode="auto">
          <a:xfrm rot="5400000" flipH="1" flipV="1">
            <a:off x="571472" y="4429132"/>
            <a:ext cx="2143140" cy="158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7" name="直接连接符 16"/>
          <p:cNvCxnSpPr/>
          <p:nvPr/>
        </p:nvCxnSpPr>
        <p:spPr bwMode="auto">
          <a:xfrm>
            <a:off x="1643042" y="5500702"/>
            <a:ext cx="250033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0" name="直接连接符 19"/>
          <p:cNvCxnSpPr/>
          <p:nvPr/>
        </p:nvCxnSpPr>
        <p:spPr bwMode="auto">
          <a:xfrm flipV="1">
            <a:off x="4143372" y="3857628"/>
            <a:ext cx="1785950" cy="1643074"/>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7" name="直接连接符 26"/>
          <p:cNvCxnSpPr/>
          <p:nvPr/>
        </p:nvCxnSpPr>
        <p:spPr bwMode="auto">
          <a:xfrm rot="5400000">
            <a:off x="2357422" y="4286256"/>
            <a:ext cx="35719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8" name="任意多边形 47"/>
          <p:cNvSpPr/>
          <p:nvPr/>
        </p:nvSpPr>
        <p:spPr bwMode="auto">
          <a:xfrm>
            <a:off x="1998921" y="3753293"/>
            <a:ext cx="3593805" cy="1307805"/>
          </a:xfrm>
          <a:custGeom>
            <a:avLst/>
            <a:gdLst>
              <a:gd name="connsiteX0" fmla="*/ 0 w 3593805"/>
              <a:gd name="connsiteY0" fmla="*/ 1307805 h 1307805"/>
              <a:gd name="connsiteX1" fmla="*/ 1658679 w 3593805"/>
              <a:gd name="connsiteY1" fmla="*/ 999460 h 1307805"/>
              <a:gd name="connsiteX2" fmla="*/ 3593805 w 3593805"/>
              <a:gd name="connsiteY2" fmla="*/ 0 h 1307805"/>
            </a:gdLst>
            <a:ahLst/>
            <a:cxnLst>
              <a:cxn ang="0">
                <a:pos x="connsiteX0" y="connsiteY0"/>
              </a:cxn>
              <a:cxn ang="0">
                <a:pos x="connsiteX1" y="connsiteY1"/>
              </a:cxn>
              <a:cxn ang="0">
                <a:pos x="connsiteX2" y="connsiteY2"/>
              </a:cxn>
            </a:cxnLst>
            <a:rect l="l" t="t" r="r" b="b"/>
            <a:pathLst>
              <a:path w="3593805" h="1307805">
                <a:moveTo>
                  <a:pt x="0" y="1307805"/>
                </a:moveTo>
                <a:cubicBezTo>
                  <a:pt x="529856" y="1262616"/>
                  <a:pt x="1059712" y="1217427"/>
                  <a:pt x="1658679" y="999460"/>
                </a:cubicBezTo>
                <a:cubicBezTo>
                  <a:pt x="2257646" y="781493"/>
                  <a:pt x="2925725" y="390746"/>
                  <a:pt x="3593805" y="0"/>
                </a:cubicBezTo>
              </a:path>
            </a:pathLst>
          </a:cu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Arial" charset="0"/>
              <a:ea typeface="굴림" pitchFamily="34" charset="-127"/>
            </a:endParaRPr>
          </a:p>
        </p:txBody>
      </p:sp>
      <p:sp>
        <p:nvSpPr>
          <p:cNvPr id="49" name="左大括号 48"/>
          <p:cNvSpPr/>
          <p:nvPr/>
        </p:nvSpPr>
        <p:spPr bwMode="auto">
          <a:xfrm>
            <a:off x="4643438" y="4071942"/>
            <a:ext cx="428628" cy="1428760"/>
          </a:xfrm>
          <a:prstGeom prst="leftBrace">
            <a:avLst>
              <a:gd name="adj1" fmla="val 8333"/>
              <a:gd name="adj2" fmla="val 50000"/>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Arial" charset="0"/>
              <a:ea typeface="굴림" pitchFamily="34" charset="-127"/>
            </a:endParaRPr>
          </a:p>
        </p:txBody>
      </p:sp>
      <p:cxnSp>
        <p:nvCxnSpPr>
          <p:cNvPr id="51" name="直接箭头连接符 50"/>
          <p:cNvCxnSpPr/>
          <p:nvPr/>
        </p:nvCxnSpPr>
        <p:spPr bwMode="auto">
          <a:xfrm rot="5400000">
            <a:off x="4787505" y="4357297"/>
            <a:ext cx="570710" cy="1588"/>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53" name="直接箭头连接符 52"/>
          <p:cNvCxnSpPr/>
          <p:nvPr/>
        </p:nvCxnSpPr>
        <p:spPr bwMode="auto">
          <a:xfrm rot="5400000">
            <a:off x="4643438" y="5072074"/>
            <a:ext cx="857256" cy="1588"/>
          </a:xfrm>
          <a:prstGeom prst="straightConnector1">
            <a:avLst/>
          </a:prstGeom>
          <a:ln>
            <a:solidFill>
              <a:srgbClr val="7030A0"/>
            </a:solidFill>
            <a:headEnd type="arrow"/>
            <a:tailEnd type="arrow"/>
          </a:ln>
        </p:spPr>
        <p:style>
          <a:lnRef idx="2">
            <a:schemeClr val="dk1"/>
          </a:lnRef>
          <a:fillRef idx="0">
            <a:schemeClr val="dk1"/>
          </a:fillRef>
          <a:effectRef idx="1">
            <a:schemeClr val="dk1"/>
          </a:effectRef>
          <a:fontRef idx="minor">
            <a:schemeClr val="tx1"/>
          </a:fontRef>
        </p:style>
      </p:cxnSp>
      <p:cxnSp>
        <p:nvCxnSpPr>
          <p:cNvPr id="55" name="直接箭头连接符 54"/>
          <p:cNvCxnSpPr/>
          <p:nvPr/>
        </p:nvCxnSpPr>
        <p:spPr bwMode="auto">
          <a:xfrm rot="5400000">
            <a:off x="2393935" y="5249875"/>
            <a:ext cx="500066" cy="1588"/>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sp>
        <p:nvSpPr>
          <p:cNvPr id="56" name="右大括号 55"/>
          <p:cNvSpPr/>
          <p:nvPr/>
        </p:nvSpPr>
        <p:spPr bwMode="auto">
          <a:xfrm>
            <a:off x="5143504" y="4086236"/>
            <a:ext cx="428628" cy="557210"/>
          </a:xfrm>
          <a:prstGeom prst="rightBrace">
            <a:avLst/>
          </a:prstGeom>
          <a:noFill/>
          <a:ln w="19050" cap="flat" cmpd="sng" algn="ctr">
            <a:solidFill>
              <a:srgbClr val="0070C0"/>
            </a:solidFill>
            <a:prstDash val="solid"/>
            <a:round/>
            <a:headEnd type="none" w="med" len="med"/>
            <a:tailEnd type="none" w="med" len="med"/>
          </a:ln>
          <a:effectLst/>
        </p:spPr>
        <p:style>
          <a:lnRef idx="0">
            <a:scrgbClr r="0" g="0" b="0"/>
          </a:lnRef>
          <a:fillRef idx="1001">
            <a:schemeClr val="dk2"/>
          </a:fillRef>
          <a:effectRef idx="0">
            <a:scrgbClr r="0" g="0" b="0"/>
          </a:effectRef>
          <a:fontRef idx="major"/>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Arial" charset="0"/>
              <a:ea typeface="굴림" pitchFamily="34" charset="-127"/>
            </a:endParaRPr>
          </a:p>
        </p:txBody>
      </p:sp>
      <p:sp>
        <p:nvSpPr>
          <p:cNvPr id="57" name="右大括号 56"/>
          <p:cNvSpPr/>
          <p:nvPr/>
        </p:nvSpPr>
        <p:spPr bwMode="auto">
          <a:xfrm>
            <a:off x="5143504" y="4643446"/>
            <a:ext cx="357190" cy="842962"/>
          </a:xfrm>
          <a:prstGeom prst="rightBrace">
            <a:avLst/>
          </a:prstGeom>
          <a:noFill/>
          <a:ln w="19050" cap="flat" cmpd="sng" algn="ctr">
            <a:solidFill>
              <a:srgbClr val="7030A0"/>
            </a:solidFill>
            <a:prstDash val="solid"/>
            <a:round/>
            <a:headEnd type="none" w="med" len="med"/>
            <a:tailEnd type="none" w="med" len="med"/>
          </a:ln>
          <a:effectLst/>
        </p:spPr>
        <p:style>
          <a:lnRef idx="0">
            <a:scrgbClr r="0" g="0" b="0"/>
          </a:lnRef>
          <a:fillRef idx="1001">
            <a:schemeClr val="dk2"/>
          </a:fillRef>
          <a:effectRef idx="0">
            <a:scrgbClr r="0" g="0" b="0"/>
          </a:effectRef>
          <a:fontRef idx="major"/>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Arial" charset="0"/>
              <a:ea typeface="굴림" pitchFamily="34" charset="-127"/>
            </a:endParaRPr>
          </a:p>
        </p:txBody>
      </p:sp>
      <p:sp>
        <p:nvSpPr>
          <p:cNvPr id="66" name="TextBox 65"/>
          <p:cNvSpPr txBox="1"/>
          <p:nvPr/>
        </p:nvSpPr>
        <p:spPr>
          <a:xfrm>
            <a:off x="1714480" y="5143512"/>
            <a:ext cx="928694" cy="307777"/>
          </a:xfrm>
          <a:prstGeom prst="rect">
            <a:avLst/>
          </a:prstGeom>
          <a:noFill/>
        </p:spPr>
        <p:txBody>
          <a:bodyPr wrap="square" rtlCol="0">
            <a:spAutoFit/>
          </a:bodyPr>
          <a:lstStyle/>
          <a:p>
            <a:r>
              <a:rPr lang="zh-CN" altLang="en-US" sz="1400" b="1" dirty="0" smtClean="0">
                <a:latin typeface="宋体" pitchFamily="2" charset="-122"/>
                <a:ea typeface="宋体" pitchFamily="2" charset="-122"/>
              </a:rPr>
              <a:t>时间价值</a:t>
            </a:r>
            <a:endParaRPr lang="zh-CN" altLang="en-US" sz="1400" b="1" dirty="0">
              <a:latin typeface="宋体" pitchFamily="2" charset="-122"/>
              <a:ea typeface="宋体" pitchFamily="2" charset="-122"/>
            </a:endParaRPr>
          </a:p>
        </p:txBody>
      </p:sp>
      <p:sp>
        <p:nvSpPr>
          <p:cNvPr id="67" name="TextBox 66"/>
          <p:cNvSpPr txBox="1"/>
          <p:nvPr/>
        </p:nvSpPr>
        <p:spPr>
          <a:xfrm>
            <a:off x="4286248" y="3500438"/>
            <a:ext cx="1357322" cy="307777"/>
          </a:xfrm>
          <a:prstGeom prst="rect">
            <a:avLst/>
          </a:prstGeom>
          <a:noFill/>
        </p:spPr>
        <p:txBody>
          <a:bodyPr wrap="square" rtlCol="0">
            <a:spAutoFit/>
          </a:bodyPr>
          <a:lstStyle/>
          <a:p>
            <a:r>
              <a:rPr lang="zh-CN" altLang="en-US" sz="1400" b="1" dirty="0" smtClean="0">
                <a:latin typeface="宋体" pitchFamily="2" charset="-122"/>
                <a:ea typeface="宋体" pitchFamily="2" charset="-122"/>
              </a:rPr>
              <a:t>看涨期权价值</a:t>
            </a:r>
            <a:endParaRPr lang="zh-CN" altLang="en-US" sz="1400" b="1" dirty="0">
              <a:latin typeface="宋体" pitchFamily="2" charset="-122"/>
              <a:ea typeface="宋体" pitchFamily="2" charset="-122"/>
            </a:endParaRPr>
          </a:p>
        </p:txBody>
      </p:sp>
      <p:sp>
        <p:nvSpPr>
          <p:cNvPr id="68" name="TextBox 67"/>
          <p:cNvSpPr txBox="1"/>
          <p:nvPr/>
        </p:nvSpPr>
        <p:spPr>
          <a:xfrm>
            <a:off x="6858016" y="5572140"/>
            <a:ext cx="1285884" cy="307777"/>
          </a:xfrm>
          <a:prstGeom prst="rect">
            <a:avLst/>
          </a:prstGeom>
          <a:noFill/>
        </p:spPr>
        <p:txBody>
          <a:bodyPr wrap="square" rtlCol="0">
            <a:spAutoFit/>
          </a:bodyPr>
          <a:lstStyle/>
          <a:p>
            <a:r>
              <a:rPr lang="zh-CN" altLang="en-US" sz="1400" b="1" dirty="0" smtClean="0">
                <a:latin typeface="宋体" pitchFamily="2" charset="-122"/>
                <a:ea typeface="宋体" pitchFamily="2" charset="-122"/>
              </a:rPr>
              <a:t>标的资产价格</a:t>
            </a:r>
            <a:endParaRPr lang="zh-CN" altLang="en-US" sz="1400" b="1" dirty="0">
              <a:latin typeface="宋体" pitchFamily="2" charset="-122"/>
              <a:ea typeface="宋体" pitchFamily="2" charset="-122"/>
            </a:endParaRPr>
          </a:p>
        </p:txBody>
      </p:sp>
      <p:sp>
        <p:nvSpPr>
          <p:cNvPr id="69" name="TextBox 68"/>
          <p:cNvSpPr txBox="1"/>
          <p:nvPr/>
        </p:nvSpPr>
        <p:spPr>
          <a:xfrm>
            <a:off x="1714480" y="3286124"/>
            <a:ext cx="928694" cy="307777"/>
          </a:xfrm>
          <a:prstGeom prst="rect">
            <a:avLst/>
          </a:prstGeom>
          <a:noFill/>
        </p:spPr>
        <p:txBody>
          <a:bodyPr wrap="square" rtlCol="0">
            <a:spAutoFit/>
          </a:bodyPr>
          <a:lstStyle/>
          <a:p>
            <a:r>
              <a:rPr lang="zh-CN" altLang="en-US" sz="1400" b="1" dirty="0" smtClean="0">
                <a:latin typeface="宋体" pitchFamily="2" charset="-122"/>
                <a:ea typeface="宋体" pitchFamily="2" charset="-122"/>
              </a:rPr>
              <a:t>损益</a:t>
            </a:r>
            <a:endParaRPr lang="zh-CN" altLang="en-US" sz="1400" b="1" dirty="0">
              <a:latin typeface="宋体" pitchFamily="2" charset="-122"/>
              <a:ea typeface="宋体" pitchFamily="2" charset="-122"/>
            </a:endParaRPr>
          </a:p>
        </p:txBody>
      </p:sp>
      <p:sp>
        <p:nvSpPr>
          <p:cNvPr id="70" name="TextBox 69"/>
          <p:cNvSpPr txBox="1"/>
          <p:nvPr/>
        </p:nvSpPr>
        <p:spPr>
          <a:xfrm>
            <a:off x="3286116" y="6121619"/>
            <a:ext cx="1785950" cy="307777"/>
          </a:xfrm>
          <a:prstGeom prst="rect">
            <a:avLst/>
          </a:prstGeom>
          <a:noFill/>
        </p:spPr>
        <p:txBody>
          <a:bodyPr wrap="square" rtlCol="0">
            <a:spAutoFit/>
          </a:bodyPr>
          <a:lstStyle/>
          <a:p>
            <a:r>
              <a:rPr lang="zh-CN" altLang="en-US" sz="1400" b="1" dirty="0" smtClean="0">
                <a:latin typeface="宋体" pitchFamily="2" charset="-122"/>
                <a:ea typeface="宋体" pitchFamily="2" charset="-122"/>
              </a:rPr>
              <a:t>行权价格</a:t>
            </a:r>
            <a:r>
              <a:rPr lang="en-US" altLang="zh-CN" sz="1400" b="1" dirty="0" smtClean="0">
                <a:latin typeface="宋体" pitchFamily="2" charset="-122"/>
                <a:ea typeface="宋体" pitchFamily="2" charset="-122"/>
              </a:rPr>
              <a:t>6900</a:t>
            </a:r>
            <a:r>
              <a:rPr lang="zh-CN" altLang="en-US" sz="1400" b="1" dirty="0" smtClean="0">
                <a:latin typeface="宋体" pitchFamily="2" charset="-122"/>
                <a:ea typeface="宋体" pitchFamily="2" charset="-122"/>
              </a:rPr>
              <a:t>元</a:t>
            </a:r>
            <a:r>
              <a:rPr lang="en-US" altLang="zh-CN" sz="1400" b="1" dirty="0" smtClean="0">
                <a:latin typeface="宋体" pitchFamily="2" charset="-122"/>
                <a:ea typeface="宋体" pitchFamily="2" charset="-122"/>
              </a:rPr>
              <a:t>/</a:t>
            </a:r>
            <a:r>
              <a:rPr lang="zh-CN" altLang="en-US" sz="1400" b="1" dirty="0" smtClean="0">
                <a:latin typeface="宋体" pitchFamily="2" charset="-122"/>
                <a:ea typeface="宋体" pitchFamily="2" charset="-122"/>
              </a:rPr>
              <a:t>吨</a:t>
            </a:r>
            <a:endParaRPr lang="zh-CN" altLang="en-US" sz="1400" b="1" dirty="0">
              <a:latin typeface="宋体" pitchFamily="2" charset="-122"/>
              <a:ea typeface="宋体" pitchFamily="2" charset="-122"/>
            </a:endParaRPr>
          </a:p>
        </p:txBody>
      </p:sp>
      <p:sp>
        <p:nvSpPr>
          <p:cNvPr id="71" name="TextBox 70"/>
          <p:cNvSpPr txBox="1"/>
          <p:nvPr/>
        </p:nvSpPr>
        <p:spPr>
          <a:xfrm>
            <a:off x="3571868" y="4691730"/>
            <a:ext cx="1143008" cy="523220"/>
          </a:xfrm>
          <a:prstGeom prst="rect">
            <a:avLst/>
          </a:prstGeom>
          <a:noFill/>
        </p:spPr>
        <p:txBody>
          <a:bodyPr wrap="square" rtlCol="0">
            <a:spAutoFit/>
          </a:bodyPr>
          <a:lstStyle/>
          <a:p>
            <a:r>
              <a:rPr lang="zh-CN" altLang="en-US" sz="1400" b="1" dirty="0" smtClean="0">
                <a:latin typeface="宋体" pitchFamily="2" charset="-122"/>
                <a:ea typeface="宋体" pitchFamily="2" charset="-122"/>
              </a:rPr>
              <a:t>看涨期权价</a:t>
            </a:r>
            <a:endParaRPr lang="en-US" altLang="zh-CN" sz="1400" b="1" dirty="0" smtClean="0">
              <a:latin typeface="宋体" pitchFamily="2" charset="-122"/>
              <a:ea typeface="宋体" pitchFamily="2" charset="-122"/>
            </a:endParaRPr>
          </a:p>
          <a:p>
            <a:r>
              <a:rPr lang="zh-CN" altLang="en-US" sz="1400" b="1" dirty="0" smtClean="0">
                <a:latin typeface="宋体" pitchFamily="2" charset="-122"/>
                <a:ea typeface="宋体" pitchFamily="2" charset="-122"/>
              </a:rPr>
              <a:t>值</a:t>
            </a:r>
            <a:r>
              <a:rPr lang="en-US" altLang="zh-CN" sz="1400" b="1" dirty="0" smtClean="0">
                <a:latin typeface="宋体" pitchFamily="2" charset="-122"/>
                <a:ea typeface="宋体" pitchFamily="2" charset="-122"/>
              </a:rPr>
              <a:t>200</a:t>
            </a:r>
            <a:r>
              <a:rPr lang="zh-CN" altLang="en-US" sz="1400" b="1" dirty="0" smtClean="0">
                <a:latin typeface="宋体" pitchFamily="2" charset="-122"/>
                <a:ea typeface="宋体" pitchFamily="2" charset="-122"/>
              </a:rPr>
              <a:t>元</a:t>
            </a:r>
            <a:r>
              <a:rPr lang="en-US" altLang="zh-CN" sz="1400" b="1" dirty="0" smtClean="0">
                <a:latin typeface="宋体" pitchFamily="2" charset="-122"/>
                <a:ea typeface="宋体" pitchFamily="2" charset="-122"/>
              </a:rPr>
              <a:t>/</a:t>
            </a:r>
            <a:r>
              <a:rPr lang="zh-CN" altLang="en-US" sz="1400" b="1" dirty="0" smtClean="0">
                <a:latin typeface="宋体" pitchFamily="2" charset="-122"/>
                <a:ea typeface="宋体" pitchFamily="2" charset="-122"/>
              </a:rPr>
              <a:t>吨</a:t>
            </a:r>
            <a:endParaRPr lang="zh-CN" altLang="en-US" sz="1400" b="1" dirty="0">
              <a:latin typeface="宋体" pitchFamily="2" charset="-122"/>
              <a:ea typeface="宋体" pitchFamily="2" charset="-122"/>
            </a:endParaRPr>
          </a:p>
        </p:txBody>
      </p:sp>
      <p:sp>
        <p:nvSpPr>
          <p:cNvPr id="72" name="TextBox 71"/>
          <p:cNvSpPr txBox="1"/>
          <p:nvPr/>
        </p:nvSpPr>
        <p:spPr>
          <a:xfrm>
            <a:off x="5572132" y="4907173"/>
            <a:ext cx="1643074" cy="307777"/>
          </a:xfrm>
          <a:prstGeom prst="rect">
            <a:avLst/>
          </a:prstGeom>
          <a:noFill/>
        </p:spPr>
        <p:txBody>
          <a:bodyPr wrap="square" rtlCol="0">
            <a:spAutoFit/>
          </a:bodyPr>
          <a:lstStyle/>
          <a:p>
            <a:r>
              <a:rPr lang="zh-CN" altLang="en-US" sz="1400" b="1" dirty="0" smtClean="0">
                <a:latin typeface="宋体" pitchFamily="2" charset="-122"/>
                <a:ea typeface="宋体" pitchFamily="2" charset="-122"/>
              </a:rPr>
              <a:t>内在价值</a:t>
            </a:r>
            <a:r>
              <a:rPr lang="en-US" altLang="zh-CN" sz="1400" b="1" dirty="0" smtClean="0">
                <a:latin typeface="宋体" pitchFamily="2" charset="-122"/>
                <a:ea typeface="宋体" pitchFamily="2" charset="-122"/>
              </a:rPr>
              <a:t>120</a:t>
            </a:r>
            <a:r>
              <a:rPr lang="zh-CN" altLang="en-US" sz="1400" b="1" dirty="0" smtClean="0">
                <a:latin typeface="宋体" pitchFamily="2" charset="-122"/>
                <a:ea typeface="宋体" pitchFamily="2" charset="-122"/>
              </a:rPr>
              <a:t>元</a:t>
            </a:r>
            <a:r>
              <a:rPr lang="en-US" altLang="zh-CN" sz="1400" b="1" dirty="0" smtClean="0">
                <a:latin typeface="宋体" pitchFamily="2" charset="-122"/>
                <a:ea typeface="宋体" pitchFamily="2" charset="-122"/>
              </a:rPr>
              <a:t>/</a:t>
            </a:r>
            <a:r>
              <a:rPr lang="zh-CN" altLang="en-US" sz="1400" b="1" dirty="0" smtClean="0">
                <a:latin typeface="宋体" pitchFamily="2" charset="-122"/>
                <a:ea typeface="宋体" pitchFamily="2" charset="-122"/>
              </a:rPr>
              <a:t>吨</a:t>
            </a:r>
            <a:endParaRPr lang="zh-CN" altLang="en-US" sz="1400" b="1" dirty="0">
              <a:latin typeface="宋体" pitchFamily="2" charset="-122"/>
              <a:ea typeface="宋体" pitchFamily="2" charset="-122"/>
            </a:endParaRPr>
          </a:p>
        </p:txBody>
      </p:sp>
      <p:sp>
        <p:nvSpPr>
          <p:cNvPr id="73" name="TextBox 72"/>
          <p:cNvSpPr txBox="1"/>
          <p:nvPr/>
        </p:nvSpPr>
        <p:spPr>
          <a:xfrm>
            <a:off x="5572132" y="4214818"/>
            <a:ext cx="1571636" cy="307777"/>
          </a:xfrm>
          <a:prstGeom prst="rect">
            <a:avLst/>
          </a:prstGeom>
          <a:noFill/>
        </p:spPr>
        <p:txBody>
          <a:bodyPr wrap="square" rtlCol="0">
            <a:spAutoFit/>
          </a:bodyPr>
          <a:lstStyle/>
          <a:p>
            <a:r>
              <a:rPr lang="zh-CN" altLang="en-US" sz="1400" b="1" dirty="0" smtClean="0">
                <a:latin typeface="宋体" pitchFamily="2" charset="-122"/>
                <a:ea typeface="宋体" pitchFamily="2" charset="-122"/>
              </a:rPr>
              <a:t>时间价值</a:t>
            </a:r>
            <a:r>
              <a:rPr lang="en-US" altLang="zh-CN" sz="1400" b="1" dirty="0" smtClean="0">
                <a:latin typeface="宋体" pitchFamily="2" charset="-122"/>
                <a:ea typeface="宋体" pitchFamily="2" charset="-122"/>
              </a:rPr>
              <a:t>80</a:t>
            </a:r>
            <a:r>
              <a:rPr lang="zh-CN" altLang="en-US" sz="1400" b="1" dirty="0" smtClean="0">
                <a:latin typeface="宋体" pitchFamily="2" charset="-122"/>
                <a:ea typeface="宋体" pitchFamily="2" charset="-122"/>
              </a:rPr>
              <a:t>元</a:t>
            </a:r>
            <a:r>
              <a:rPr lang="en-US" altLang="zh-CN" sz="1400" b="1" dirty="0" smtClean="0">
                <a:latin typeface="宋体" pitchFamily="2" charset="-122"/>
                <a:ea typeface="宋体" pitchFamily="2" charset="-122"/>
              </a:rPr>
              <a:t>/</a:t>
            </a:r>
            <a:r>
              <a:rPr lang="zh-CN" altLang="en-US" sz="1400" b="1" dirty="0" smtClean="0">
                <a:latin typeface="宋体" pitchFamily="2" charset="-122"/>
                <a:ea typeface="宋体" pitchFamily="2" charset="-122"/>
              </a:rPr>
              <a:t>吨</a:t>
            </a:r>
            <a:endParaRPr lang="zh-CN" altLang="en-US" sz="1400" b="1" dirty="0">
              <a:latin typeface="宋体" pitchFamily="2" charset="-122"/>
              <a:ea typeface="宋体" pitchFamily="2" charset="-122"/>
            </a:endParaRPr>
          </a:p>
        </p:txBody>
      </p:sp>
      <p:sp>
        <p:nvSpPr>
          <p:cNvPr id="74" name="TextBox 73"/>
          <p:cNvSpPr txBox="1"/>
          <p:nvPr/>
        </p:nvSpPr>
        <p:spPr>
          <a:xfrm>
            <a:off x="4786314" y="5715016"/>
            <a:ext cx="1785950" cy="307777"/>
          </a:xfrm>
          <a:prstGeom prst="rect">
            <a:avLst/>
          </a:prstGeom>
          <a:noFill/>
        </p:spPr>
        <p:txBody>
          <a:bodyPr wrap="square" rtlCol="0">
            <a:spAutoFit/>
          </a:bodyPr>
          <a:lstStyle/>
          <a:p>
            <a:r>
              <a:rPr lang="zh-CN" altLang="en-US" sz="1400" b="1" dirty="0" smtClean="0">
                <a:latin typeface="宋体" pitchFamily="2" charset="-122"/>
                <a:ea typeface="宋体" pitchFamily="2" charset="-122"/>
              </a:rPr>
              <a:t>当前价格</a:t>
            </a:r>
            <a:r>
              <a:rPr lang="en-US" altLang="zh-CN" sz="1400" b="1" dirty="0" smtClean="0">
                <a:latin typeface="宋体" pitchFamily="2" charset="-122"/>
                <a:ea typeface="宋体" pitchFamily="2" charset="-122"/>
              </a:rPr>
              <a:t>7100</a:t>
            </a:r>
            <a:r>
              <a:rPr lang="zh-CN" altLang="en-US" sz="1400" b="1" dirty="0" smtClean="0">
                <a:latin typeface="宋体" pitchFamily="2" charset="-122"/>
                <a:ea typeface="宋体" pitchFamily="2" charset="-122"/>
              </a:rPr>
              <a:t>元</a:t>
            </a:r>
            <a:r>
              <a:rPr lang="en-US" altLang="zh-CN" sz="1400" b="1" dirty="0" smtClean="0">
                <a:latin typeface="宋体" pitchFamily="2" charset="-122"/>
                <a:ea typeface="宋体" pitchFamily="2" charset="-122"/>
              </a:rPr>
              <a:t>/</a:t>
            </a:r>
            <a:r>
              <a:rPr lang="zh-CN" altLang="en-US" sz="1400" b="1" dirty="0" smtClean="0">
                <a:latin typeface="宋体" pitchFamily="2" charset="-122"/>
                <a:ea typeface="宋体" pitchFamily="2" charset="-122"/>
              </a:rPr>
              <a:t>吨</a:t>
            </a:r>
            <a:endParaRPr lang="zh-CN" altLang="en-US" sz="1400" b="1" dirty="0">
              <a:latin typeface="宋体" pitchFamily="2" charset="-122"/>
              <a:ea typeface="宋体" pitchFamily="2" charset="-122"/>
            </a:endParaRPr>
          </a:p>
        </p:txBody>
      </p:sp>
      <p:cxnSp>
        <p:nvCxnSpPr>
          <p:cNvPr id="76" name="直接箭头连接符 75"/>
          <p:cNvCxnSpPr/>
          <p:nvPr/>
        </p:nvCxnSpPr>
        <p:spPr bwMode="auto">
          <a:xfrm rot="16200000" flipV="1">
            <a:off x="5036347" y="5536422"/>
            <a:ext cx="214314" cy="142876"/>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78" name="TextBox 77"/>
          <p:cNvSpPr txBox="1"/>
          <p:nvPr/>
        </p:nvSpPr>
        <p:spPr>
          <a:xfrm>
            <a:off x="2143108" y="2500306"/>
            <a:ext cx="1357322" cy="73866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zh-CN" altLang="en-US" sz="1400" dirty="0" smtClean="0">
                <a:latin typeface="宋体" pitchFamily="2" charset="-122"/>
                <a:ea typeface="宋体" pitchFamily="2" charset="-122"/>
              </a:rPr>
              <a:t>虚值看涨期权：</a:t>
            </a:r>
            <a:endParaRPr lang="en-US" altLang="zh-CN" sz="1400" dirty="0" smtClean="0">
              <a:latin typeface="宋体" pitchFamily="2" charset="-122"/>
              <a:ea typeface="宋体" pitchFamily="2" charset="-122"/>
            </a:endParaRPr>
          </a:p>
          <a:p>
            <a:r>
              <a:rPr lang="zh-CN" altLang="en-US" sz="1400" dirty="0" smtClean="0">
                <a:latin typeface="宋体" pitchFamily="2" charset="-122"/>
                <a:ea typeface="宋体" pitchFamily="2" charset="-122"/>
              </a:rPr>
              <a:t>内在价值</a:t>
            </a:r>
            <a:r>
              <a:rPr lang="en-US" altLang="zh-CN" sz="1400" dirty="0" smtClean="0">
                <a:latin typeface="宋体" pitchFamily="2" charset="-122"/>
                <a:ea typeface="宋体" pitchFamily="2" charset="-122"/>
              </a:rPr>
              <a:t>=0</a:t>
            </a:r>
          </a:p>
          <a:p>
            <a:r>
              <a:rPr lang="zh-CN" altLang="en-US" sz="1400" dirty="0" smtClean="0">
                <a:latin typeface="宋体" pitchFamily="2" charset="-122"/>
                <a:ea typeface="宋体" pitchFamily="2" charset="-122"/>
              </a:rPr>
              <a:t>时间价值</a:t>
            </a:r>
            <a:r>
              <a:rPr lang="en-US" altLang="zh-CN" sz="1400" dirty="0" smtClean="0">
                <a:latin typeface="宋体" pitchFamily="2" charset="-122"/>
                <a:ea typeface="宋体" pitchFamily="2" charset="-122"/>
              </a:rPr>
              <a:t>&gt;0</a:t>
            </a:r>
            <a:endParaRPr lang="zh-CN" altLang="en-US" sz="1400" dirty="0">
              <a:latin typeface="宋体" pitchFamily="2" charset="-122"/>
              <a:ea typeface="宋体" pitchFamily="2" charset="-122"/>
            </a:endParaRPr>
          </a:p>
        </p:txBody>
      </p:sp>
      <p:sp>
        <p:nvSpPr>
          <p:cNvPr id="80" name="TextBox 79"/>
          <p:cNvSpPr txBox="1"/>
          <p:nvPr/>
        </p:nvSpPr>
        <p:spPr>
          <a:xfrm>
            <a:off x="4786314" y="2500306"/>
            <a:ext cx="1357322" cy="73866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zh-CN" altLang="en-US" sz="1400" dirty="0" smtClean="0">
                <a:latin typeface="宋体" pitchFamily="2" charset="-122"/>
                <a:ea typeface="宋体" pitchFamily="2" charset="-122"/>
              </a:rPr>
              <a:t>实值看涨期权：</a:t>
            </a:r>
            <a:endParaRPr lang="en-US" altLang="zh-CN" sz="1400" dirty="0" smtClean="0">
              <a:latin typeface="宋体" pitchFamily="2" charset="-122"/>
              <a:ea typeface="宋体" pitchFamily="2" charset="-122"/>
            </a:endParaRPr>
          </a:p>
          <a:p>
            <a:r>
              <a:rPr lang="zh-CN" altLang="en-US" sz="1400" dirty="0" smtClean="0">
                <a:latin typeface="宋体" pitchFamily="2" charset="-122"/>
                <a:ea typeface="宋体" pitchFamily="2" charset="-122"/>
              </a:rPr>
              <a:t>内在价值</a:t>
            </a:r>
            <a:r>
              <a:rPr lang="en-US" altLang="zh-CN" sz="1400" dirty="0" smtClean="0">
                <a:latin typeface="宋体" pitchFamily="2" charset="-122"/>
                <a:ea typeface="宋体" pitchFamily="2" charset="-122"/>
              </a:rPr>
              <a:t>&gt;0</a:t>
            </a:r>
          </a:p>
          <a:p>
            <a:r>
              <a:rPr lang="zh-CN" altLang="en-US" sz="1400" dirty="0" smtClean="0">
                <a:latin typeface="宋体" pitchFamily="2" charset="-122"/>
                <a:ea typeface="宋体" pitchFamily="2" charset="-122"/>
              </a:rPr>
              <a:t>时间价值</a:t>
            </a:r>
            <a:r>
              <a:rPr lang="en-US" altLang="zh-CN" sz="1400" dirty="0" smtClean="0">
                <a:latin typeface="宋体" pitchFamily="2" charset="-122"/>
                <a:ea typeface="宋体" pitchFamily="2" charset="-122"/>
              </a:rPr>
              <a:t>&gt;0</a:t>
            </a:r>
            <a:endParaRPr lang="zh-CN" altLang="en-US" sz="1400"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8175" y="577850"/>
            <a:ext cx="6950105" cy="609600"/>
          </a:xfrm>
        </p:spPr>
        <p:txBody>
          <a:bodyPr/>
          <a:lstStyle/>
          <a:p>
            <a:pPr algn="ctr"/>
            <a:r>
              <a:rPr lang="zh-CN" altLang="en-US" dirty="0" smtClean="0">
                <a:latin typeface="楷体_GB2312" pitchFamily="49" charset="-122"/>
                <a:ea typeface="楷体_GB2312" pitchFamily="49" charset="-122"/>
              </a:rPr>
              <a:t>期权价值的构成</a:t>
            </a:r>
            <a:endParaRPr lang="zh-CN" altLang="en-US" dirty="0"/>
          </a:p>
        </p:txBody>
      </p:sp>
      <p:sp>
        <p:nvSpPr>
          <p:cNvPr id="3" name="内容占位符 2"/>
          <p:cNvSpPr>
            <a:spLocks noGrp="1"/>
          </p:cNvSpPr>
          <p:nvPr>
            <p:ph idx="1"/>
          </p:nvPr>
        </p:nvSpPr>
        <p:spPr>
          <a:xfrm>
            <a:off x="539552" y="1556792"/>
            <a:ext cx="8229600" cy="588951"/>
          </a:xfrm>
        </p:spPr>
        <p:txBody>
          <a:bodyPr/>
          <a:lstStyle/>
          <a:p>
            <a:pPr marL="712788" lvl="3" indent="-357188">
              <a:lnSpc>
                <a:spcPct val="150000"/>
              </a:lnSpc>
              <a:buClr>
                <a:srgbClr val="33CC33"/>
              </a:buClr>
              <a:buFont typeface="Wingdings" pitchFamily="2" charset="2"/>
              <a:buChar char="n"/>
              <a:tabLst>
                <a:tab pos="1258888" algn="l"/>
              </a:tabLst>
            </a:pPr>
            <a:r>
              <a:rPr lang="zh-CN" altLang="en-US" dirty="0" smtClean="0">
                <a:solidFill>
                  <a:srgbClr val="3366CC"/>
                </a:solidFill>
                <a:latin typeface="华文中宋" pitchFamily="2" charset="-122"/>
                <a:ea typeface="华文中宋" pitchFamily="2" charset="-122"/>
              </a:rPr>
              <a:t>看跌期权的价值构成</a:t>
            </a:r>
            <a:endParaRPr lang="en-US" altLang="zh-CN" dirty="0" smtClean="0">
              <a:solidFill>
                <a:srgbClr val="3366CC"/>
              </a:solidFill>
              <a:latin typeface="华文中宋" pitchFamily="2" charset="-122"/>
              <a:ea typeface="华文中宋" pitchFamily="2" charset="-122"/>
            </a:endParaRPr>
          </a:p>
          <a:p>
            <a:endParaRPr lang="zh-CN" altLang="en-US" dirty="0"/>
          </a:p>
        </p:txBody>
      </p:sp>
      <p:sp>
        <p:nvSpPr>
          <p:cNvPr id="4" name="日期占位符 3"/>
          <p:cNvSpPr>
            <a:spLocks noGrp="1"/>
          </p:cNvSpPr>
          <p:nvPr>
            <p:ph type="dt" sz="half" idx="10"/>
          </p:nvPr>
        </p:nvSpPr>
        <p:spPr/>
        <p:txBody>
          <a:bodyPr/>
          <a:lstStyle/>
          <a:p>
            <a:pPr>
              <a:defRPr/>
            </a:pPr>
            <a:r>
              <a:rPr lang="en-US" altLang="ko-KR" smtClean="0"/>
              <a:t>www.</a:t>
            </a:r>
            <a:r>
              <a:rPr lang="en-US" altLang="zh-CN" smtClean="0"/>
              <a:t>jyqh</a:t>
            </a:r>
            <a:r>
              <a:rPr lang="en-US" altLang="ko-KR" smtClean="0"/>
              <a:t>.com</a:t>
            </a:r>
            <a:r>
              <a:rPr lang="en-US" altLang="zh-CN" smtClean="0"/>
              <a:t>.cn</a:t>
            </a:r>
            <a:endParaRPr lang="en-US" altLang="ko-KR"/>
          </a:p>
        </p:txBody>
      </p:sp>
      <p:sp>
        <p:nvSpPr>
          <p:cNvPr id="5" name="TextBox 4"/>
          <p:cNvSpPr txBox="1"/>
          <p:nvPr/>
        </p:nvSpPr>
        <p:spPr>
          <a:xfrm>
            <a:off x="642910" y="1928802"/>
            <a:ext cx="7786742" cy="461665"/>
          </a:xfrm>
          <a:prstGeom prst="rect">
            <a:avLst/>
          </a:prstGeom>
          <a:noFill/>
        </p:spPr>
        <p:txBody>
          <a:bodyPr wrap="square" rtlCol="0">
            <a:spAutoFit/>
          </a:bodyPr>
          <a:lstStyle/>
          <a:p>
            <a:endParaRPr lang="zh-CN" altLang="en-US" dirty="0"/>
          </a:p>
        </p:txBody>
      </p:sp>
      <p:cxnSp>
        <p:nvCxnSpPr>
          <p:cNvPr id="8" name="直接箭头连接符 7"/>
          <p:cNvCxnSpPr/>
          <p:nvPr/>
        </p:nvCxnSpPr>
        <p:spPr bwMode="auto">
          <a:xfrm>
            <a:off x="1643042" y="5500702"/>
            <a:ext cx="5500726" cy="158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2" name="直接箭头连接符 11"/>
          <p:cNvCxnSpPr/>
          <p:nvPr/>
        </p:nvCxnSpPr>
        <p:spPr bwMode="auto">
          <a:xfrm rot="5400000" flipH="1" flipV="1">
            <a:off x="571472" y="4429132"/>
            <a:ext cx="2143140" cy="158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7" name="直接连接符 16"/>
          <p:cNvCxnSpPr/>
          <p:nvPr/>
        </p:nvCxnSpPr>
        <p:spPr bwMode="auto">
          <a:xfrm>
            <a:off x="4159902" y="5500702"/>
            <a:ext cx="250033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7" name="直接连接符 26"/>
          <p:cNvCxnSpPr/>
          <p:nvPr/>
        </p:nvCxnSpPr>
        <p:spPr bwMode="auto">
          <a:xfrm rot="5400000">
            <a:off x="2357422" y="4286256"/>
            <a:ext cx="35719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1" name="直接箭头连接符 50"/>
          <p:cNvCxnSpPr/>
          <p:nvPr/>
        </p:nvCxnSpPr>
        <p:spPr bwMode="auto">
          <a:xfrm rot="5400000">
            <a:off x="2775271" y="4361633"/>
            <a:ext cx="570710" cy="1588"/>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53" name="直接箭头连接符 52"/>
          <p:cNvCxnSpPr/>
          <p:nvPr/>
        </p:nvCxnSpPr>
        <p:spPr bwMode="auto">
          <a:xfrm rot="5400000">
            <a:off x="2631998" y="5080970"/>
            <a:ext cx="857256" cy="1588"/>
          </a:xfrm>
          <a:prstGeom prst="straightConnector1">
            <a:avLst/>
          </a:prstGeom>
          <a:ln>
            <a:solidFill>
              <a:srgbClr val="7030A0"/>
            </a:solidFill>
            <a:headEnd type="arrow"/>
            <a:tailEnd type="arrow"/>
          </a:ln>
        </p:spPr>
        <p:style>
          <a:lnRef idx="2">
            <a:schemeClr val="dk1"/>
          </a:lnRef>
          <a:fillRef idx="0">
            <a:schemeClr val="dk1"/>
          </a:fillRef>
          <a:effectRef idx="1">
            <a:schemeClr val="dk1"/>
          </a:effectRef>
          <a:fontRef idx="minor">
            <a:schemeClr val="tx1"/>
          </a:fontRef>
        </p:style>
      </p:cxnSp>
      <p:cxnSp>
        <p:nvCxnSpPr>
          <p:cNvPr id="55" name="直接箭头连接符 54"/>
          <p:cNvCxnSpPr/>
          <p:nvPr/>
        </p:nvCxnSpPr>
        <p:spPr bwMode="auto">
          <a:xfrm rot="5400000">
            <a:off x="4538785" y="5262415"/>
            <a:ext cx="500066" cy="1588"/>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sp>
        <p:nvSpPr>
          <p:cNvPr id="66" name="TextBox 65"/>
          <p:cNvSpPr txBox="1"/>
          <p:nvPr/>
        </p:nvSpPr>
        <p:spPr>
          <a:xfrm>
            <a:off x="4860032" y="5157192"/>
            <a:ext cx="928694" cy="307777"/>
          </a:xfrm>
          <a:prstGeom prst="rect">
            <a:avLst/>
          </a:prstGeom>
          <a:noFill/>
        </p:spPr>
        <p:txBody>
          <a:bodyPr wrap="square" rtlCol="0">
            <a:spAutoFit/>
          </a:bodyPr>
          <a:lstStyle/>
          <a:p>
            <a:r>
              <a:rPr lang="zh-CN" altLang="en-US" sz="1400" b="1" dirty="0" smtClean="0">
                <a:latin typeface="宋体" pitchFamily="2" charset="-122"/>
                <a:ea typeface="宋体" pitchFamily="2" charset="-122"/>
              </a:rPr>
              <a:t>时间价值</a:t>
            </a:r>
            <a:endParaRPr lang="zh-CN" altLang="en-US" sz="1400" b="1" dirty="0">
              <a:latin typeface="宋体" pitchFamily="2" charset="-122"/>
              <a:ea typeface="宋体" pitchFamily="2" charset="-122"/>
            </a:endParaRPr>
          </a:p>
        </p:txBody>
      </p:sp>
      <p:sp>
        <p:nvSpPr>
          <p:cNvPr id="67" name="TextBox 66"/>
          <p:cNvSpPr txBox="1"/>
          <p:nvPr/>
        </p:nvSpPr>
        <p:spPr>
          <a:xfrm>
            <a:off x="6012160" y="4849415"/>
            <a:ext cx="1357322" cy="307777"/>
          </a:xfrm>
          <a:prstGeom prst="rect">
            <a:avLst/>
          </a:prstGeom>
          <a:noFill/>
        </p:spPr>
        <p:txBody>
          <a:bodyPr wrap="square" rtlCol="0">
            <a:spAutoFit/>
          </a:bodyPr>
          <a:lstStyle/>
          <a:p>
            <a:r>
              <a:rPr lang="zh-CN" altLang="en-US" sz="1400" b="1" dirty="0" smtClean="0">
                <a:latin typeface="宋体" pitchFamily="2" charset="-122"/>
                <a:ea typeface="宋体" pitchFamily="2" charset="-122"/>
              </a:rPr>
              <a:t>看跌期权价值</a:t>
            </a:r>
            <a:endParaRPr lang="zh-CN" altLang="en-US" sz="1400" b="1" dirty="0">
              <a:latin typeface="宋体" pitchFamily="2" charset="-122"/>
              <a:ea typeface="宋体" pitchFamily="2" charset="-122"/>
            </a:endParaRPr>
          </a:p>
        </p:txBody>
      </p:sp>
      <p:sp>
        <p:nvSpPr>
          <p:cNvPr id="68" name="TextBox 67"/>
          <p:cNvSpPr txBox="1"/>
          <p:nvPr/>
        </p:nvSpPr>
        <p:spPr>
          <a:xfrm>
            <a:off x="6858016" y="5572140"/>
            <a:ext cx="1285884" cy="307777"/>
          </a:xfrm>
          <a:prstGeom prst="rect">
            <a:avLst/>
          </a:prstGeom>
          <a:noFill/>
        </p:spPr>
        <p:txBody>
          <a:bodyPr wrap="square" rtlCol="0">
            <a:spAutoFit/>
          </a:bodyPr>
          <a:lstStyle/>
          <a:p>
            <a:r>
              <a:rPr lang="zh-CN" altLang="en-US" sz="1400" b="1" dirty="0" smtClean="0">
                <a:latin typeface="宋体" pitchFamily="2" charset="-122"/>
                <a:ea typeface="宋体" pitchFamily="2" charset="-122"/>
              </a:rPr>
              <a:t>标的资产价格</a:t>
            </a:r>
            <a:endParaRPr lang="zh-CN" altLang="en-US" sz="1400" b="1" dirty="0">
              <a:latin typeface="宋体" pitchFamily="2" charset="-122"/>
              <a:ea typeface="宋体" pitchFamily="2" charset="-122"/>
            </a:endParaRPr>
          </a:p>
        </p:txBody>
      </p:sp>
      <p:sp>
        <p:nvSpPr>
          <p:cNvPr id="69" name="TextBox 68"/>
          <p:cNvSpPr txBox="1"/>
          <p:nvPr/>
        </p:nvSpPr>
        <p:spPr>
          <a:xfrm>
            <a:off x="1714480" y="3286124"/>
            <a:ext cx="928694" cy="307777"/>
          </a:xfrm>
          <a:prstGeom prst="rect">
            <a:avLst/>
          </a:prstGeom>
          <a:noFill/>
        </p:spPr>
        <p:txBody>
          <a:bodyPr wrap="square" rtlCol="0">
            <a:spAutoFit/>
          </a:bodyPr>
          <a:lstStyle/>
          <a:p>
            <a:r>
              <a:rPr lang="zh-CN" altLang="en-US" sz="1400" b="1" dirty="0" smtClean="0">
                <a:latin typeface="宋体" pitchFamily="2" charset="-122"/>
                <a:ea typeface="宋体" pitchFamily="2" charset="-122"/>
              </a:rPr>
              <a:t>损益</a:t>
            </a:r>
            <a:endParaRPr lang="zh-CN" altLang="en-US" sz="1400" b="1" dirty="0">
              <a:latin typeface="宋体" pitchFamily="2" charset="-122"/>
              <a:ea typeface="宋体" pitchFamily="2" charset="-122"/>
            </a:endParaRPr>
          </a:p>
        </p:txBody>
      </p:sp>
      <p:sp>
        <p:nvSpPr>
          <p:cNvPr id="70" name="TextBox 69"/>
          <p:cNvSpPr txBox="1"/>
          <p:nvPr/>
        </p:nvSpPr>
        <p:spPr>
          <a:xfrm>
            <a:off x="3286116" y="6121619"/>
            <a:ext cx="1785950" cy="307777"/>
          </a:xfrm>
          <a:prstGeom prst="rect">
            <a:avLst/>
          </a:prstGeom>
          <a:noFill/>
        </p:spPr>
        <p:txBody>
          <a:bodyPr wrap="square" rtlCol="0">
            <a:spAutoFit/>
          </a:bodyPr>
          <a:lstStyle/>
          <a:p>
            <a:r>
              <a:rPr lang="zh-CN" altLang="en-US" sz="1400" b="1" dirty="0" smtClean="0">
                <a:latin typeface="宋体" pitchFamily="2" charset="-122"/>
                <a:ea typeface="宋体" pitchFamily="2" charset="-122"/>
              </a:rPr>
              <a:t>行权价格</a:t>
            </a:r>
            <a:r>
              <a:rPr lang="en-US" altLang="zh-CN" sz="1400" b="1" dirty="0" smtClean="0">
                <a:latin typeface="宋体" pitchFamily="2" charset="-122"/>
                <a:ea typeface="宋体" pitchFamily="2" charset="-122"/>
              </a:rPr>
              <a:t>6900</a:t>
            </a:r>
            <a:r>
              <a:rPr lang="zh-CN" altLang="en-US" sz="1400" b="1" dirty="0" smtClean="0">
                <a:latin typeface="宋体" pitchFamily="2" charset="-122"/>
                <a:ea typeface="宋体" pitchFamily="2" charset="-122"/>
              </a:rPr>
              <a:t>元</a:t>
            </a:r>
            <a:r>
              <a:rPr lang="en-US" altLang="zh-CN" sz="1400" b="1" dirty="0" smtClean="0">
                <a:latin typeface="宋体" pitchFamily="2" charset="-122"/>
                <a:ea typeface="宋体" pitchFamily="2" charset="-122"/>
              </a:rPr>
              <a:t>/</a:t>
            </a:r>
            <a:r>
              <a:rPr lang="zh-CN" altLang="en-US" sz="1400" b="1" dirty="0" smtClean="0">
                <a:latin typeface="宋体" pitchFamily="2" charset="-122"/>
                <a:ea typeface="宋体" pitchFamily="2" charset="-122"/>
              </a:rPr>
              <a:t>吨</a:t>
            </a:r>
            <a:endParaRPr lang="zh-CN" altLang="en-US" sz="1400" b="1" dirty="0">
              <a:latin typeface="宋体" pitchFamily="2" charset="-122"/>
              <a:ea typeface="宋体" pitchFamily="2" charset="-122"/>
            </a:endParaRPr>
          </a:p>
        </p:txBody>
      </p:sp>
      <p:sp>
        <p:nvSpPr>
          <p:cNvPr id="71" name="TextBox 70"/>
          <p:cNvSpPr txBox="1"/>
          <p:nvPr/>
        </p:nvSpPr>
        <p:spPr>
          <a:xfrm>
            <a:off x="3571868" y="4561964"/>
            <a:ext cx="1143008" cy="523220"/>
          </a:xfrm>
          <a:prstGeom prst="rect">
            <a:avLst/>
          </a:prstGeom>
          <a:noFill/>
        </p:spPr>
        <p:txBody>
          <a:bodyPr wrap="square" rtlCol="0">
            <a:spAutoFit/>
          </a:bodyPr>
          <a:lstStyle/>
          <a:p>
            <a:r>
              <a:rPr lang="zh-CN" altLang="en-US" sz="1400" b="1" dirty="0" smtClean="0">
                <a:latin typeface="宋体" pitchFamily="2" charset="-122"/>
                <a:ea typeface="宋体" pitchFamily="2" charset="-122"/>
              </a:rPr>
              <a:t>看跌期权价</a:t>
            </a:r>
            <a:endParaRPr lang="en-US" altLang="zh-CN" sz="1400" b="1" dirty="0" smtClean="0">
              <a:latin typeface="宋体" pitchFamily="2" charset="-122"/>
              <a:ea typeface="宋体" pitchFamily="2" charset="-122"/>
            </a:endParaRPr>
          </a:p>
          <a:p>
            <a:r>
              <a:rPr lang="zh-CN" altLang="en-US" sz="1400" b="1" dirty="0" smtClean="0">
                <a:latin typeface="宋体" pitchFamily="2" charset="-122"/>
                <a:ea typeface="宋体" pitchFamily="2" charset="-122"/>
              </a:rPr>
              <a:t>值</a:t>
            </a:r>
            <a:r>
              <a:rPr lang="en-US" altLang="zh-CN" sz="1400" b="1" dirty="0" smtClean="0">
                <a:latin typeface="宋体" pitchFamily="2" charset="-122"/>
                <a:ea typeface="宋体" pitchFamily="2" charset="-122"/>
              </a:rPr>
              <a:t>200</a:t>
            </a:r>
            <a:r>
              <a:rPr lang="zh-CN" altLang="en-US" sz="1400" b="1" dirty="0" smtClean="0">
                <a:latin typeface="宋体" pitchFamily="2" charset="-122"/>
                <a:ea typeface="宋体" pitchFamily="2" charset="-122"/>
              </a:rPr>
              <a:t>元</a:t>
            </a:r>
            <a:r>
              <a:rPr lang="en-US" altLang="zh-CN" sz="1400" b="1" dirty="0" smtClean="0">
                <a:latin typeface="宋体" pitchFamily="2" charset="-122"/>
                <a:ea typeface="宋体" pitchFamily="2" charset="-122"/>
              </a:rPr>
              <a:t>/</a:t>
            </a:r>
            <a:r>
              <a:rPr lang="zh-CN" altLang="en-US" sz="1400" b="1" dirty="0" smtClean="0">
                <a:latin typeface="宋体" pitchFamily="2" charset="-122"/>
                <a:ea typeface="宋体" pitchFamily="2" charset="-122"/>
              </a:rPr>
              <a:t>吨</a:t>
            </a:r>
            <a:endParaRPr lang="zh-CN" altLang="en-US" sz="1400" b="1" dirty="0">
              <a:latin typeface="宋体" pitchFamily="2" charset="-122"/>
              <a:ea typeface="宋体" pitchFamily="2" charset="-122"/>
            </a:endParaRPr>
          </a:p>
        </p:txBody>
      </p:sp>
      <p:sp>
        <p:nvSpPr>
          <p:cNvPr id="72" name="TextBox 71"/>
          <p:cNvSpPr txBox="1"/>
          <p:nvPr/>
        </p:nvSpPr>
        <p:spPr>
          <a:xfrm>
            <a:off x="1115616" y="4941168"/>
            <a:ext cx="1643074" cy="307777"/>
          </a:xfrm>
          <a:prstGeom prst="rect">
            <a:avLst/>
          </a:prstGeom>
          <a:noFill/>
        </p:spPr>
        <p:txBody>
          <a:bodyPr wrap="square" rtlCol="0">
            <a:spAutoFit/>
          </a:bodyPr>
          <a:lstStyle/>
          <a:p>
            <a:r>
              <a:rPr lang="zh-CN" altLang="en-US" sz="1400" b="1" dirty="0" smtClean="0">
                <a:latin typeface="宋体" pitchFamily="2" charset="-122"/>
                <a:ea typeface="宋体" pitchFamily="2" charset="-122"/>
              </a:rPr>
              <a:t>内在价值</a:t>
            </a:r>
            <a:r>
              <a:rPr lang="en-US" altLang="zh-CN" sz="1400" b="1" dirty="0" smtClean="0">
                <a:latin typeface="宋体" pitchFamily="2" charset="-122"/>
                <a:ea typeface="宋体" pitchFamily="2" charset="-122"/>
              </a:rPr>
              <a:t>120</a:t>
            </a:r>
            <a:r>
              <a:rPr lang="zh-CN" altLang="en-US" sz="1400" b="1" dirty="0" smtClean="0">
                <a:latin typeface="宋体" pitchFamily="2" charset="-122"/>
                <a:ea typeface="宋体" pitchFamily="2" charset="-122"/>
              </a:rPr>
              <a:t>元</a:t>
            </a:r>
            <a:r>
              <a:rPr lang="en-US" altLang="zh-CN" sz="1400" b="1" dirty="0" smtClean="0">
                <a:latin typeface="宋体" pitchFamily="2" charset="-122"/>
                <a:ea typeface="宋体" pitchFamily="2" charset="-122"/>
              </a:rPr>
              <a:t>/</a:t>
            </a:r>
            <a:r>
              <a:rPr lang="zh-CN" altLang="en-US" sz="1400" b="1" dirty="0" smtClean="0">
                <a:latin typeface="宋体" pitchFamily="2" charset="-122"/>
                <a:ea typeface="宋体" pitchFamily="2" charset="-122"/>
              </a:rPr>
              <a:t>吨</a:t>
            </a:r>
            <a:endParaRPr lang="zh-CN" altLang="en-US" sz="1400" b="1" dirty="0">
              <a:latin typeface="宋体" pitchFamily="2" charset="-122"/>
              <a:ea typeface="宋体" pitchFamily="2" charset="-122"/>
            </a:endParaRPr>
          </a:p>
        </p:txBody>
      </p:sp>
      <p:sp>
        <p:nvSpPr>
          <p:cNvPr id="73" name="TextBox 72"/>
          <p:cNvSpPr txBox="1"/>
          <p:nvPr/>
        </p:nvSpPr>
        <p:spPr>
          <a:xfrm>
            <a:off x="1200164" y="4273351"/>
            <a:ext cx="1571636" cy="307777"/>
          </a:xfrm>
          <a:prstGeom prst="rect">
            <a:avLst/>
          </a:prstGeom>
          <a:noFill/>
        </p:spPr>
        <p:txBody>
          <a:bodyPr wrap="square" rtlCol="0">
            <a:spAutoFit/>
          </a:bodyPr>
          <a:lstStyle/>
          <a:p>
            <a:r>
              <a:rPr lang="zh-CN" altLang="en-US" sz="1400" b="1" dirty="0" smtClean="0">
                <a:latin typeface="宋体" pitchFamily="2" charset="-122"/>
                <a:ea typeface="宋体" pitchFamily="2" charset="-122"/>
              </a:rPr>
              <a:t>时间价值</a:t>
            </a:r>
            <a:r>
              <a:rPr lang="en-US" altLang="zh-CN" sz="1400" b="1" dirty="0" smtClean="0">
                <a:latin typeface="宋体" pitchFamily="2" charset="-122"/>
                <a:ea typeface="宋体" pitchFamily="2" charset="-122"/>
              </a:rPr>
              <a:t>80</a:t>
            </a:r>
            <a:r>
              <a:rPr lang="zh-CN" altLang="en-US" sz="1400" b="1" dirty="0" smtClean="0">
                <a:latin typeface="宋体" pitchFamily="2" charset="-122"/>
                <a:ea typeface="宋体" pitchFamily="2" charset="-122"/>
              </a:rPr>
              <a:t>元</a:t>
            </a:r>
            <a:r>
              <a:rPr lang="en-US" altLang="zh-CN" sz="1400" b="1" dirty="0" smtClean="0">
                <a:latin typeface="宋体" pitchFamily="2" charset="-122"/>
                <a:ea typeface="宋体" pitchFamily="2" charset="-122"/>
              </a:rPr>
              <a:t>/</a:t>
            </a:r>
            <a:r>
              <a:rPr lang="zh-CN" altLang="en-US" sz="1400" b="1" dirty="0" smtClean="0">
                <a:latin typeface="宋体" pitchFamily="2" charset="-122"/>
                <a:ea typeface="宋体" pitchFamily="2" charset="-122"/>
              </a:rPr>
              <a:t>吨</a:t>
            </a:r>
            <a:endParaRPr lang="zh-CN" altLang="en-US" sz="1400" b="1" dirty="0">
              <a:latin typeface="宋体" pitchFamily="2" charset="-122"/>
              <a:ea typeface="宋体" pitchFamily="2" charset="-122"/>
            </a:endParaRPr>
          </a:p>
        </p:txBody>
      </p:sp>
      <p:sp>
        <p:nvSpPr>
          <p:cNvPr id="74" name="TextBox 73"/>
          <p:cNvSpPr txBox="1"/>
          <p:nvPr/>
        </p:nvSpPr>
        <p:spPr>
          <a:xfrm>
            <a:off x="1979712" y="5733256"/>
            <a:ext cx="1785950" cy="307777"/>
          </a:xfrm>
          <a:prstGeom prst="rect">
            <a:avLst/>
          </a:prstGeom>
          <a:noFill/>
        </p:spPr>
        <p:txBody>
          <a:bodyPr wrap="square" rtlCol="0">
            <a:spAutoFit/>
          </a:bodyPr>
          <a:lstStyle/>
          <a:p>
            <a:r>
              <a:rPr lang="zh-CN" altLang="en-US" sz="1400" b="1" dirty="0" smtClean="0">
                <a:latin typeface="宋体" pitchFamily="2" charset="-122"/>
                <a:ea typeface="宋体" pitchFamily="2" charset="-122"/>
              </a:rPr>
              <a:t>当前价格</a:t>
            </a:r>
            <a:r>
              <a:rPr lang="en-US" altLang="zh-CN" sz="1400" b="1" dirty="0" smtClean="0">
                <a:latin typeface="宋体" pitchFamily="2" charset="-122"/>
                <a:ea typeface="宋体" pitchFamily="2" charset="-122"/>
              </a:rPr>
              <a:t>6700</a:t>
            </a:r>
            <a:r>
              <a:rPr lang="zh-CN" altLang="en-US" sz="1400" b="1" dirty="0" smtClean="0">
                <a:latin typeface="宋体" pitchFamily="2" charset="-122"/>
                <a:ea typeface="宋体" pitchFamily="2" charset="-122"/>
              </a:rPr>
              <a:t>元</a:t>
            </a:r>
            <a:r>
              <a:rPr lang="en-US" altLang="zh-CN" sz="1400" b="1" dirty="0" smtClean="0">
                <a:latin typeface="宋体" pitchFamily="2" charset="-122"/>
                <a:ea typeface="宋体" pitchFamily="2" charset="-122"/>
              </a:rPr>
              <a:t>/</a:t>
            </a:r>
            <a:r>
              <a:rPr lang="zh-CN" altLang="en-US" sz="1400" b="1" dirty="0" smtClean="0">
                <a:latin typeface="宋体" pitchFamily="2" charset="-122"/>
                <a:ea typeface="宋体" pitchFamily="2" charset="-122"/>
              </a:rPr>
              <a:t>吨</a:t>
            </a:r>
            <a:endParaRPr lang="zh-CN" altLang="en-US" sz="1400" b="1" dirty="0">
              <a:latin typeface="宋体" pitchFamily="2" charset="-122"/>
              <a:ea typeface="宋体" pitchFamily="2" charset="-122"/>
            </a:endParaRPr>
          </a:p>
        </p:txBody>
      </p:sp>
      <p:cxnSp>
        <p:nvCxnSpPr>
          <p:cNvPr id="76" name="直接箭头连接符 75"/>
          <p:cNvCxnSpPr/>
          <p:nvPr/>
        </p:nvCxnSpPr>
        <p:spPr bwMode="auto">
          <a:xfrm flipV="1">
            <a:off x="2915816" y="5517232"/>
            <a:ext cx="144016" cy="216024"/>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78" name="TextBox 77"/>
          <p:cNvSpPr txBox="1"/>
          <p:nvPr/>
        </p:nvSpPr>
        <p:spPr>
          <a:xfrm>
            <a:off x="2143108" y="2500306"/>
            <a:ext cx="1357322" cy="73866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zh-CN" altLang="en-US" sz="1400" dirty="0" smtClean="0">
                <a:latin typeface="宋体" pitchFamily="2" charset="-122"/>
                <a:ea typeface="宋体" pitchFamily="2" charset="-122"/>
              </a:rPr>
              <a:t>实值看跌期权：</a:t>
            </a:r>
            <a:endParaRPr lang="en-US" altLang="zh-CN" sz="1400" dirty="0" smtClean="0">
              <a:latin typeface="宋体" pitchFamily="2" charset="-122"/>
              <a:ea typeface="宋体" pitchFamily="2" charset="-122"/>
            </a:endParaRPr>
          </a:p>
          <a:p>
            <a:r>
              <a:rPr lang="zh-CN" altLang="en-US" sz="1400" dirty="0" smtClean="0">
                <a:latin typeface="宋体" pitchFamily="2" charset="-122"/>
                <a:ea typeface="宋体" pitchFamily="2" charset="-122"/>
              </a:rPr>
              <a:t>内在价值</a:t>
            </a:r>
            <a:r>
              <a:rPr lang="en-US" altLang="zh-CN" sz="1400" dirty="0" smtClean="0">
                <a:latin typeface="宋体" pitchFamily="2" charset="-122"/>
                <a:ea typeface="宋体" pitchFamily="2" charset="-122"/>
              </a:rPr>
              <a:t>&gt;0</a:t>
            </a:r>
          </a:p>
          <a:p>
            <a:r>
              <a:rPr lang="zh-CN" altLang="en-US" sz="1400" dirty="0" smtClean="0">
                <a:latin typeface="宋体" pitchFamily="2" charset="-122"/>
                <a:ea typeface="宋体" pitchFamily="2" charset="-122"/>
              </a:rPr>
              <a:t>时间价值</a:t>
            </a:r>
            <a:r>
              <a:rPr lang="en-US" altLang="zh-CN" sz="1400" dirty="0" smtClean="0">
                <a:latin typeface="宋体" pitchFamily="2" charset="-122"/>
                <a:ea typeface="宋体" pitchFamily="2" charset="-122"/>
              </a:rPr>
              <a:t>&gt;0</a:t>
            </a:r>
            <a:endParaRPr lang="zh-CN" altLang="en-US" sz="1400" dirty="0">
              <a:latin typeface="宋体" pitchFamily="2" charset="-122"/>
              <a:ea typeface="宋体" pitchFamily="2" charset="-122"/>
            </a:endParaRPr>
          </a:p>
        </p:txBody>
      </p:sp>
      <p:sp>
        <p:nvSpPr>
          <p:cNvPr id="80" name="TextBox 79"/>
          <p:cNvSpPr txBox="1"/>
          <p:nvPr/>
        </p:nvSpPr>
        <p:spPr>
          <a:xfrm>
            <a:off x="4786314" y="2500306"/>
            <a:ext cx="1357322" cy="73866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zh-CN" altLang="en-US" sz="1400" dirty="0" smtClean="0">
                <a:latin typeface="宋体" pitchFamily="2" charset="-122"/>
                <a:ea typeface="宋体" pitchFamily="2" charset="-122"/>
              </a:rPr>
              <a:t>虚值看跌期权：</a:t>
            </a:r>
            <a:endParaRPr lang="en-US" altLang="zh-CN" sz="1400" dirty="0" smtClean="0">
              <a:latin typeface="宋体" pitchFamily="2" charset="-122"/>
              <a:ea typeface="宋体" pitchFamily="2" charset="-122"/>
            </a:endParaRPr>
          </a:p>
          <a:p>
            <a:r>
              <a:rPr lang="zh-CN" altLang="en-US" sz="1400" dirty="0" smtClean="0">
                <a:latin typeface="宋体" pitchFamily="2" charset="-122"/>
                <a:ea typeface="宋体" pitchFamily="2" charset="-122"/>
              </a:rPr>
              <a:t>内在价值</a:t>
            </a:r>
            <a:r>
              <a:rPr lang="en-US" altLang="zh-CN" sz="1400" dirty="0" smtClean="0">
                <a:latin typeface="宋体" pitchFamily="2" charset="-122"/>
                <a:ea typeface="宋体" pitchFamily="2" charset="-122"/>
              </a:rPr>
              <a:t>=0</a:t>
            </a:r>
          </a:p>
          <a:p>
            <a:r>
              <a:rPr lang="zh-CN" altLang="en-US" sz="1400" dirty="0" smtClean="0">
                <a:latin typeface="宋体" pitchFamily="2" charset="-122"/>
                <a:ea typeface="宋体" pitchFamily="2" charset="-122"/>
              </a:rPr>
              <a:t>时间价值</a:t>
            </a:r>
            <a:r>
              <a:rPr lang="en-US" altLang="zh-CN" sz="1400" dirty="0" smtClean="0">
                <a:latin typeface="宋体" pitchFamily="2" charset="-122"/>
                <a:ea typeface="宋体" pitchFamily="2" charset="-122"/>
              </a:rPr>
              <a:t>&gt;0</a:t>
            </a:r>
            <a:endParaRPr lang="zh-CN" altLang="en-US" sz="1400" dirty="0">
              <a:latin typeface="宋体" pitchFamily="2" charset="-122"/>
              <a:ea typeface="宋体" pitchFamily="2" charset="-122"/>
            </a:endParaRPr>
          </a:p>
        </p:txBody>
      </p:sp>
      <p:cxnSp>
        <p:nvCxnSpPr>
          <p:cNvPr id="31" name="直接连接符 30"/>
          <p:cNvCxnSpPr/>
          <p:nvPr/>
        </p:nvCxnSpPr>
        <p:spPr bwMode="auto">
          <a:xfrm>
            <a:off x="1641376" y="3573016"/>
            <a:ext cx="2498576" cy="1922512"/>
          </a:xfrm>
          <a:prstGeom prst="line">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38100" cap="flat" cmpd="sng" algn="ctr">
            <a:solidFill>
              <a:schemeClr val="accent1"/>
            </a:solidFill>
            <a:prstDash val="solid"/>
            <a:round/>
            <a:headEnd type="none" w="med" len="med"/>
            <a:tailEnd type="none" w="med" len="med"/>
          </a:ln>
          <a:effectLst/>
        </p:spPr>
      </p:cxnSp>
      <p:sp>
        <p:nvSpPr>
          <p:cNvPr id="33" name="任意多边形 32"/>
          <p:cNvSpPr/>
          <p:nvPr/>
        </p:nvSpPr>
        <p:spPr bwMode="auto">
          <a:xfrm>
            <a:off x="2137145" y="3460898"/>
            <a:ext cx="4242390" cy="1717158"/>
          </a:xfrm>
          <a:custGeom>
            <a:avLst/>
            <a:gdLst>
              <a:gd name="connsiteX0" fmla="*/ 4242390 w 4242390"/>
              <a:gd name="connsiteY0" fmla="*/ 1717158 h 1717158"/>
              <a:gd name="connsiteX1" fmla="*/ 2307264 w 4242390"/>
              <a:gd name="connsiteY1" fmla="*/ 1430079 h 1717158"/>
              <a:gd name="connsiteX2" fmla="*/ 350874 w 4242390"/>
              <a:gd name="connsiteY2" fmla="*/ 217967 h 1717158"/>
              <a:gd name="connsiteX3" fmla="*/ 202018 w 4242390"/>
              <a:gd name="connsiteY3" fmla="*/ 122274 h 1717158"/>
            </a:gdLst>
            <a:ahLst/>
            <a:cxnLst>
              <a:cxn ang="0">
                <a:pos x="connsiteX0" y="connsiteY0"/>
              </a:cxn>
              <a:cxn ang="0">
                <a:pos x="connsiteX1" y="connsiteY1"/>
              </a:cxn>
              <a:cxn ang="0">
                <a:pos x="connsiteX2" y="connsiteY2"/>
              </a:cxn>
              <a:cxn ang="0">
                <a:pos x="connsiteX3" y="connsiteY3"/>
              </a:cxn>
            </a:cxnLst>
            <a:rect l="l" t="t" r="r" b="b"/>
            <a:pathLst>
              <a:path w="4242390" h="1717158">
                <a:moveTo>
                  <a:pt x="4242390" y="1717158"/>
                </a:moveTo>
                <a:cubicBezTo>
                  <a:pt x="3599120" y="1698551"/>
                  <a:pt x="2955850" y="1679944"/>
                  <a:pt x="2307264" y="1430079"/>
                </a:cubicBezTo>
                <a:cubicBezTo>
                  <a:pt x="1658678" y="1180214"/>
                  <a:pt x="701748" y="435935"/>
                  <a:pt x="350874" y="217967"/>
                </a:cubicBezTo>
                <a:cubicBezTo>
                  <a:pt x="0" y="0"/>
                  <a:pt x="101009" y="61137"/>
                  <a:pt x="202018" y="122274"/>
                </a:cubicBezTo>
              </a:path>
            </a:pathLst>
          </a:custGeom>
          <a:noFill/>
          <a:ln w="38100" cap="flat" cmpd="sng" algn="ctr">
            <a:solidFill>
              <a:srgbClr val="92D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Arial" charset="0"/>
              <a:ea typeface="굴림" pitchFamily="34" charset="-127"/>
            </a:endParaRPr>
          </a:p>
        </p:txBody>
      </p:sp>
      <p:sp>
        <p:nvSpPr>
          <p:cNvPr id="35" name="右大括号 34"/>
          <p:cNvSpPr/>
          <p:nvPr/>
        </p:nvSpPr>
        <p:spPr bwMode="auto">
          <a:xfrm>
            <a:off x="3131840" y="4149080"/>
            <a:ext cx="504056" cy="1368152"/>
          </a:xfrm>
          <a:prstGeom prst="rightBrace">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ctr" anchorCtr="0" compatLnSpc="1">
            <a:prstTxWarp prst="textNoShape">
              <a:avLst/>
            </a:prstTxWarp>
          </a:bodyPr>
          <a:lstStyle/>
          <a:p>
            <a:pPr latinLnBrk="1"/>
            <a:endParaRPr lang="zh-CN" altLang="en-US" smtClean="0"/>
          </a:p>
        </p:txBody>
      </p:sp>
      <p:sp>
        <p:nvSpPr>
          <p:cNvPr id="36" name="左大括号 35"/>
          <p:cNvSpPr/>
          <p:nvPr/>
        </p:nvSpPr>
        <p:spPr bwMode="auto">
          <a:xfrm>
            <a:off x="2699792" y="4149080"/>
            <a:ext cx="288032" cy="504056"/>
          </a:xfrm>
          <a:prstGeom prst="leftBrace">
            <a:avLst/>
          </a:prstGeom>
          <a:noFill/>
          <a:ln w="190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Arial" charset="0"/>
              <a:ea typeface="굴림" pitchFamily="34" charset="-127"/>
            </a:endParaRPr>
          </a:p>
        </p:txBody>
      </p:sp>
      <p:sp>
        <p:nvSpPr>
          <p:cNvPr id="37" name="左大括号 36"/>
          <p:cNvSpPr/>
          <p:nvPr/>
        </p:nvSpPr>
        <p:spPr bwMode="auto">
          <a:xfrm>
            <a:off x="2699792" y="4653136"/>
            <a:ext cx="288032" cy="864096"/>
          </a:xfrm>
          <a:prstGeom prst="leftBrace">
            <a:avLst/>
          </a:prstGeom>
          <a:noFill/>
          <a:ln w="1905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Arial" charset="0"/>
              <a:ea typeface="굴림" pitchFamily="34" charset="-127"/>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t>希腊字母</a:t>
            </a:r>
            <a:endParaRPr lang="zh-CN" altLang="en-US" dirty="0"/>
          </a:p>
        </p:txBody>
      </p:sp>
      <p:sp>
        <p:nvSpPr>
          <p:cNvPr id="3" name="内容占位符 2"/>
          <p:cNvSpPr>
            <a:spLocks noGrp="1"/>
          </p:cNvSpPr>
          <p:nvPr>
            <p:ph idx="1"/>
          </p:nvPr>
        </p:nvSpPr>
        <p:spPr>
          <a:xfrm>
            <a:off x="468313" y="1285860"/>
            <a:ext cx="8229600" cy="5038740"/>
          </a:xfrm>
        </p:spPr>
        <p:txBody>
          <a:bodyPr/>
          <a:lstStyle/>
          <a:p>
            <a:pPr marL="712788" lvl="3" indent="-357188">
              <a:lnSpc>
                <a:spcPct val="150000"/>
              </a:lnSpc>
              <a:buClr>
                <a:srgbClr val="33CC33"/>
              </a:buClr>
              <a:buFont typeface="Wingdings" pitchFamily="2" charset="2"/>
              <a:buChar char="n"/>
              <a:tabLst>
                <a:tab pos="1258888" algn="l"/>
              </a:tabLst>
            </a:pPr>
            <a:r>
              <a:rPr lang="zh-CN" altLang="en-US" dirty="0" smtClean="0">
                <a:solidFill>
                  <a:srgbClr val="3366CC"/>
                </a:solidFill>
                <a:latin typeface="华文中宋" pitchFamily="2" charset="-122"/>
                <a:ea typeface="华文中宋" pitchFamily="2" charset="-122"/>
              </a:rPr>
              <a:t>比较静态分析：其他条件不变</a:t>
            </a:r>
            <a:endParaRPr lang="en-US" altLang="zh-CN" dirty="0" smtClean="0">
              <a:solidFill>
                <a:srgbClr val="3366CC"/>
              </a:solidFill>
              <a:latin typeface="华文中宋" pitchFamily="2" charset="-122"/>
              <a:ea typeface="华文中宋" pitchFamily="2" charset="-122"/>
            </a:endParaRPr>
          </a:p>
          <a:p>
            <a:pPr marL="712788" lvl="3" indent="-357188">
              <a:lnSpc>
                <a:spcPct val="150000"/>
              </a:lnSpc>
              <a:buClr>
                <a:srgbClr val="33CC33"/>
              </a:buClr>
              <a:buFont typeface="Wingdings" pitchFamily="2" charset="2"/>
              <a:buChar char="n"/>
              <a:tabLst>
                <a:tab pos="1258888" algn="l"/>
              </a:tabLst>
            </a:pPr>
            <a:r>
              <a:rPr lang="en-US" altLang="zh-CN" dirty="0" smtClean="0">
                <a:solidFill>
                  <a:srgbClr val="3366CC"/>
                </a:solidFill>
                <a:latin typeface="华文中宋" pitchFamily="2" charset="-122"/>
                <a:ea typeface="华文中宋" pitchFamily="2" charset="-122"/>
              </a:rPr>
              <a:t>Delta</a:t>
            </a:r>
            <a:r>
              <a:rPr lang="zh-CN" altLang="en-US" dirty="0" smtClean="0">
                <a:solidFill>
                  <a:srgbClr val="3366CC"/>
                </a:solidFill>
                <a:latin typeface="华文中宋" pitchFamily="2" charset="-122"/>
                <a:ea typeface="华文中宋" pitchFamily="2" charset="-122"/>
              </a:rPr>
              <a:t>：标的资产变动</a:t>
            </a:r>
            <a:r>
              <a:rPr lang="en-US" altLang="zh-CN" dirty="0" smtClean="0">
                <a:solidFill>
                  <a:srgbClr val="3366CC"/>
                </a:solidFill>
                <a:latin typeface="华文中宋" pitchFamily="2" charset="-122"/>
                <a:ea typeface="华文中宋" pitchFamily="2" charset="-122"/>
              </a:rPr>
              <a:t>1</a:t>
            </a:r>
            <a:r>
              <a:rPr lang="zh-CN" altLang="en-US" dirty="0" smtClean="0">
                <a:solidFill>
                  <a:srgbClr val="3366CC"/>
                </a:solidFill>
                <a:latin typeface="华文中宋" pitchFamily="2" charset="-122"/>
                <a:ea typeface="华文中宋" pitchFamily="2" charset="-122"/>
              </a:rPr>
              <a:t>单位，期权价值的变动。</a:t>
            </a:r>
            <a:endParaRPr lang="en-US" altLang="zh-CN" dirty="0" smtClean="0">
              <a:solidFill>
                <a:srgbClr val="3366CC"/>
              </a:solidFill>
              <a:latin typeface="华文中宋" pitchFamily="2" charset="-122"/>
              <a:ea typeface="华文中宋" pitchFamily="2" charset="-122"/>
            </a:endParaRPr>
          </a:p>
          <a:p>
            <a:pPr marL="712788" lvl="3" indent="-357188">
              <a:lnSpc>
                <a:spcPct val="150000"/>
              </a:lnSpc>
              <a:buClr>
                <a:srgbClr val="33CC33"/>
              </a:buClr>
              <a:buFont typeface="Wingdings" pitchFamily="2" charset="2"/>
              <a:buChar char="n"/>
              <a:tabLst>
                <a:tab pos="1258888" algn="l"/>
              </a:tabLst>
            </a:pPr>
            <a:r>
              <a:rPr lang="en-US" altLang="zh-CN" dirty="0" smtClean="0">
                <a:solidFill>
                  <a:srgbClr val="3366CC"/>
                </a:solidFill>
                <a:latin typeface="华文中宋" pitchFamily="2" charset="-122"/>
                <a:ea typeface="华文中宋" pitchFamily="2" charset="-122"/>
              </a:rPr>
              <a:t>Gamma</a:t>
            </a:r>
            <a:r>
              <a:rPr lang="zh-CN" altLang="en-US" dirty="0" smtClean="0">
                <a:solidFill>
                  <a:srgbClr val="3366CC"/>
                </a:solidFill>
                <a:latin typeface="华文中宋" pitchFamily="2" charset="-122"/>
                <a:ea typeface="华文中宋" pitchFamily="2" charset="-122"/>
              </a:rPr>
              <a:t>：标的资产变动</a:t>
            </a:r>
            <a:r>
              <a:rPr lang="en-US" altLang="zh-CN" dirty="0" smtClean="0">
                <a:solidFill>
                  <a:srgbClr val="3366CC"/>
                </a:solidFill>
                <a:latin typeface="华文中宋" pitchFamily="2" charset="-122"/>
                <a:ea typeface="华文中宋" pitchFamily="2" charset="-122"/>
              </a:rPr>
              <a:t>1</a:t>
            </a:r>
            <a:r>
              <a:rPr lang="zh-CN" altLang="en-US" dirty="0" smtClean="0">
                <a:solidFill>
                  <a:srgbClr val="3366CC"/>
                </a:solidFill>
                <a:latin typeface="华文中宋" pitchFamily="2" charset="-122"/>
                <a:ea typeface="华文中宋" pitchFamily="2" charset="-122"/>
              </a:rPr>
              <a:t>单位，</a:t>
            </a:r>
            <a:r>
              <a:rPr lang="en-US" altLang="zh-CN" dirty="0" smtClean="0">
                <a:solidFill>
                  <a:srgbClr val="3366CC"/>
                </a:solidFill>
                <a:latin typeface="华文中宋" pitchFamily="2" charset="-122"/>
                <a:ea typeface="华文中宋" pitchFamily="2" charset="-122"/>
              </a:rPr>
              <a:t>Delta</a:t>
            </a:r>
            <a:r>
              <a:rPr lang="zh-CN" altLang="en-US" dirty="0" smtClean="0">
                <a:solidFill>
                  <a:srgbClr val="3366CC"/>
                </a:solidFill>
                <a:latin typeface="华文中宋" pitchFamily="2" charset="-122"/>
                <a:ea typeface="华文中宋" pitchFamily="2" charset="-122"/>
              </a:rPr>
              <a:t>的变动。</a:t>
            </a:r>
            <a:endParaRPr lang="en-US" altLang="zh-CN" dirty="0" smtClean="0">
              <a:solidFill>
                <a:srgbClr val="3366CC"/>
              </a:solidFill>
              <a:latin typeface="华文中宋" pitchFamily="2" charset="-122"/>
              <a:ea typeface="华文中宋" pitchFamily="2" charset="-122"/>
            </a:endParaRPr>
          </a:p>
          <a:p>
            <a:pPr marL="712788" lvl="3" indent="-357188">
              <a:lnSpc>
                <a:spcPct val="150000"/>
              </a:lnSpc>
              <a:buClr>
                <a:srgbClr val="33CC33"/>
              </a:buClr>
              <a:buFont typeface="Wingdings" pitchFamily="2" charset="2"/>
              <a:buChar char="n"/>
              <a:tabLst>
                <a:tab pos="1258888" algn="l"/>
              </a:tabLst>
            </a:pPr>
            <a:r>
              <a:rPr lang="en-US" altLang="zh-CN" dirty="0" smtClean="0">
                <a:solidFill>
                  <a:srgbClr val="3366CC"/>
                </a:solidFill>
                <a:latin typeface="华文中宋" pitchFamily="2" charset="-122"/>
                <a:ea typeface="华文中宋" pitchFamily="2" charset="-122"/>
              </a:rPr>
              <a:t>Theta</a:t>
            </a:r>
            <a:r>
              <a:rPr lang="zh-CN" altLang="en-US" dirty="0" smtClean="0">
                <a:solidFill>
                  <a:srgbClr val="3366CC"/>
                </a:solidFill>
                <a:latin typeface="华文中宋" pitchFamily="2" charset="-122"/>
                <a:ea typeface="华文中宋" pitchFamily="2" charset="-122"/>
              </a:rPr>
              <a:t>：时间变化对期权价值的影响。时间每经过一天，期权价值会损失多少。</a:t>
            </a:r>
            <a:endParaRPr lang="en-US" altLang="zh-CN" dirty="0" smtClean="0">
              <a:solidFill>
                <a:srgbClr val="3366CC"/>
              </a:solidFill>
              <a:latin typeface="华文中宋" pitchFamily="2" charset="-122"/>
              <a:ea typeface="华文中宋" pitchFamily="2" charset="-122"/>
            </a:endParaRPr>
          </a:p>
          <a:p>
            <a:pPr marL="712788" lvl="3" indent="-357188">
              <a:lnSpc>
                <a:spcPct val="150000"/>
              </a:lnSpc>
              <a:buClr>
                <a:srgbClr val="33CC33"/>
              </a:buClr>
              <a:buFont typeface="Wingdings" pitchFamily="2" charset="2"/>
              <a:buChar char="n"/>
              <a:tabLst>
                <a:tab pos="1258888" algn="l"/>
              </a:tabLst>
            </a:pPr>
            <a:r>
              <a:rPr lang="en-US" altLang="zh-CN" dirty="0" smtClean="0">
                <a:solidFill>
                  <a:srgbClr val="3366CC"/>
                </a:solidFill>
                <a:latin typeface="华文中宋" pitchFamily="2" charset="-122"/>
                <a:ea typeface="华文中宋" pitchFamily="2" charset="-122"/>
              </a:rPr>
              <a:t>Vega</a:t>
            </a:r>
            <a:r>
              <a:rPr lang="zh-CN" altLang="en-US" dirty="0" smtClean="0">
                <a:solidFill>
                  <a:srgbClr val="3366CC"/>
                </a:solidFill>
                <a:latin typeface="华文中宋" pitchFamily="2" charset="-122"/>
                <a:ea typeface="华文中宋" pitchFamily="2" charset="-122"/>
              </a:rPr>
              <a:t>：波动率变化对期权价值的影响。隐含波动率每变动百分之一的变化，引起期权价格的变化。</a:t>
            </a:r>
            <a:endParaRPr lang="en-US" altLang="zh-CN" dirty="0" smtClean="0">
              <a:solidFill>
                <a:srgbClr val="3366CC"/>
              </a:solidFill>
              <a:latin typeface="华文中宋" pitchFamily="2" charset="-122"/>
              <a:ea typeface="华文中宋" pitchFamily="2" charset="-122"/>
            </a:endParaRPr>
          </a:p>
          <a:p>
            <a:pPr marL="712788" lvl="3" indent="-357188">
              <a:lnSpc>
                <a:spcPct val="150000"/>
              </a:lnSpc>
              <a:buClr>
                <a:srgbClr val="33CC33"/>
              </a:buClr>
              <a:buFont typeface="Wingdings" pitchFamily="2" charset="2"/>
              <a:buChar char="n"/>
              <a:tabLst>
                <a:tab pos="1258888" algn="l"/>
              </a:tabLst>
            </a:pPr>
            <a:r>
              <a:rPr lang="en-US" altLang="zh-CN" dirty="0" smtClean="0">
                <a:solidFill>
                  <a:srgbClr val="3366CC"/>
                </a:solidFill>
                <a:latin typeface="华文中宋" pitchFamily="2" charset="-122"/>
                <a:ea typeface="华文中宋" pitchFamily="2" charset="-122"/>
              </a:rPr>
              <a:t>Rho</a:t>
            </a:r>
            <a:r>
              <a:rPr lang="zh-CN" altLang="en-US" dirty="0" smtClean="0">
                <a:solidFill>
                  <a:srgbClr val="3366CC"/>
                </a:solidFill>
                <a:latin typeface="华文中宋" pitchFamily="2" charset="-122"/>
                <a:ea typeface="华文中宋" pitchFamily="2" charset="-122"/>
              </a:rPr>
              <a:t>：利率变化，期权价值的变动。</a:t>
            </a:r>
            <a:endParaRPr lang="en-US" altLang="zh-CN" dirty="0" smtClean="0">
              <a:solidFill>
                <a:srgbClr val="3366CC"/>
              </a:solidFill>
              <a:latin typeface="华文中宋" pitchFamily="2" charset="-122"/>
              <a:ea typeface="华文中宋" pitchFamily="2" charset="-122"/>
            </a:endParaRPr>
          </a:p>
          <a:p>
            <a:pPr marL="712788" lvl="3" indent="-357188">
              <a:lnSpc>
                <a:spcPct val="150000"/>
              </a:lnSpc>
              <a:buClr>
                <a:srgbClr val="33CC33"/>
              </a:buClr>
              <a:buFont typeface="Wingdings" pitchFamily="2" charset="2"/>
              <a:buChar char="n"/>
              <a:tabLst>
                <a:tab pos="1258888" algn="l"/>
              </a:tabLst>
            </a:pPr>
            <a:endParaRPr lang="en-US" altLang="zh-CN" dirty="0" smtClean="0">
              <a:solidFill>
                <a:srgbClr val="3366CC"/>
              </a:solidFill>
              <a:latin typeface="华文中宋" pitchFamily="2" charset="-122"/>
              <a:ea typeface="华文中宋" pitchFamily="2" charset="-122"/>
            </a:endParaRPr>
          </a:p>
          <a:p>
            <a:endParaRPr lang="en-US" altLang="zh-CN" dirty="0" smtClean="0"/>
          </a:p>
          <a:p>
            <a:endParaRPr lang="zh-CN" altLang="en-US" dirty="0"/>
          </a:p>
        </p:txBody>
      </p:sp>
      <p:sp>
        <p:nvSpPr>
          <p:cNvPr id="4" name="日期占位符 3"/>
          <p:cNvSpPr>
            <a:spLocks noGrp="1"/>
          </p:cNvSpPr>
          <p:nvPr>
            <p:ph type="dt" sz="half" idx="10"/>
          </p:nvPr>
        </p:nvSpPr>
        <p:spPr/>
        <p:txBody>
          <a:bodyPr/>
          <a:lstStyle/>
          <a:p>
            <a:pPr>
              <a:defRPr/>
            </a:pPr>
            <a:r>
              <a:rPr lang="en-US" altLang="ko-KR" smtClean="0"/>
              <a:t>www.</a:t>
            </a:r>
            <a:r>
              <a:rPr lang="en-US" altLang="zh-CN" smtClean="0"/>
              <a:t>jyqh</a:t>
            </a:r>
            <a:r>
              <a:rPr lang="en-US" altLang="ko-KR" smtClean="0"/>
              <a:t>.com</a:t>
            </a:r>
            <a:r>
              <a:rPr lang="en-US" altLang="zh-CN" smtClean="0"/>
              <a:t>.cn</a:t>
            </a:r>
            <a:endParaRPr lang="en-US" altLang="ko-KR"/>
          </a:p>
        </p:txBody>
      </p:sp>
      <p:sp>
        <p:nvSpPr>
          <p:cNvPr id="9" name="内容占位符 2"/>
          <p:cNvSpPr txBox="1">
            <a:spLocks/>
          </p:cNvSpPr>
          <p:nvPr/>
        </p:nvSpPr>
        <p:spPr bwMode="gray">
          <a:xfrm>
            <a:off x="462846" y="1777523"/>
            <a:ext cx="8229600" cy="352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Tx/>
              <a:tabLst/>
              <a:defRPr/>
            </a:pP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占位符 3"/>
          <p:cNvSpPr>
            <a:spLocks noGrp="1"/>
          </p:cNvSpPr>
          <p:nvPr>
            <p:ph type="dt" sz="quarter" idx="10"/>
          </p:nvPr>
        </p:nvSpPr>
        <p:spPr>
          <a:noFill/>
        </p:spPr>
        <p:txBody>
          <a:bodyPr/>
          <a:lstStyle/>
          <a:p>
            <a:r>
              <a:rPr lang="en-US" altLang="ko-KR" smtClean="0"/>
              <a:t>www.</a:t>
            </a:r>
            <a:r>
              <a:rPr lang="en-US" altLang="zh-CN" smtClean="0"/>
              <a:t>jyqh</a:t>
            </a:r>
            <a:r>
              <a:rPr lang="en-US" altLang="ko-KR" smtClean="0"/>
              <a:t>.com</a:t>
            </a:r>
            <a:r>
              <a:rPr lang="en-US" altLang="zh-CN" smtClean="0"/>
              <a:t>.cn</a:t>
            </a:r>
            <a:endParaRPr lang="en-US" altLang="ko-KR" smtClean="0"/>
          </a:p>
        </p:txBody>
      </p:sp>
      <p:sp>
        <p:nvSpPr>
          <p:cNvPr id="5123" name="Rectangle 2"/>
          <p:cNvSpPr>
            <a:spLocks noGrp="1" noChangeArrowheads="1"/>
          </p:cNvSpPr>
          <p:nvPr>
            <p:ph type="title"/>
          </p:nvPr>
        </p:nvSpPr>
        <p:spPr>
          <a:xfrm>
            <a:off x="1908175" y="577850"/>
            <a:ext cx="6950105" cy="609600"/>
          </a:xfrm>
        </p:spPr>
        <p:txBody>
          <a:bodyPr/>
          <a:lstStyle/>
          <a:p>
            <a:pPr algn="ctr" eaLnBrk="1" hangingPunct="1"/>
            <a:r>
              <a:rPr lang="zh-CN" altLang="en-US" dirty="0" smtClean="0">
                <a:latin typeface="楷体_GB2312" pitchFamily="49" charset="-122"/>
                <a:ea typeface="楷体_GB2312" pitchFamily="49" charset="-122"/>
              </a:rPr>
              <a:t>目 录</a:t>
            </a:r>
          </a:p>
        </p:txBody>
      </p:sp>
      <p:sp>
        <p:nvSpPr>
          <p:cNvPr id="37892" name="AutoShape 4"/>
          <p:cNvSpPr>
            <a:spLocks noChangeArrowheads="1"/>
          </p:cNvSpPr>
          <p:nvPr/>
        </p:nvSpPr>
        <p:spPr bwMode="gray">
          <a:xfrm>
            <a:off x="1214414" y="2492896"/>
            <a:ext cx="7000924" cy="1285877"/>
          </a:xfrm>
          <a:prstGeom prst="roundRect">
            <a:avLst>
              <a:gd name="adj" fmla="val 16667"/>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a:defRPr/>
            </a:pPr>
            <a:endParaRPr kumimoji="0" lang="en-US" altLang="zh-CN" sz="4000" b="1" kern="0" dirty="0">
              <a:solidFill>
                <a:srgbClr val="FFFFFF"/>
              </a:solidFill>
            </a:endParaRPr>
          </a:p>
          <a:p>
            <a:pPr>
              <a:defRPr/>
            </a:pPr>
            <a:r>
              <a:rPr kumimoji="0" lang="zh-CN" altLang="en-US" sz="4000" b="1" kern="0" dirty="0" smtClean="0">
                <a:solidFill>
                  <a:srgbClr val="FFFFFF"/>
                </a:solidFill>
                <a:latin typeface="华文楷体" pitchFamily="2" charset="-122"/>
                <a:ea typeface="华文楷体" pitchFamily="2" charset="-122"/>
              </a:rPr>
              <a:t>三</a:t>
            </a:r>
            <a:r>
              <a:rPr kumimoji="0" lang="zh-CN" altLang="en-US" sz="4000" b="1" kern="0" dirty="0" smtClean="0">
                <a:solidFill>
                  <a:srgbClr val="FFFFFF"/>
                </a:solidFill>
                <a:latin typeface="华文楷体" pitchFamily="2" charset="-122"/>
                <a:ea typeface="华文楷体" pitchFamily="2" charset="-122"/>
              </a:rPr>
              <a:t>、铜期权</a:t>
            </a:r>
            <a:r>
              <a:rPr kumimoji="0" lang="zh-CN" altLang="en-US" sz="4000" b="1" kern="0" dirty="0" smtClean="0">
                <a:solidFill>
                  <a:srgbClr val="FFFFFF"/>
                </a:solidFill>
                <a:latin typeface="华文楷体" pitchFamily="2" charset="-122"/>
                <a:ea typeface="华文楷体" pitchFamily="2" charset="-122"/>
              </a:rPr>
              <a:t>交易规则</a:t>
            </a:r>
            <a:endParaRPr kumimoji="0" lang="zh-CN" altLang="en-US" sz="4000" b="1" kern="0" dirty="0">
              <a:solidFill>
                <a:srgbClr val="FFFFFF"/>
              </a:solidFill>
              <a:latin typeface="华文楷体" pitchFamily="2" charset="-122"/>
              <a:ea typeface="华文楷体" pitchFamily="2" charset="-122"/>
            </a:endParaRPr>
          </a:p>
          <a:p>
            <a:pPr>
              <a:defRPr/>
            </a:pPr>
            <a:endParaRPr kumimoji="0" lang="zh-CN" altLang="en-US" sz="4000" b="1" kern="0"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占位符 3"/>
          <p:cNvSpPr>
            <a:spLocks noGrp="1"/>
          </p:cNvSpPr>
          <p:nvPr>
            <p:ph type="dt" sz="quarter" idx="10"/>
          </p:nvPr>
        </p:nvSpPr>
        <p:spPr>
          <a:noFill/>
        </p:spPr>
        <p:txBody>
          <a:bodyPr/>
          <a:lstStyle/>
          <a:p>
            <a:r>
              <a:rPr lang="en-US" altLang="ko-KR" smtClean="0"/>
              <a:t>www.</a:t>
            </a:r>
            <a:r>
              <a:rPr lang="en-US" altLang="zh-CN" smtClean="0"/>
              <a:t>jyqh</a:t>
            </a:r>
            <a:r>
              <a:rPr lang="en-US" altLang="ko-KR" smtClean="0"/>
              <a:t>.com</a:t>
            </a:r>
            <a:r>
              <a:rPr lang="en-US" altLang="zh-CN" smtClean="0"/>
              <a:t>.cn</a:t>
            </a:r>
            <a:endParaRPr lang="en-US" altLang="ko-KR" smtClean="0"/>
          </a:p>
        </p:txBody>
      </p:sp>
      <p:sp>
        <p:nvSpPr>
          <p:cNvPr id="5123" name="Rectangle 2"/>
          <p:cNvSpPr>
            <a:spLocks noGrp="1" noChangeArrowheads="1"/>
          </p:cNvSpPr>
          <p:nvPr>
            <p:ph type="title"/>
          </p:nvPr>
        </p:nvSpPr>
        <p:spPr>
          <a:xfrm>
            <a:off x="1908175" y="577850"/>
            <a:ext cx="6878667" cy="609600"/>
          </a:xfrm>
        </p:spPr>
        <p:txBody>
          <a:bodyPr/>
          <a:lstStyle/>
          <a:p>
            <a:pPr algn="ctr" eaLnBrk="1" hangingPunct="1"/>
            <a:r>
              <a:rPr lang="zh-CN" altLang="en-US" dirty="0" smtClean="0">
                <a:latin typeface="楷体_GB2312" pitchFamily="49" charset="-122"/>
                <a:ea typeface="楷体_GB2312" pitchFamily="49" charset="-122"/>
              </a:rPr>
              <a:t>目 录</a:t>
            </a:r>
          </a:p>
        </p:txBody>
      </p:sp>
      <p:sp>
        <p:nvSpPr>
          <p:cNvPr id="37891" name="AutoShape 3"/>
          <p:cNvSpPr>
            <a:spLocks noChangeArrowheads="1"/>
          </p:cNvSpPr>
          <p:nvPr/>
        </p:nvSpPr>
        <p:spPr bwMode="gray">
          <a:xfrm>
            <a:off x="1955820" y="2274599"/>
            <a:ext cx="5473700" cy="869226"/>
          </a:xfrm>
          <a:prstGeom prst="roundRect">
            <a:avLst>
              <a:gd name="adj" fmla="val 16667"/>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a:defRPr/>
            </a:pPr>
            <a:endParaRPr kumimoji="0" lang="en-US" altLang="zh-CN" b="1" kern="0" dirty="0">
              <a:solidFill>
                <a:srgbClr val="FFFFFF"/>
              </a:solidFill>
            </a:endParaRPr>
          </a:p>
          <a:p>
            <a:pPr>
              <a:defRPr/>
            </a:pPr>
            <a:r>
              <a:rPr kumimoji="0" lang="zh-CN" altLang="en-US" b="1" kern="0" dirty="0">
                <a:solidFill>
                  <a:srgbClr val="FFFFFF"/>
                </a:solidFill>
                <a:latin typeface="楷体_GB2312" pitchFamily="49" charset="-122"/>
                <a:ea typeface="楷体_GB2312" pitchFamily="49" charset="-122"/>
              </a:rPr>
              <a:t>一</a:t>
            </a:r>
            <a:r>
              <a:rPr kumimoji="0" lang="zh-CN" altLang="en-US" b="1" kern="0" dirty="0" smtClean="0">
                <a:solidFill>
                  <a:schemeClr val="bg1"/>
                </a:solidFill>
                <a:latin typeface="楷体_GB2312" pitchFamily="49" charset="-122"/>
                <a:ea typeface="楷体_GB2312" pitchFamily="49" charset="-122"/>
              </a:rPr>
              <a:t>、期权的基本概念</a:t>
            </a:r>
            <a:endParaRPr kumimoji="0" lang="zh-CN" altLang="en-US" b="1" kern="0" dirty="0">
              <a:solidFill>
                <a:schemeClr val="bg1"/>
              </a:solidFill>
              <a:latin typeface="楷体_GB2312" pitchFamily="49" charset="-122"/>
              <a:ea typeface="楷体_GB2312" pitchFamily="49" charset="-122"/>
            </a:endParaRPr>
          </a:p>
          <a:p>
            <a:pPr>
              <a:defRPr/>
            </a:pPr>
            <a:endParaRPr lang="zh-CN" altLang="en-US" b="1" dirty="0">
              <a:solidFill>
                <a:srgbClr val="FFFFFF"/>
              </a:solidFill>
            </a:endParaRPr>
          </a:p>
        </p:txBody>
      </p:sp>
      <p:sp>
        <p:nvSpPr>
          <p:cNvPr id="37892" name="AutoShape 4"/>
          <p:cNvSpPr>
            <a:spLocks noChangeArrowheads="1"/>
          </p:cNvSpPr>
          <p:nvPr/>
        </p:nvSpPr>
        <p:spPr bwMode="gray">
          <a:xfrm>
            <a:off x="1928794" y="3358139"/>
            <a:ext cx="5472608" cy="928117"/>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a:defRPr/>
            </a:pPr>
            <a:endParaRPr kumimoji="0" lang="en-US" altLang="zh-CN" b="1" kern="0" dirty="0">
              <a:solidFill>
                <a:srgbClr val="FFFFFF"/>
              </a:solidFill>
              <a:latin typeface="楷体_GB2312" pitchFamily="49" charset="-122"/>
              <a:ea typeface="楷体_GB2312" pitchFamily="49" charset="-122"/>
            </a:endParaRPr>
          </a:p>
          <a:p>
            <a:pPr>
              <a:defRPr/>
            </a:pPr>
            <a:r>
              <a:rPr kumimoji="0" lang="zh-CN" altLang="en-US" b="1" kern="0" dirty="0">
                <a:solidFill>
                  <a:srgbClr val="FFFFFF"/>
                </a:solidFill>
                <a:latin typeface="楷体_GB2312" pitchFamily="49" charset="-122"/>
                <a:ea typeface="楷体_GB2312" pitchFamily="49" charset="-122"/>
              </a:rPr>
              <a:t>二</a:t>
            </a:r>
            <a:r>
              <a:rPr kumimoji="0" lang="zh-CN" altLang="en-US" b="1" kern="0" dirty="0" smtClean="0">
                <a:solidFill>
                  <a:schemeClr val="bg1"/>
                </a:solidFill>
                <a:latin typeface="楷体_GB2312" pitchFamily="49" charset="-122"/>
                <a:ea typeface="楷体_GB2312" pitchFamily="49" charset="-122"/>
              </a:rPr>
              <a:t>、期权价格的形成及影响因素</a:t>
            </a:r>
            <a:endParaRPr kumimoji="0" lang="zh-CN" altLang="en-US" b="1" kern="0" dirty="0">
              <a:solidFill>
                <a:schemeClr val="bg1"/>
              </a:solidFill>
              <a:latin typeface="楷体_GB2312" pitchFamily="49" charset="-122"/>
              <a:ea typeface="楷体_GB2312" pitchFamily="49" charset="-122"/>
            </a:endParaRPr>
          </a:p>
          <a:p>
            <a:pPr>
              <a:defRPr/>
            </a:pPr>
            <a:endParaRPr lang="zh-CN" altLang="en-US" b="1" dirty="0">
              <a:solidFill>
                <a:srgbClr val="FFFFFF"/>
              </a:solidFill>
              <a:latin typeface="楷体_GB2312" pitchFamily="49" charset="-122"/>
              <a:ea typeface="楷体_GB2312" pitchFamily="49" charset="-122"/>
            </a:endParaRPr>
          </a:p>
        </p:txBody>
      </p:sp>
      <p:sp>
        <p:nvSpPr>
          <p:cNvPr id="6" name="AutoShape 4"/>
          <p:cNvSpPr>
            <a:spLocks noChangeArrowheads="1"/>
          </p:cNvSpPr>
          <p:nvPr/>
        </p:nvSpPr>
        <p:spPr bwMode="gray">
          <a:xfrm>
            <a:off x="1928794" y="4501147"/>
            <a:ext cx="5472608" cy="928117"/>
          </a:xfrm>
          <a:prstGeom prst="roundRect">
            <a:avLst>
              <a:gd name="adj" fmla="val 16667"/>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a:defRPr/>
            </a:pPr>
            <a:endParaRPr kumimoji="0" lang="en-US" altLang="zh-CN" b="1" kern="0" dirty="0">
              <a:solidFill>
                <a:srgbClr val="FFFFFF"/>
              </a:solidFill>
            </a:endParaRPr>
          </a:p>
          <a:p>
            <a:pPr>
              <a:defRPr/>
            </a:pPr>
            <a:r>
              <a:rPr kumimoji="0" lang="zh-CN" altLang="en-US" b="1" kern="0" dirty="0" smtClean="0">
                <a:solidFill>
                  <a:srgbClr val="FFFFFF"/>
                </a:solidFill>
                <a:latin typeface="楷体_GB2312" pitchFamily="49" charset="-122"/>
                <a:ea typeface="楷体_GB2312" pitchFamily="49" charset="-122"/>
              </a:rPr>
              <a:t>三</a:t>
            </a:r>
            <a:r>
              <a:rPr kumimoji="0" lang="zh-CN" altLang="en-US" b="1" kern="0" dirty="0" smtClean="0">
                <a:solidFill>
                  <a:srgbClr val="FFFFFF"/>
                </a:solidFill>
                <a:latin typeface="楷体_GB2312" pitchFamily="49" charset="-122"/>
                <a:ea typeface="楷体_GB2312" pitchFamily="49" charset="-122"/>
              </a:rPr>
              <a:t>、铜期权</a:t>
            </a:r>
            <a:r>
              <a:rPr kumimoji="0" lang="zh-CN" altLang="en-US" b="1" kern="0" dirty="0" smtClean="0">
                <a:solidFill>
                  <a:srgbClr val="FFFFFF"/>
                </a:solidFill>
                <a:latin typeface="楷体_GB2312" pitchFamily="49" charset="-122"/>
                <a:ea typeface="楷体_GB2312" pitchFamily="49" charset="-122"/>
              </a:rPr>
              <a:t>交易规则</a:t>
            </a:r>
            <a:endParaRPr kumimoji="0" lang="zh-CN" altLang="en-US" b="1" kern="0" dirty="0">
              <a:solidFill>
                <a:srgbClr val="FFFFFF"/>
              </a:solidFill>
              <a:latin typeface="楷体_GB2312" pitchFamily="49" charset="-122"/>
              <a:ea typeface="楷体_GB2312" pitchFamily="49" charset="-122"/>
            </a:endParaRPr>
          </a:p>
          <a:p>
            <a:pPr>
              <a:defRPr/>
            </a:pPr>
            <a:endParaRPr kumimoji="0" lang="zh-CN" altLang="en-US" b="1" kern="0" dirty="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t>铜期权</a:t>
            </a:r>
            <a:r>
              <a:rPr lang="zh-CN" altLang="en-US" dirty="0" smtClean="0"/>
              <a:t>交易规则</a:t>
            </a:r>
            <a:endParaRPr lang="zh-CN" altLang="en-US" dirty="0"/>
          </a:p>
        </p:txBody>
      </p:sp>
      <p:sp>
        <p:nvSpPr>
          <p:cNvPr id="4" name="日期占位符 3"/>
          <p:cNvSpPr>
            <a:spLocks noGrp="1"/>
          </p:cNvSpPr>
          <p:nvPr>
            <p:ph type="dt" sz="half" idx="10"/>
          </p:nvPr>
        </p:nvSpPr>
        <p:spPr/>
        <p:txBody>
          <a:bodyPr/>
          <a:lstStyle/>
          <a:p>
            <a:pPr>
              <a:defRPr/>
            </a:pPr>
            <a:r>
              <a:rPr lang="en-US" altLang="ko-KR" smtClean="0"/>
              <a:t>www.</a:t>
            </a:r>
            <a:r>
              <a:rPr lang="en-US" altLang="zh-CN" smtClean="0"/>
              <a:t>jyqh</a:t>
            </a:r>
            <a:r>
              <a:rPr lang="en-US" altLang="ko-KR" smtClean="0"/>
              <a:t>.com</a:t>
            </a:r>
            <a:r>
              <a:rPr lang="en-US" altLang="zh-CN" smtClean="0"/>
              <a:t>.cn</a:t>
            </a:r>
            <a:endParaRPr lang="en-US" altLang="ko-KR"/>
          </a:p>
        </p:txBody>
      </p:sp>
      <p:graphicFrame>
        <p:nvGraphicFramePr>
          <p:cNvPr id="7" name="内容占位符 6"/>
          <p:cNvGraphicFramePr>
            <a:graphicFrameLocks noGrp="1"/>
          </p:cNvGraphicFramePr>
          <p:nvPr>
            <p:ph idx="1"/>
            <p:extLst>
              <p:ext uri="{D42A27DB-BD31-4B8C-83A1-F6EECF244321}">
                <p14:modId xmlns:p14="http://schemas.microsoft.com/office/powerpoint/2010/main" val="1289563668"/>
              </p:ext>
            </p:extLst>
          </p:nvPr>
        </p:nvGraphicFramePr>
        <p:xfrm>
          <a:off x="1567498" y="1637506"/>
          <a:ext cx="6748917" cy="4599806"/>
        </p:xfrm>
        <a:graphic>
          <a:graphicData uri="http://schemas.openxmlformats.org/drawingml/2006/table">
            <a:tbl>
              <a:tblPr/>
              <a:tblGrid>
                <a:gridCol w="1208613">
                  <a:extLst>
                    <a:ext uri="{9D8B030D-6E8A-4147-A177-3AD203B41FA5}">
                      <a16:colId xmlns:a16="http://schemas.microsoft.com/office/drawing/2014/main" val="20000"/>
                    </a:ext>
                  </a:extLst>
                </a:gridCol>
                <a:gridCol w="2822700">
                  <a:extLst>
                    <a:ext uri="{9D8B030D-6E8A-4147-A177-3AD203B41FA5}">
                      <a16:colId xmlns:a16="http://schemas.microsoft.com/office/drawing/2014/main" val="20001"/>
                    </a:ext>
                  </a:extLst>
                </a:gridCol>
                <a:gridCol w="2717604">
                  <a:extLst>
                    <a:ext uri="{9D8B030D-6E8A-4147-A177-3AD203B41FA5}">
                      <a16:colId xmlns:a16="http://schemas.microsoft.com/office/drawing/2014/main" val="20002"/>
                    </a:ext>
                  </a:extLst>
                </a:gridCol>
              </a:tblGrid>
              <a:tr h="0">
                <a:tc>
                  <a:txBody>
                    <a:bodyPr/>
                    <a:lstStyle/>
                    <a:p>
                      <a:pPr algn="just">
                        <a:lnSpc>
                          <a:spcPts val="2000"/>
                        </a:lnSpc>
                        <a:spcAft>
                          <a:spcPts val="0"/>
                        </a:spcAft>
                      </a:pPr>
                      <a:endParaRPr lang="zh-CN" sz="1050" kern="100" dirty="0">
                        <a:latin typeface="Calibri"/>
                        <a:ea typeface="宋体"/>
                        <a:cs typeface="Times New Roman"/>
                      </a:endParaRPr>
                    </a:p>
                  </a:txBody>
                  <a:tcPr marL="68580" marR="68580" marT="0" marB="0" anchor="ctr">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B6DDE8"/>
                    </a:solidFill>
                  </a:tcPr>
                </a:tc>
                <a:tc>
                  <a:txBody>
                    <a:bodyPr/>
                    <a:lstStyle/>
                    <a:p>
                      <a:pPr algn="just">
                        <a:lnSpc>
                          <a:spcPts val="2000"/>
                        </a:lnSpc>
                        <a:spcAft>
                          <a:spcPts val="0"/>
                        </a:spcAft>
                      </a:pPr>
                      <a:r>
                        <a:rPr lang="zh-CN" altLang="en-US" sz="1200" b="1" kern="100" dirty="0" smtClean="0">
                          <a:solidFill>
                            <a:srgbClr val="333333"/>
                          </a:solidFill>
                          <a:latin typeface="Calibri"/>
                          <a:ea typeface="微软雅黑"/>
                          <a:cs typeface="Times New Roman"/>
                        </a:rPr>
                        <a:t>阴极铜</a:t>
                      </a:r>
                      <a:endParaRPr lang="zh-CN" sz="1050" kern="100" dirty="0">
                        <a:latin typeface="Calibri"/>
                        <a:ea typeface="宋体"/>
                        <a:cs typeface="Times New Roman"/>
                      </a:endParaRPr>
                    </a:p>
                  </a:txBody>
                  <a:tcPr marL="68580" marR="68580" marT="0" marB="0">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DAEEF3"/>
                    </a:solidFill>
                  </a:tcPr>
                </a:tc>
                <a:tc>
                  <a:txBody>
                    <a:bodyPr/>
                    <a:lstStyle/>
                    <a:p>
                      <a:pPr algn="just">
                        <a:lnSpc>
                          <a:spcPts val="2000"/>
                        </a:lnSpc>
                        <a:spcAft>
                          <a:spcPts val="0"/>
                        </a:spcAft>
                      </a:pPr>
                      <a:r>
                        <a:rPr lang="zh-CN" altLang="en-US" sz="1200" b="1" kern="100" dirty="0" smtClean="0">
                          <a:solidFill>
                            <a:srgbClr val="333333"/>
                          </a:solidFill>
                          <a:latin typeface="Calibri"/>
                          <a:ea typeface="微软雅黑"/>
                          <a:cs typeface="Times New Roman"/>
                        </a:rPr>
                        <a:t>阴极铜期货期权（仿真）</a:t>
                      </a:r>
                      <a:endParaRPr lang="zh-CN" sz="1050" kern="100" dirty="0">
                        <a:latin typeface="Calibri"/>
                        <a:ea typeface="宋体"/>
                        <a:cs typeface="Times New Roman"/>
                      </a:endParaRPr>
                    </a:p>
                  </a:txBody>
                  <a:tcPr marL="68580" marR="68580" marT="0" marB="0">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DAEEF3"/>
                    </a:solidFill>
                  </a:tcPr>
                </a:tc>
                <a:extLst>
                  <a:ext uri="{0D108BD9-81ED-4DB2-BD59-A6C34878D82A}">
                    <a16:rowId xmlns:a16="http://schemas.microsoft.com/office/drawing/2014/main" val="10000"/>
                  </a:ext>
                </a:extLst>
              </a:tr>
              <a:tr h="0">
                <a:tc>
                  <a:txBody>
                    <a:bodyPr/>
                    <a:lstStyle/>
                    <a:p>
                      <a:pPr algn="just">
                        <a:lnSpc>
                          <a:spcPts val="2000"/>
                        </a:lnSpc>
                        <a:spcAft>
                          <a:spcPts val="0"/>
                        </a:spcAft>
                      </a:pPr>
                      <a:r>
                        <a:rPr lang="zh-CN" altLang="en-US" sz="1200" b="1" kern="100" dirty="0" smtClean="0">
                          <a:solidFill>
                            <a:srgbClr val="333333"/>
                          </a:solidFill>
                          <a:latin typeface="Calibri"/>
                          <a:ea typeface="微软雅黑"/>
                          <a:cs typeface="Times New Roman"/>
                        </a:rPr>
                        <a:t>合约</a:t>
                      </a:r>
                      <a:r>
                        <a:rPr lang="zh-CN" sz="1200" b="1" kern="100" dirty="0" smtClean="0">
                          <a:solidFill>
                            <a:srgbClr val="333333"/>
                          </a:solidFill>
                          <a:latin typeface="Calibri"/>
                          <a:ea typeface="微软雅黑"/>
                          <a:cs typeface="Times New Roman"/>
                        </a:rPr>
                        <a:t>代码</a:t>
                      </a:r>
                      <a:endParaRPr lang="zh-CN" sz="1050" kern="100" dirty="0">
                        <a:latin typeface="Calibri"/>
                        <a:ea typeface="宋体"/>
                        <a:cs typeface="Times New Roman"/>
                      </a:endParaRPr>
                    </a:p>
                  </a:txBody>
                  <a:tcPr marL="68580" marR="68580" marT="0" marB="0" anchor="ctr">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B6DDE8"/>
                    </a:solidFill>
                  </a:tcPr>
                </a:tc>
                <a:tc>
                  <a:txBody>
                    <a:bodyPr/>
                    <a:lstStyle/>
                    <a:p>
                      <a:pPr algn="just">
                        <a:lnSpc>
                          <a:spcPts val="2000"/>
                        </a:lnSpc>
                        <a:spcAft>
                          <a:spcPts val="0"/>
                        </a:spcAft>
                      </a:pPr>
                      <a:r>
                        <a:rPr lang="en-US" altLang="zh-CN" sz="1200" kern="100" dirty="0" smtClean="0">
                          <a:solidFill>
                            <a:srgbClr val="333333"/>
                          </a:solidFill>
                          <a:latin typeface="Calibri"/>
                          <a:ea typeface="微软雅黑"/>
                          <a:cs typeface="Times New Roman"/>
                        </a:rPr>
                        <a:t>CU</a:t>
                      </a:r>
                      <a:endParaRPr lang="zh-CN" sz="1050" kern="100" dirty="0">
                        <a:latin typeface="Calibri"/>
                        <a:ea typeface="宋体"/>
                        <a:cs typeface="Times New Roman"/>
                      </a:endParaRPr>
                    </a:p>
                  </a:txBody>
                  <a:tcPr marL="68580" marR="68580" marT="0" marB="0">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DAEEF3"/>
                    </a:solidFill>
                  </a:tcPr>
                </a:tc>
                <a:tc>
                  <a:txBody>
                    <a:bodyPr/>
                    <a:lstStyle/>
                    <a:p>
                      <a:pPr algn="just">
                        <a:lnSpc>
                          <a:spcPts val="2000"/>
                        </a:lnSpc>
                        <a:spcAft>
                          <a:spcPts val="0"/>
                        </a:spcAft>
                      </a:pPr>
                      <a:r>
                        <a:rPr lang="zh-CN" sz="1200" kern="100" dirty="0">
                          <a:solidFill>
                            <a:srgbClr val="333333"/>
                          </a:solidFill>
                          <a:latin typeface="Calibri"/>
                          <a:ea typeface="微软雅黑"/>
                          <a:cs typeface="Times New Roman"/>
                        </a:rPr>
                        <a:t>看涨</a:t>
                      </a:r>
                      <a:r>
                        <a:rPr lang="zh-CN" sz="1200" kern="100" dirty="0" smtClean="0">
                          <a:solidFill>
                            <a:srgbClr val="333333"/>
                          </a:solidFill>
                          <a:latin typeface="Calibri"/>
                          <a:ea typeface="微软雅黑"/>
                          <a:cs typeface="Times New Roman"/>
                        </a:rPr>
                        <a:t>：</a:t>
                      </a:r>
                      <a:r>
                        <a:rPr lang="en-US" altLang="zh-CN" sz="1200" kern="100" dirty="0" smtClean="0">
                          <a:solidFill>
                            <a:srgbClr val="333333"/>
                          </a:solidFill>
                          <a:latin typeface="Calibri"/>
                          <a:ea typeface="微软雅黑"/>
                          <a:cs typeface="Times New Roman"/>
                        </a:rPr>
                        <a:t>CU</a:t>
                      </a:r>
                      <a:r>
                        <a:rPr lang="en-US" sz="1200" kern="100" dirty="0" smtClean="0">
                          <a:solidFill>
                            <a:srgbClr val="333333"/>
                          </a:solidFill>
                          <a:latin typeface="Calibri"/>
                          <a:ea typeface="微软雅黑"/>
                          <a:cs typeface="Times New Roman"/>
                        </a:rPr>
                        <a:t>-</a:t>
                      </a:r>
                      <a:r>
                        <a:rPr lang="zh-CN" sz="1200" kern="100" dirty="0">
                          <a:solidFill>
                            <a:srgbClr val="333333"/>
                          </a:solidFill>
                          <a:latin typeface="Calibri"/>
                          <a:ea typeface="微软雅黑"/>
                          <a:cs typeface="Times New Roman"/>
                        </a:rPr>
                        <a:t>合约月份</a:t>
                      </a:r>
                      <a:r>
                        <a:rPr lang="en-US" sz="1200" kern="100" dirty="0">
                          <a:solidFill>
                            <a:srgbClr val="333333"/>
                          </a:solidFill>
                          <a:latin typeface="Calibri"/>
                          <a:ea typeface="微软雅黑"/>
                          <a:cs typeface="Times New Roman"/>
                        </a:rPr>
                        <a:t>-C-</a:t>
                      </a:r>
                      <a:r>
                        <a:rPr lang="zh-CN" sz="1200" kern="100" dirty="0">
                          <a:solidFill>
                            <a:srgbClr val="333333"/>
                          </a:solidFill>
                          <a:latin typeface="Calibri"/>
                          <a:ea typeface="微软雅黑"/>
                          <a:cs typeface="Times New Roman"/>
                        </a:rPr>
                        <a:t>行权价格</a:t>
                      </a:r>
                      <a:endParaRPr lang="zh-CN" sz="1050" kern="100" dirty="0">
                        <a:latin typeface="Calibri"/>
                        <a:ea typeface="宋体"/>
                        <a:cs typeface="Times New Roman"/>
                      </a:endParaRPr>
                    </a:p>
                    <a:p>
                      <a:pPr algn="just">
                        <a:lnSpc>
                          <a:spcPts val="2000"/>
                        </a:lnSpc>
                        <a:spcAft>
                          <a:spcPts val="0"/>
                        </a:spcAft>
                      </a:pPr>
                      <a:r>
                        <a:rPr lang="zh-CN" sz="1200" kern="100" dirty="0">
                          <a:solidFill>
                            <a:srgbClr val="333333"/>
                          </a:solidFill>
                          <a:latin typeface="Calibri"/>
                          <a:ea typeface="微软雅黑"/>
                          <a:cs typeface="Times New Roman"/>
                        </a:rPr>
                        <a:t>看跌</a:t>
                      </a:r>
                      <a:r>
                        <a:rPr lang="zh-CN" sz="1200" kern="100" dirty="0" smtClean="0">
                          <a:solidFill>
                            <a:srgbClr val="333333"/>
                          </a:solidFill>
                          <a:latin typeface="Calibri"/>
                          <a:ea typeface="微软雅黑"/>
                          <a:cs typeface="Times New Roman"/>
                        </a:rPr>
                        <a:t>：</a:t>
                      </a:r>
                      <a:r>
                        <a:rPr lang="en-US" altLang="zh-CN" sz="1200" kern="100" dirty="0" smtClean="0">
                          <a:solidFill>
                            <a:srgbClr val="333333"/>
                          </a:solidFill>
                          <a:latin typeface="Calibri"/>
                          <a:ea typeface="微软雅黑"/>
                          <a:cs typeface="Times New Roman"/>
                        </a:rPr>
                        <a:t>CU</a:t>
                      </a:r>
                      <a:r>
                        <a:rPr lang="en-US" sz="1200" kern="100" dirty="0" smtClean="0">
                          <a:solidFill>
                            <a:srgbClr val="333333"/>
                          </a:solidFill>
                          <a:latin typeface="Calibri"/>
                          <a:ea typeface="微软雅黑"/>
                          <a:cs typeface="Times New Roman"/>
                        </a:rPr>
                        <a:t>-</a:t>
                      </a:r>
                      <a:r>
                        <a:rPr lang="zh-CN" sz="1200" kern="100" dirty="0">
                          <a:solidFill>
                            <a:srgbClr val="333333"/>
                          </a:solidFill>
                          <a:latin typeface="Calibri"/>
                          <a:ea typeface="微软雅黑"/>
                          <a:cs typeface="Times New Roman"/>
                        </a:rPr>
                        <a:t>合约月份</a:t>
                      </a:r>
                      <a:r>
                        <a:rPr lang="en-US" sz="1200" kern="100" dirty="0">
                          <a:solidFill>
                            <a:srgbClr val="333333"/>
                          </a:solidFill>
                          <a:latin typeface="Calibri"/>
                          <a:ea typeface="微软雅黑"/>
                          <a:cs typeface="Times New Roman"/>
                        </a:rPr>
                        <a:t>-P-</a:t>
                      </a:r>
                      <a:r>
                        <a:rPr lang="zh-CN" sz="1200" kern="100" dirty="0">
                          <a:solidFill>
                            <a:srgbClr val="333333"/>
                          </a:solidFill>
                          <a:latin typeface="Calibri"/>
                          <a:ea typeface="微软雅黑"/>
                          <a:cs typeface="Times New Roman"/>
                        </a:rPr>
                        <a:t>行权价格</a:t>
                      </a:r>
                      <a:endParaRPr lang="zh-CN" sz="1050" kern="100" dirty="0">
                        <a:latin typeface="Calibri"/>
                        <a:ea typeface="宋体"/>
                        <a:cs typeface="Times New Roman"/>
                      </a:endParaRPr>
                    </a:p>
                  </a:txBody>
                  <a:tcPr marL="68580" marR="68580" marT="0" marB="0">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DAEEF3"/>
                    </a:solidFill>
                  </a:tcPr>
                </a:tc>
                <a:extLst>
                  <a:ext uri="{0D108BD9-81ED-4DB2-BD59-A6C34878D82A}">
                    <a16:rowId xmlns:a16="http://schemas.microsoft.com/office/drawing/2014/main" val="10002"/>
                  </a:ext>
                </a:extLst>
              </a:tr>
              <a:tr h="0">
                <a:tc>
                  <a:txBody>
                    <a:bodyPr/>
                    <a:lstStyle/>
                    <a:p>
                      <a:pPr algn="just">
                        <a:lnSpc>
                          <a:spcPts val="2000"/>
                        </a:lnSpc>
                        <a:spcAft>
                          <a:spcPts val="0"/>
                        </a:spcAft>
                      </a:pPr>
                      <a:r>
                        <a:rPr lang="zh-CN" sz="1200" b="1" kern="100">
                          <a:solidFill>
                            <a:srgbClr val="333333"/>
                          </a:solidFill>
                          <a:latin typeface="Calibri"/>
                          <a:ea typeface="微软雅黑"/>
                          <a:cs typeface="Times New Roman"/>
                        </a:rPr>
                        <a:t>交易单位</a:t>
                      </a:r>
                      <a:endParaRPr lang="zh-CN" sz="1050" kern="100">
                        <a:latin typeface="Calibri"/>
                        <a:ea typeface="宋体"/>
                        <a:cs typeface="Times New Roman"/>
                      </a:endParaRPr>
                    </a:p>
                  </a:txBody>
                  <a:tcPr marL="68580" marR="68580" marT="0" marB="0" anchor="ctr">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B6DDE8"/>
                    </a:solidFill>
                  </a:tcPr>
                </a:tc>
                <a:tc>
                  <a:txBody>
                    <a:bodyPr/>
                    <a:lstStyle/>
                    <a:p>
                      <a:pPr algn="just">
                        <a:lnSpc>
                          <a:spcPts val="2000"/>
                        </a:lnSpc>
                        <a:spcAft>
                          <a:spcPts val="0"/>
                        </a:spcAft>
                      </a:pPr>
                      <a:r>
                        <a:rPr lang="en-US" altLang="zh-CN" sz="1200" kern="100" dirty="0" smtClean="0">
                          <a:solidFill>
                            <a:srgbClr val="333333"/>
                          </a:solidFill>
                          <a:latin typeface="微软雅黑"/>
                          <a:ea typeface="宋体"/>
                          <a:cs typeface="Times New Roman"/>
                        </a:rPr>
                        <a:t>5</a:t>
                      </a:r>
                      <a:r>
                        <a:rPr lang="zh-CN" altLang="en-US" sz="1200" kern="100" dirty="0" smtClean="0">
                          <a:solidFill>
                            <a:srgbClr val="333333"/>
                          </a:solidFill>
                          <a:latin typeface="微软雅黑"/>
                          <a:ea typeface="宋体"/>
                          <a:cs typeface="Times New Roman"/>
                        </a:rPr>
                        <a:t>吨</a:t>
                      </a:r>
                      <a:r>
                        <a:rPr lang="en-US" altLang="zh-CN" sz="1200" kern="100" dirty="0" smtClean="0">
                          <a:solidFill>
                            <a:srgbClr val="333333"/>
                          </a:solidFill>
                          <a:latin typeface="微软雅黑"/>
                          <a:ea typeface="宋体"/>
                          <a:cs typeface="Times New Roman"/>
                        </a:rPr>
                        <a:t>/</a:t>
                      </a:r>
                      <a:r>
                        <a:rPr lang="zh-CN" altLang="en-US" sz="1200" kern="100" dirty="0" smtClean="0">
                          <a:solidFill>
                            <a:srgbClr val="333333"/>
                          </a:solidFill>
                          <a:latin typeface="微软雅黑"/>
                          <a:ea typeface="宋体"/>
                          <a:cs typeface="Times New Roman"/>
                        </a:rPr>
                        <a:t>手</a:t>
                      </a:r>
                      <a:endParaRPr lang="zh-CN" sz="1050" kern="100" dirty="0">
                        <a:latin typeface="Calibri"/>
                        <a:ea typeface="宋体"/>
                        <a:cs typeface="Times New Roman"/>
                      </a:endParaRPr>
                    </a:p>
                  </a:txBody>
                  <a:tcPr marL="68580" marR="68580" marT="0" marB="0">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tcPr>
                </a:tc>
                <a:tc>
                  <a:txBody>
                    <a:bodyPr/>
                    <a:lstStyle/>
                    <a:p>
                      <a:pPr algn="just">
                        <a:lnSpc>
                          <a:spcPts val="2000"/>
                        </a:lnSpc>
                        <a:spcAft>
                          <a:spcPts val="0"/>
                        </a:spcAft>
                      </a:pPr>
                      <a:r>
                        <a:rPr lang="en-US" sz="1200" kern="100" dirty="0">
                          <a:solidFill>
                            <a:srgbClr val="333333"/>
                          </a:solidFill>
                          <a:latin typeface="微软雅黑"/>
                          <a:ea typeface="宋体"/>
                          <a:cs typeface="Times New Roman"/>
                        </a:rPr>
                        <a:t>1</a:t>
                      </a:r>
                      <a:r>
                        <a:rPr lang="zh-CN" sz="1200" kern="100" dirty="0" smtClean="0">
                          <a:solidFill>
                            <a:srgbClr val="333333"/>
                          </a:solidFill>
                          <a:latin typeface="Calibri"/>
                          <a:ea typeface="微软雅黑"/>
                          <a:cs typeface="Times New Roman"/>
                        </a:rPr>
                        <a:t>手</a:t>
                      </a:r>
                      <a:r>
                        <a:rPr lang="zh-CN" altLang="en-US" sz="1200" kern="100" dirty="0" smtClean="0">
                          <a:solidFill>
                            <a:srgbClr val="333333"/>
                          </a:solidFill>
                          <a:latin typeface="Calibri"/>
                          <a:ea typeface="微软雅黑"/>
                          <a:cs typeface="Times New Roman"/>
                        </a:rPr>
                        <a:t>阴极铜</a:t>
                      </a:r>
                      <a:r>
                        <a:rPr lang="zh-CN" sz="1200" kern="100" dirty="0" smtClean="0">
                          <a:solidFill>
                            <a:srgbClr val="333333"/>
                          </a:solidFill>
                          <a:latin typeface="Calibri"/>
                          <a:ea typeface="微软雅黑"/>
                          <a:cs typeface="Times New Roman"/>
                        </a:rPr>
                        <a:t>期货</a:t>
                      </a:r>
                      <a:r>
                        <a:rPr lang="zh-CN" sz="1200" kern="100" dirty="0">
                          <a:solidFill>
                            <a:srgbClr val="333333"/>
                          </a:solidFill>
                          <a:latin typeface="Calibri"/>
                          <a:ea typeface="微软雅黑"/>
                          <a:cs typeface="Times New Roman"/>
                        </a:rPr>
                        <a:t>合约</a:t>
                      </a:r>
                      <a:endParaRPr lang="zh-CN" sz="1050" kern="100" dirty="0">
                        <a:latin typeface="Calibri"/>
                        <a:ea typeface="宋体"/>
                        <a:cs typeface="Times New Roman"/>
                      </a:endParaRPr>
                    </a:p>
                  </a:txBody>
                  <a:tcPr marL="68580" marR="68580" marT="0" marB="0">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tcPr>
                </a:tc>
                <a:extLst>
                  <a:ext uri="{0D108BD9-81ED-4DB2-BD59-A6C34878D82A}">
                    <a16:rowId xmlns:a16="http://schemas.microsoft.com/office/drawing/2014/main" val="10003"/>
                  </a:ext>
                </a:extLst>
              </a:tr>
              <a:tr h="0">
                <a:tc>
                  <a:txBody>
                    <a:bodyPr/>
                    <a:lstStyle/>
                    <a:p>
                      <a:pPr algn="just">
                        <a:lnSpc>
                          <a:spcPts val="2000"/>
                        </a:lnSpc>
                        <a:spcAft>
                          <a:spcPts val="0"/>
                        </a:spcAft>
                      </a:pPr>
                      <a:r>
                        <a:rPr lang="zh-CN" sz="1200" b="1" kern="100">
                          <a:solidFill>
                            <a:srgbClr val="333333"/>
                          </a:solidFill>
                          <a:latin typeface="Calibri"/>
                          <a:ea typeface="微软雅黑"/>
                          <a:cs typeface="Times New Roman"/>
                        </a:rPr>
                        <a:t>报价单位</a:t>
                      </a:r>
                      <a:endParaRPr lang="zh-CN" sz="1050" kern="100">
                        <a:latin typeface="Calibri"/>
                        <a:ea typeface="宋体"/>
                        <a:cs typeface="Times New Roman"/>
                      </a:endParaRPr>
                    </a:p>
                  </a:txBody>
                  <a:tcPr marL="68580" marR="68580" marT="0" marB="0" anchor="ctr">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B6DDE8"/>
                    </a:solidFill>
                  </a:tcPr>
                </a:tc>
                <a:tc gridSpan="2">
                  <a:txBody>
                    <a:bodyPr/>
                    <a:lstStyle/>
                    <a:p>
                      <a:pPr algn="just">
                        <a:lnSpc>
                          <a:spcPts val="2000"/>
                        </a:lnSpc>
                        <a:spcAft>
                          <a:spcPts val="0"/>
                        </a:spcAft>
                      </a:pPr>
                      <a:r>
                        <a:rPr lang="zh-CN" sz="1200" kern="100" dirty="0">
                          <a:solidFill>
                            <a:srgbClr val="333333"/>
                          </a:solidFill>
                          <a:latin typeface="Calibri"/>
                          <a:ea typeface="微软雅黑"/>
                          <a:cs typeface="Times New Roman"/>
                        </a:rPr>
                        <a:t>元</a:t>
                      </a:r>
                      <a:r>
                        <a:rPr lang="en-US" sz="1200" kern="100" dirty="0">
                          <a:solidFill>
                            <a:srgbClr val="333333"/>
                          </a:solidFill>
                          <a:latin typeface="Calibri"/>
                          <a:ea typeface="微软雅黑"/>
                          <a:cs typeface="Times New Roman"/>
                        </a:rPr>
                        <a:t>/</a:t>
                      </a:r>
                      <a:r>
                        <a:rPr lang="zh-CN" sz="1200" kern="100" dirty="0">
                          <a:solidFill>
                            <a:srgbClr val="333333"/>
                          </a:solidFill>
                          <a:latin typeface="Calibri"/>
                          <a:ea typeface="微软雅黑"/>
                          <a:cs typeface="Times New Roman"/>
                        </a:rPr>
                        <a:t>吨</a:t>
                      </a:r>
                      <a:endParaRPr lang="zh-CN" sz="1050" kern="100" dirty="0">
                        <a:latin typeface="Calibri"/>
                        <a:ea typeface="宋体"/>
                        <a:cs typeface="Times New Roman"/>
                      </a:endParaRPr>
                    </a:p>
                  </a:txBody>
                  <a:tcPr marL="68580" marR="68580" marT="0" marB="0">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noFill/>
                      <a:prstDash val="dash"/>
                      <a:round/>
                      <a:headEnd type="none" w="med" len="med"/>
                      <a:tailEnd type="none" w="med" len="med"/>
                    </a:lnB>
                    <a:solidFill>
                      <a:srgbClr val="DAEEF3"/>
                    </a:solidFill>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lnSpc>
                          <a:spcPts val="2000"/>
                        </a:lnSpc>
                        <a:spcAft>
                          <a:spcPts val="0"/>
                        </a:spcAft>
                      </a:pPr>
                      <a:r>
                        <a:rPr lang="zh-CN" altLang="en-US" sz="1200" b="1" kern="100" dirty="0" smtClean="0">
                          <a:solidFill>
                            <a:srgbClr val="333333"/>
                          </a:solidFill>
                          <a:latin typeface="Calibri"/>
                          <a:ea typeface="微软雅黑"/>
                          <a:cs typeface="Times New Roman"/>
                        </a:rPr>
                        <a:t>最小变动价位</a:t>
                      </a:r>
                      <a:endParaRPr lang="zh-CN" sz="1050" kern="100" dirty="0">
                        <a:latin typeface="Calibri"/>
                        <a:ea typeface="宋体"/>
                        <a:cs typeface="Times New Roman"/>
                      </a:endParaRPr>
                    </a:p>
                  </a:txBody>
                  <a:tcPr marL="68580" marR="68580" marT="0" marB="0" anchor="ctr">
                    <a:lnL w="12700" cap="flat" cmpd="sng" algn="ctr">
                      <a:solidFill>
                        <a:srgbClr val="1F497D"/>
                      </a:solid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B6DDE8"/>
                    </a:solidFill>
                  </a:tcPr>
                </a:tc>
                <a:tc>
                  <a:txBody>
                    <a:bodyPr/>
                    <a:lstStyle/>
                    <a:p>
                      <a:pPr marL="0" algn="just" defTabSz="914400" rtl="0" eaLnBrk="1" latinLnBrk="0" hangingPunct="1">
                        <a:lnSpc>
                          <a:spcPts val="2000"/>
                        </a:lnSpc>
                        <a:spcAft>
                          <a:spcPts val="0"/>
                        </a:spcAft>
                      </a:pPr>
                      <a:r>
                        <a:rPr lang="en-US" altLang="zh-CN" sz="1200" kern="100" dirty="0" smtClean="0">
                          <a:solidFill>
                            <a:srgbClr val="333333"/>
                          </a:solidFill>
                          <a:latin typeface="微软雅黑"/>
                          <a:ea typeface="宋体"/>
                          <a:cs typeface="Times New Roman"/>
                        </a:rPr>
                        <a:t>10</a:t>
                      </a:r>
                      <a:r>
                        <a:rPr lang="zh-CN" altLang="en-US" sz="1200" kern="100" dirty="0" smtClean="0">
                          <a:solidFill>
                            <a:srgbClr val="333333"/>
                          </a:solidFill>
                          <a:latin typeface="微软雅黑"/>
                          <a:ea typeface="宋体"/>
                          <a:cs typeface="Times New Roman"/>
                        </a:rPr>
                        <a:t>元</a:t>
                      </a:r>
                      <a:r>
                        <a:rPr lang="en-US" altLang="zh-CN" sz="1200" kern="100" dirty="0" smtClean="0">
                          <a:solidFill>
                            <a:srgbClr val="333333"/>
                          </a:solidFill>
                          <a:latin typeface="微软雅黑"/>
                          <a:ea typeface="宋体"/>
                          <a:cs typeface="Times New Roman"/>
                        </a:rPr>
                        <a:t>/</a:t>
                      </a:r>
                      <a:r>
                        <a:rPr lang="zh-CN" altLang="en-US" sz="1200" kern="100" dirty="0" smtClean="0">
                          <a:solidFill>
                            <a:srgbClr val="333333"/>
                          </a:solidFill>
                          <a:latin typeface="微软雅黑"/>
                          <a:ea typeface="宋体"/>
                          <a:cs typeface="Times New Roman"/>
                        </a:rPr>
                        <a:t>吨</a:t>
                      </a:r>
                      <a:endParaRPr lang="zh-CN" sz="1200" kern="100" dirty="0">
                        <a:solidFill>
                          <a:srgbClr val="333333"/>
                        </a:solidFill>
                        <a:latin typeface="微软雅黑"/>
                        <a:ea typeface="宋体"/>
                        <a:cs typeface="Times New Roman"/>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0" algn="just" defTabSz="914400" rtl="0" eaLnBrk="1" latinLnBrk="0" hangingPunct="1">
                        <a:lnSpc>
                          <a:spcPts val="2000"/>
                        </a:lnSpc>
                        <a:spcAft>
                          <a:spcPts val="0"/>
                        </a:spcAft>
                      </a:pPr>
                      <a:r>
                        <a:rPr lang="en-US" altLang="zh-CN" sz="1200" kern="100" dirty="0" smtClean="0">
                          <a:solidFill>
                            <a:srgbClr val="333333"/>
                          </a:solidFill>
                          <a:latin typeface="微软雅黑"/>
                          <a:ea typeface="宋体"/>
                          <a:cs typeface="Times New Roman"/>
                        </a:rPr>
                        <a:t>1</a:t>
                      </a:r>
                      <a:r>
                        <a:rPr lang="zh-CN" altLang="en-US" sz="1200" kern="100" dirty="0" smtClean="0">
                          <a:solidFill>
                            <a:srgbClr val="333333"/>
                          </a:solidFill>
                          <a:latin typeface="微软雅黑"/>
                          <a:ea typeface="宋体"/>
                          <a:cs typeface="Times New Roman"/>
                        </a:rPr>
                        <a:t>元</a:t>
                      </a:r>
                      <a:r>
                        <a:rPr lang="en-US" altLang="zh-CN" sz="1200" kern="100" dirty="0" smtClean="0">
                          <a:solidFill>
                            <a:srgbClr val="333333"/>
                          </a:solidFill>
                          <a:latin typeface="微软雅黑"/>
                          <a:ea typeface="宋体"/>
                          <a:cs typeface="Times New Roman"/>
                        </a:rPr>
                        <a:t>/</a:t>
                      </a:r>
                      <a:r>
                        <a:rPr lang="zh-CN" altLang="en-US" sz="1200" kern="100" dirty="0" smtClean="0">
                          <a:solidFill>
                            <a:srgbClr val="333333"/>
                          </a:solidFill>
                          <a:latin typeface="微软雅黑"/>
                          <a:ea typeface="宋体"/>
                          <a:cs typeface="Times New Roman"/>
                        </a:rPr>
                        <a:t>吨</a:t>
                      </a:r>
                      <a:endParaRPr lang="zh-CN" sz="1200" kern="100" dirty="0">
                        <a:solidFill>
                          <a:srgbClr val="333333"/>
                        </a:solidFill>
                        <a:latin typeface="微软雅黑"/>
                        <a:ea typeface="宋体"/>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algn="just">
                        <a:lnSpc>
                          <a:spcPts val="2000"/>
                        </a:lnSpc>
                        <a:spcAft>
                          <a:spcPts val="0"/>
                        </a:spcAft>
                      </a:pPr>
                      <a:r>
                        <a:rPr lang="zh-CN" altLang="en-US" sz="1200" b="1" kern="100" dirty="0" smtClean="0">
                          <a:solidFill>
                            <a:srgbClr val="333333"/>
                          </a:solidFill>
                          <a:latin typeface="Calibri"/>
                          <a:ea typeface="微软雅黑"/>
                          <a:cs typeface="Times New Roman"/>
                        </a:rPr>
                        <a:t>每日价格最大波动限制</a:t>
                      </a:r>
                      <a:endParaRPr lang="zh-CN" sz="1050" kern="100" dirty="0">
                        <a:latin typeface="Calibri"/>
                        <a:ea typeface="宋体"/>
                        <a:cs typeface="Times New Roman"/>
                      </a:endParaRPr>
                    </a:p>
                  </a:txBody>
                  <a:tcPr marL="68580" marR="68580" marT="0" marB="0" anchor="ctr">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B6DDE8"/>
                    </a:solidFill>
                  </a:tcPr>
                </a:tc>
                <a:tc gridSpan="2">
                  <a:txBody>
                    <a:bodyPr/>
                    <a:lstStyle/>
                    <a:p>
                      <a:pPr algn="just">
                        <a:lnSpc>
                          <a:spcPts val="2000"/>
                        </a:lnSpc>
                        <a:spcAft>
                          <a:spcPts val="0"/>
                        </a:spcAft>
                      </a:pPr>
                      <a:r>
                        <a:rPr lang="zh-CN" altLang="en-US" sz="1200" kern="100" dirty="0" smtClean="0">
                          <a:solidFill>
                            <a:srgbClr val="333333"/>
                          </a:solidFill>
                          <a:latin typeface="Calibri"/>
                          <a:ea typeface="微软雅黑"/>
                          <a:cs typeface="Times New Roman"/>
                        </a:rPr>
                        <a:t>不超过上一交易日结算价</a:t>
                      </a:r>
                      <a:r>
                        <a:rPr lang="en-US" altLang="zh-CN" sz="1200" kern="100" dirty="0" smtClean="0">
                          <a:solidFill>
                            <a:srgbClr val="333333"/>
                          </a:solidFill>
                          <a:latin typeface="Calibri"/>
                          <a:ea typeface="微软雅黑"/>
                          <a:cs typeface="Times New Roman"/>
                        </a:rPr>
                        <a:t>±3%</a:t>
                      </a:r>
                      <a:endParaRPr lang="zh-CN" sz="1200" kern="100" dirty="0">
                        <a:solidFill>
                          <a:srgbClr val="333333"/>
                        </a:solidFill>
                        <a:latin typeface="Calibri"/>
                        <a:ea typeface="微软雅黑"/>
                        <a:cs typeface="Times New Roman"/>
                      </a:endParaRPr>
                    </a:p>
                  </a:txBody>
                  <a:tcPr marL="68580" marR="68580" marT="0" marB="0">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DAEEF3"/>
                    </a:solidFill>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lnSpc>
                          <a:spcPts val="2000"/>
                        </a:lnSpc>
                        <a:spcAft>
                          <a:spcPts val="0"/>
                        </a:spcAft>
                      </a:pPr>
                      <a:r>
                        <a:rPr lang="zh-CN" sz="1200" b="1" kern="100" dirty="0">
                          <a:solidFill>
                            <a:srgbClr val="333333"/>
                          </a:solidFill>
                          <a:latin typeface="Calibri"/>
                          <a:ea typeface="微软雅黑"/>
                          <a:cs typeface="Times New Roman"/>
                        </a:rPr>
                        <a:t>上市合约</a:t>
                      </a:r>
                      <a:endParaRPr lang="zh-CN" sz="1050" kern="100" dirty="0">
                        <a:latin typeface="Calibri"/>
                        <a:ea typeface="宋体"/>
                        <a:cs typeface="Times New Roman"/>
                      </a:endParaRPr>
                    </a:p>
                  </a:txBody>
                  <a:tcPr marL="68580" marR="68580" marT="0" marB="0" anchor="ctr">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B6DDE8"/>
                    </a:solidFill>
                  </a:tcPr>
                </a:tc>
                <a:tc gridSpan="2">
                  <a:txBody>
                    <a:bodyPr/>
                    <a:lstStyle/>
                    <a:p>
                      <a:pPr algn="just">
                        <a:lnSpc>
                          <a:spcPts val="2000"/>
                        </a:lnSpc>
                        <a:spcAft>
                          <a:spcPts val="0"/>
                        </a:spcAft>
                      </a:pPr>
                      <a:r>
                        <a:rPr lang="en-US" altLang="zh-CN" sz="1200" kern="100" dirty="0" smtClean="0">
                          <a:solidFill>
                            <a:srgbClr val="333333"/>
                          </a:solidFill>
                          <a:latin typeface="微软雅黑"/>
                          <a:ea typeface="宋体"/>
                          <a:cs typeface="Times New Roman"/>
                        </a:rPr>
                        <a:t>1~12</a:t>
                      </a:r>
                      <a:r>
                        <a:rPr lang="zh-CN" altLang="en-US" sz="1200" kern="100" dirty="0" smtClean="0">
                          <a:solidFill>
                            <a:srgbClr val="333333"/>
                          </a:solidFill>
                          <a:latin typeface="微软雅黑"/>
                          <a:ea typeface="宋体"/>
                          <a:cs typeface="Times New Roman"/>
                        </a:rPr>
                        <a:t>月</a:t>
                      </a:r>
                      <a:endParaRPr lang="zh-CN" sz="1050" kern="100" dirty="0">
                        <a:latin typeface="Calibri"/>
                        <a:ea typeface="宋体"/>
                        <a:cs typeface="Times New Roman"/>
                      </a:endParaRPr>
                    </a:p>
                  </a:txBody>
                  <a:tcPr marL="68580" marR="68580" marT="0" marB="0">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tcPr>
                </a:tc>
                <a:tc hMerge="1">
                  <a:txBody>
                    <a:bodyPr/>
                    <a:lstStyle/>
                    <a:p>
                      <a:pPr algn="just">
                        <a:lnSpc>
                          <a:spcPts val="2000"/>
                        </a:lnSpc>
                        <a:spcAft>
                          <a:spcPts val="0"/>
                        </a:spcAft>
                      </a:pPr>
                      <a:endParaRPr lang="zh-CN" sz="1050" kern="100" dirty="0">
                        <a:latin typeface="Calibri"/>
                        <a:ea typeface="宋体"/>
                        <a:cs typeface="Times New Roman"/>
                      </a:endParaRPr>
                    </a:p>
                  </a:txBody>
                  <a:tcPr marL="68580" marR="68580" marT="0" marB="0">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tcPr>
                </a:tc>
                <a:extLst>
                  <a:ext uri="{0D108BD9-81ED-4DB2-BD59-A6C34878D82A}">
                    <a16:rowId xmlns:a16="http://schemas.microsoft.com/office/drawing/2014/main" val="10007"/>
                  </a:ext>
                </a:extLst>
              </a:tr>
              <a:tr h="0">
                <a:tc>
                  <a:txBody>
                    <a:bodyPr/>
                    <a:lstStyle/>
                    <a:p>
                      <a:pPr algn="just">
                        <a:lnSpc>
                          <a:spcPts val="2000"/>
                        </a:lnSpc>
                        <a:spcAft>
                          <a:spcPts val="0"/>
                        </a:spcAft>
                      </a:pPr>
                      <a:r>
                        <a:rPr lang="zh-CN" sz="1200" b="1" kern="100">
                          <a:solidFill>
                            <a:srgbClr val="333333"/>
                          </a:solidFill>
                          <a:latin typeface="Calibri"/>
                          <a:ea typeface="微软雅黑"/>
                          <a:cs typeface="Times New Roman"/>
                        </a:rPr>
                        <a:t>交易时间</a:t>
                      </a:r>
                      <a:endParaRPr lang="zh-CN" sz="1050" kern="100">
                        <a:latin typeface="Calibri"/>
                        <a:ea typeface="宋体"/>
                        <a:cs typeface="Times New Roman"/>
                      </a:endParaRPr>
                    </a:p>
                  </a:txBody>
                  <a:tcPr marL="68580" marR="68580" marT="0" marB="0" anchor="ctr">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B6DDE8"/>
                    </a:solidFill>
                  </a:tcPr>
                </a:tc>
                <a:tc gridSpan="2">
                  <a:txBody>
                    <a:bodyPr/>
                    <a:lstStyle/>
                    <a:p>
                      <a:pPr algn="just">
                        <a:lnSpc>
                          <a:spcPts val="2000"/>
                        </a:lnSpc>
                        <a:spcAft>
                          <a:spcPts val="0"/>
                        </a:spcAft>
                      </a:pPr>
                      <a:r>
                        <a:rPr lang="zh-CN" sz="1200" kern="100" dirty="0">
                          <a:solidFill>
                            <a:srgbClr val="333333"/>
                          </a:solidFill>
                          <a:latin typeface="Calibri"/>
                          <a:ea typeface="微软雅黑"/>
                          <a:cs typeface="Times New Roman"/>
                        </a:rPr>
                        <a:t>周一至周五</a:t>
                      </a:r>
                      <a:r>
                        <a:rPr lang="en-US" sz="1200" kern="100" dirty="0">
                          <a:solidFill>
                            <a:srgbClr val="333333"/>
                          </a:solidFill>
                          <a:latin typeface="Calibri"/>
                          <a:ea typeface="微软雅黑"/>
                          <a:cs typeface="Times New Roman"/>
                        </a:rPr>
                        <a:t>9</a:t>
                      </a:r>
                      <a:r>
                        <a:rPr lang="zh-CN" sz="1200" kern="100" dirty="0">
                          <a:solidFill>
                            <a:srgbClr val="333333"/>
                          </a:solidFill>
                          <a:latin typeface="Calibri"/>
                          <a:ea typeface="微软雅黑"/>
                          <a:cs typeface="Times New Roman"/>
                        </a:rPr>
                        <a:t>：</a:t>
                      </a:r>
                      <a:r>
                        <a:rPr lang="en-US" sz="1200" kern="100" dirty="0">
                          <a:solidFill>
                            <a:srgbClr val="333333"/>
                          </a:solidFill>
                          <a:latin typeface="Calibri"/>
                          <a:ea typeface="微软雅黑"/>
                          <a:cs typeface="Times New Roman"/>
                        </a:rPr>
                        <a:t>00-11:30</a:t>
                      </a:r>
                      <a:r>
                        <a:rPr lang="zh-CN" sz="1200" kern="100" dirty="0">
                          <a:solidFill>
                            <a:srgbClr val="333333"/>
                          </a:solidFill>
                          <a:latin typeface="Calibri"/>
                          <a:ea typeface="微软雅黑"/>
                          <a:cs typeface="Times New Roman"/>
                        </a:rPr>
                        <a:t>，</a:t>
                      </a:r>
                      <a:r>
                        <a:rPr lang="en-US" sz="1200" kern="100" dirty="0">
                          <a:solidFill>
                            <a:srgbClr val="333333"/>
                          </a:solidFill>
                          <a:latin typeface="Calibri"/>
                          <a:ea typeface="微软雅黑"/>
                          <a:cs typeface="Times New Roman"/>
                        </a:rPr>
                        <a:t>13:30-15:00</a:t>
                      </a:r>
                      <a:r>
                        <a:rPr lang="zh-CN" sz="1200" kern="100" dirty="0">
                          <a:solidFill>
                            <a:srgbClr val="333333"/>
                          </a:solidFill>
                          <a:latin typeface="Calibri"/>
                          <a:ea typeface="微软雅黑"/>
                          <a:cs typeface="Times New Roman"/>
                        </a:rPr>
                        <a:t>，以及其他交易所规定时间</a:t>
                      </a:r>
                      <a:endParaRPr lang="zh-CN" sz="1050" kern="100" dirty="0">
                        <a:latin typeface="Calibri"/>
                        <a:ea typeface="宋体"/>
                        <a:cs typeface="Times New Roman"/>
                      </a:endParaRPr>
                    </a:p>
                  </a:txBody>
                  <a:tcPr marL="68580" marR="68580" marT="0" marB="0">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DAEEF3"/>
                    </a:solidFill>
                  </a:tcPr>
                </a:tc>
                <a:tc hMerge="1">
                  <a:txBody>
                    <a:bodyPr/>
                    <a:lstStyle/>
                    <a:p>
                      <a:endParaRPr lang="zh-CN" altLang="en-US"/>
                    </a:p>
                  </a:txBody>
                  <a:tcPr/>
                </a:tc>
                <a:extLst>
                  <a:ext uri="{0D108BD9-81ED-4DB2-BD59-A6C34878D82A}">
                    <a16:rowId xmlns:a16="http://schemas.microsoft.com/office/drawing/2014/main" val="10008"/>
                  </a:ext>
                </a:extLst>
              </a:tr>
              <a:tr h="0">
                <a:tc>
                  <a:txBody>
                    <a:bodyPr/>
                    <a:lstStyle/>
                    <a:p>
                      <a:pPr algn="just">
                        <a:lnSpc>
                          <a:spcPts val="2000"/>
                        </a:lnSpc>
                        <a:spcAft>
                          <a:spcPts val="0"/>
                        </a:spcAft>
                      </a:pPr>
                      <a:r>
                        <a:rPr lang="zh-CN" sz="1200" b="1" kern="100">
                          <a:solidFill>
                            <a:srgbClr val="333333"/>
                          </a:solidFill>
                          <a:latin typeface="Calibri"/>
                          <a:ea typeface="微软雅黑"/>
                          <a:cs typeface="Times New Roman"/>
                        </a:rPr>
                        <a:t>最后交易日</a:t>
                      </a:r>
                      <a:endParaRPr lang="zh-CN" sz="1050" kern="100">
                        <a:latin typeface="Calibri"/>
                        <a:ea typeface="宋体"/>
                        <a:cs typeface="Times New Roman"/>
                      </a:endParaRPr>
                    </a:p>
                    <a:p>
                      <a:pPr algn="just">
                        <a:lnSpc>
                          <a:spcPts val="2000"/>
                        </a:lnSpc>
                        <a:spcAft>
                          <a:spcPts val="0"/>
                        </a:spcAft>
                      </a:pPr>
                      <a:r>
                        <a:rPr lang="en-US" sz="1200" b="1" kern="100">
                          <a:solidFill>
                            <a:srgbClr val="333333"/>
                          </a:solidFill>
                          <a:latin typeface="微软雅黑"/>
                          <a:ea typeface="宋体"/>
                          <a:cs typeface="Times New Roman"/>
                        </a:rPr>
                        <a:t>(</a:t>
                      </a:r>
                      <a:r>
                        <a:rPr lang="zh-CN" sz="1200" b="1" kern="100">
                          <a:solidFill>
                            <a:srgbClr val="333333"/>
                          </a:solidFill>
                          <a:latin typeface="Calibri"/>
                          <a:ea typeface="微软雅黑"/>
                          <a:cs typeface="Times New Roman"/>
                        </a:rPr>
                        <a:t>到期日</a:t>
                      </a:r>
                      <a:r>
                        <a:rPr lang="en-US" sz="1200" b="1" kern="100">
                          <a:solidFill>
                            <a:srgbClr val="333333"/>
                          </a:solidFill>
                          <a:latin typeface="Calibri"/>
                          <a:ea typeface="微软雅黑"/>
                          <a:cs typeface="Times New Roman"/>
                        </a:rPr>
                        <a:t>)</a:t>
                      </a:r>
                      <a:endParaRPr lang="zh-CN" sz="1050" kern="100">
                        <a:latin typeface="Calibri"/>
                        <a:ea typeface="宋体"/>
                        <a:cs typeface="Times New Roman"/>
                      </a:endParaRPr>
                    </a:p>
                  </a:txBody>
                  <a:tcPr marL="68580" marR="68580" marT="0" marB="0" anchor="ctr">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B6DDE8"/>
                    </a:solidFill>
                  </a:tcPr>
                </a:tc>
                <a:tc>
                  <a:txBody>
                    <a:bodyPr/>
                    <a:lstStyle/>
                    <a:p>
                      <a:pPr algn="just">
                        <a:lnSpc>
                          <a:spcPts val="2000"/>
                        </a:lnSpc>
                        <a:spcAft>
                          <a:spcPts val="0"/>
                        </a:spcAft>
                      </a:pPr>
                      <a:r>
                        <a:rPr lang="zh-CN" altLang="en-US" sz="1200" kern="100" dirty="0" smtClean="0">
                          <a:solidFill>
                            <a:srgbClr val="333333"/>
                          </a:solidFill>
                          <a:latin typeface="Calibri"/>
                          <a:ea typeface="微软雅黑"/>
                          <a:cs typeface="Times New Roman"/>
                        </a:rPr>
                        <a:t>合约交割月份的</a:t>
                      </a:r>
                      <a:r>
                        <a:rPr lang="en-US" altLang="zh-CN" sz="1200" kern="100" dirty="0" smtClean="0">
                          <a:solidFill>
                            <a:srgbClr val="333333"/>
                          </a:solidFill>
                          <a:latin typeface="Calibri"/>
                          <a:ea typeface="微软雅黑"/>
                          <a:cs typeface="Times New Roman"/>
                        </a:rPr>
                        <a:t>15</a:t>
                      </a:r>
                      <a:r>
                        <a:rPr lang="zh-CN" altLang="en-US" sz="1200" kern="100" dirty="0" smtClean="0">
                          <a:solidFill>
                            <a:srgbClr val="333333"/>
                          </a:solidFill>
                          <a:latin typeface="Calibri"/>
                          <a:ea typeface="微软雅黑"/>
                          <a:cs typeface="Times New Roman"/>
                        </a:rPr>
                        <a:t>日（遇法定节假日顺延）</a:t>
                      </a:r>
                      <a:endParaRPr lang="zh-CN" sz="1050" kern="100" dirty="0">
                        <a:latin typeface="Calibri"/>
                        <a:ea typeface="宋体"/>
                        <a:cs typeface="Times New Roman"/>
                      </a:endParaRPr>
                    </a:p>
                  </a:txBody>
                  <a:tcPr marL="68580" marR="68580" marT="0" marB="0">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tcPr>
                </a:tc>
                <a:tc>
                  <a:txBody>
                    <a:bodyPr/>
                    <a:lstStyle/>
                    <a:p>
                      <a:pPr algn="just">
                        <a:lnSpc>
                          <a:spcPts val="2000"/>
                        </a:lnSpc>
                        <a:spcAft>
                          <a:spcPts val="0"/>
                        </a:spcAft>
                      </a:pPr>
                      <a:r>
                        <a:rPr lang="zh-CN" altLang="en-US" sz="1200" kern="100" dirty="0" smtClean="0">
                          <a:solidFill>
                            <a:srgbClr val="333333"/>
                          </a:solidFill>
                          <a:latin typeface="Calibri"/>
                          <a:ea typeface="微软雅黑"/>
                          <a:cs typeface="Times New Roman"/>
                        </a:rPr>
                        <a:t>标的期货合约交割月前第一月的倒数第五个交易日，交易所可以根据国家法定节假日调整最后交易日</a:t>
                      </a:r>
                      <a:endParaRPr lang="zh-CN" sz="1050" kern="100" dirty="0">
                        <a:latin typeface="Calibri"/>
                        <a:ea typeface="宋体"/>
                        <a:cs typeface="Times New Roman"/>
                      </a:endParaRPr>
                    </a:p>
                  </a:txBody>
                  <a:tcPr marL="68580" marR="68580" marT="0" marB="0">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tcPr>
                </a:tc>
                <a:extLst>
                  <a:ext uri="{0D108BD9-81ED-4DB2-BD59-A6C34878D82A}">
                    <a16:rowId xmlns:a16="http://schemas.microsoft.com/office/drawing/2014/main" val="10009"/>
                  </a:ext>
                </a:extLst>
              </a:tr>
              <a:tr h="1297806">
                <a:tc>
                  <a:txBody>
                    <a:bodyPr/>
                    <a:lstStyle/>
                    <a:p>
                      <a:pPr algn="just">
                        <a:lnSpc>
                          <a:spcPts val="2000"/>
                        </a:lnSpc>
                        <a:spcAft>
                          <a:spcPts val="0"/>
                        </a:spcAft>
                      </a:pPr>
                      <a:r>
                        <a:rPr lang="zh-CN" sz="1200" b="1" kern="100">
                          <a:solidFill>
                            <a:srgbClr val="333333"/>
                          </a:solidFill>
                          <a:latin typeface="Calibri"/>
                          <a:ea typeface="微软雅黑"/>
                          <a:cs typeface="Times New Roman"/>
                        </a:rPr>
                        <a:t>行权方式</a:t>
                      </a:r>
                      <a:endParaRPr lang="zh-CN" sz="1050" kern="100">
                        <a:latin typeface="Calibri"/>
                        <a:ea typeface="宋体"/>
                        <a:cs typeface="Times New Roman"/>
                      </a:endParaRPr>
                    </a:p>
                  </a:txBody>
                  <a:tcPr marL="68580" marR="68580" marT="0" marB="0" anchor="ctr">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B6DDE8"/>
                    </a:solidFill>
                  </a:tcPr>
                </a:tc>
                <a:tc gridSpan="2">
                  <a:txBody>
                    <a:bodyPr/>
                    <a:lstStyle/>
                    <a:p>
                      <a:pPr algn="just">
                        <a:lnSpc>
                          <a:spcPts val="2000"/>
                        </a:lnSpc>
                        <a:spcAft>
                          <a:spcPts val="0"/>
                        </a:spcAft>
                      </a:pPr>
                      <a:r>
                        <a:rPr lang="zh-CN" altLang="en-US" sz="1200" kern="100" dirty="0" smtClean="0">
                          <a:solidFill>
                            <a:srgbClr val="333333"/>
                          </a:solidFill>
                          <a:latin typeface="Calibri"/>
                          <a:ea typeface="微软雅黑"/>
                          <a:cs typeface="Times New Roman"/>
                        </a:rPr>
                        <a:t>欧</a:t>
                      </a:r>
                      <a:r>
                        <a:rPr lang="zh-CN" sz="1200" kern="100" dirty="0" smtClean="0">
                          <a:solidFill>
                            <a:srgbClr val="333333"/>
                          </a:solidFill>
                          <a:latin typeface="Calibri"/>
                          <a:ea typeface="微软雅黑"/>
                          <a:cs typeface="Times New Roman"/>
                        </a:rPr>
                        <a:t>式</a:t>
                      </a:r>
                      <a:r>
                        <a:rPr lang="en-US" altLang="zh-CN" sz="1200" kern="100" dirty="0" smtClean="0">
                          <a:solidFill>
                            <a:srgbClr val="333333"/>
                          </a:solidFill>
                          <a:latin typeface="Calibri"/>
                          <a:ea typeface="微软雅黑"/>
                          <a:cs typeface="Times New Roman"/>
                        </a:rPr>
                        <a:t> </a:t>
                      </a:r>
                      <a:r>
                        <a:rPr lang="en-US" sz="1200" kern="100" dirty="0" smtClean="0">
                          <a:solidFill>
                            <a:srgbClr val="333333"/>
                          </a:solidFill>
                          <a:latin typeface="Calibri"/>
                          <a:ea typeface="微软雅黑"/>
                          <a:cs typeface="Times New Roman"/>
                        </a:rPr>
                        <a:t>, </a:t>
                      </a:r>
                      <a:r>
                        <a:rPr lang="zh-CN" altLang="en-US" sz="1200" kern="100" dirty="0" smtClean="0">
                          <a:solidFill>
                            <a:srgbClr val="333333"/>
                          </a:solidFill>
                          <a:latin typeface="Calibri"/>
                          <a:ea typeface="微软雅黑"/>
                          <a:cs typeface="Times New Roman"/>
                        </a:rPr>
                        <a:t>到期日</a:t>
                      </a:r>
                      <a:r>
                        <a:rPr lang="zh-CN" sz="1200" kern="100" dirty="0" smtClean="0">
                          <a:solidFill>
                            <a:srgbClr val="333333"/>
                          </a:solidFill>
                          <a:latin typeface="Calibri"/>
                          <a:ea typeface="微软雅黑"/>
                          <a:cs typeface="Times New Roman"/>
                        </a:rPr>
                        <a:t>买方</a:t>
                      </a:r>
                      <a:r>
                        <a:rPr lang="zh-CN" altLang="en-US" sz="1200" kern="100" dirty="0" smtClean="0">
                          <a:solidFill>
                            <a:srgbClr val="333333"/>
                          </a:solidFill>
                          <a:latin typeface="Calibri"/>
                          <a:ea typeface="微软雅黑"/>
                          <a:cs typeface="Times New Roman"/>
                        </a:rPr>
                        <a:t>可以在</a:t>
                      </a:r>
                      <a:r>
                        <a:rPr lang="en-US" altLang="zh-CN" sz="1200" kern="100" dirty="0" smtClean="0">
                          <a:solidFill>
                            <a:srgbClr val="333333"/>
                          </a:solidFill>
                          <a:latin typeface="Calibri"/>
                          <a:ea typeface="微软雅黑"/>
                          <a:cs typeface="Times New Roman"/>
                        </a:rPr>
                        <a:t>15</a:t>
                      </a:r>
                      <a:r>
                        <a:rPr lang="zh-CN" altLang="en-US" sz="1200" kern="100" dirty="0" smtClean="0">
                          <a:solidFill>
                            <a:srgbClr val="333333"/>
                          </a:solidFill>
                          <a:latin typeface="Calibri"/>
                          <a:ea typeface="微软雅黑"/>
                          <a:cs typeface="Times New Roman"/>
                        </a:rPr>
                        <a:t>：</a:t>
                      </a:r>
                      <a:r>
                        <a:rPr lang="en-US" altLang="zh-CN" sz="1200" kern="100" dirty="0" smtClean="0">
                          <a:solidFill>
                            <a:srgbClr val="333333"/>
                          </a:solidFill>
                          <a:latin typeface="Calibri"/>
                          <a:ea typeface="微软雅黑"/>
                          <a:cs typeface="Times New Roman"/>
                        </a:rPr>
                        <a:t>30</a:t>
                      </a:r>
                      <a:r>
                        <a:rPr lang="zh-CN" altLang="en-US" sz="1200" kern="100" dirty="0" smtClean="0">
                          <a:solidFill>
                            <a:srgbClr val="333333"/>
                          </a:solidFill>
                          <a:latin typeface="Calibri"/>
                          <a:ea typeface="微软雅黑"/>
                          <a:cs typeface="Times New Roman"/>
                        </a:rPr>
                        <a:t>之前提出行权申请或放弃申请</a:t>
                      </a:r>
                      <a:endParaRPr lang="zh-CN" sz="1050" kern="100" dirty="0">
                        <a:latin typeface="Calibri"/>
                        <a:ea typeface="宋体"/>
                        <a:cs typeface="Times New Roman"/>
                      </a:endParaRPr>
                    </a:p>
                  </a:txBody>
                  <a:tcPr marL="68580" marR="68580" marT="0" marB="0">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DAEEF3"/>
                    </a:solidFill>
                  </a:tcPr>
                </a:tc>
                <a:tc hMerge="1">
                  <a:txBody>
                    <a:bodyPr/>
                    <a:lstStyle/>
                    <a:p>
                      <a:endParaRPr lang="zh-CN" altLang="en-US"/>
                    </a:p>
                  </a:txBody>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t>铜期权</a:t>
            </a:r>
            <a:r>
              <a:rPr lang="zh-CN" altLang="en-US" dirty="0" smtClean="0"/>
              <a:t>交易规则</a:t>
            </a:r>
            <a:endParaRPr lang="zh-CN" altLang="en-US" dirty="0"/>
          </a:p>
        </p:txBody>
      </p:sp>
      <p:sp>
        <p:nvSpPr>
          <p:cNvPr id="4" name="日期占位符 3"/>
          <p:cNvSpPr>
            <a:spLocks noGrp="1"/>
          </p:cNvSpPr>
          <p:nvPr>
            <p:ph type="dt" sz="half" idx="10"/>
          </p:nvPr>
        </p:nvSpPr>
        <p:spPr/>
        <p:txBody>
          <a:bodyPr/>
          <a:lstStyle/>
          <a:p>
            <a:pPr>
              <a:defRPr/>
            </a:pPr>
            <a:r>
              <a:rPr lang="en-US" altLang="ko-KR" smtClean="0"/>
              <a:t>www.</a:t>
            </a:r>
            <a:r>
              <a:rPr lang="en-US" altLang="zh-CN" smtClean="0"/>
              <a:t>jyqh</a:t>
            </a:r>
            <a:r>
              <a:rPr lang="en-US" altLang="ko-KR" smtClean="0"/>
              <a:t>.com</a:t>
            </a:r>
            <a:r>
              <a:rPr lang="en-US" altLang="zh-CN" smtClean="0"/>
              <a:t>.cn</a:t>
            </a:r>
            <a:endParaRPr lang="en-US" altLang="ko-KR"/>
          </a:p>
        </p:txBody>
      </p:sp>
      <p:graphicFrame>
        <p:nvGraphicFramePr>
          <p:cNvPr id="9" name="内容占位符 8"/>
          <p:cNvGraphicFramePr>
            <a:graphicFrameLocks noGrp="1"/>
          </p:cNvGraphicFramePr>
          <p:nvPr>
            <p:ph idx="1"/>
            <p:extLst>
              <p:ext uri="{D42A27DB-BD31-4B8C-83A1-F6EECF244321}">
                <p14:modId xmlns:p14="http://schemas.microsoft.com/office/powerpoint/2010/main" val="2997807823"/>
              </p:ext>
            </p:extLst>
          </p:nvPr>
        </p:nvGraphicFramePr>
        <p:xfrm>
          <a:off x="1571604" y="1500174"/>
          <a:ext cx="6600796" cy="4449105"/>
        </p:xfrm>
        <a:graphic>
          <a:graphicData uri="http://schemas.openxmlformats.org/drawingml/2006/table">
            <a:tbl>
              <a:tblPr/>
              <a:tblGrid>
                <a:gridCol w="1871018">
                  <a:extLst>
                    <a:ext uri="{9D8B030D-6E8A-4147-A177-3AD203B41FA5}">
                      <a16:colId xmlns:a16="http://schemas.microsoft.com/office/drawing/2014/main" val="20000"/>
                    </a:ext>
                  </a:extLst>
                </a:gridCol>
                <a:gridCol w="4729778">
                  <a:extLst>
                    <a:ext uri="{9D8B030D-6E8A-4147-A177-3AD203B41FA5}">
                      <a16:colId xmlns:a16="http://schemas.microsoft.com/office/drawing/2014/main" val="20001"/>
                    </a:ext>
                  </a:extLst>
                </a:gridCol>
              </a:tblGrid>
              <a:tr h="474726">
                <a:tc>
                  <a:txBody>
                    <a:bodyPr/>
                    <a:lstStyle/>
                    <a:p>
                      <a:pPr algn="just">
                        <a:lnSpc>
                          <a:spcPts val="2000"/>
                        </a:lnSpc>
                        <a:spcAft>
                          <a:spcPts val="0"/>
                        </a:spcAft>
                      </a:pPr>
                      <a:endParaRPr lang="zh-CN" sz="1050" kern="100" dirty="0">
                        <a:latin typeface="Calibri"/>
                        <a:ea typeface="宋体"/>
                        <a:cs typeface="Times New Roman"/>
                      </a:endParaRPr>
                    </a:p>
                  </a:txBody>
                  <a:tcPr marL="68580" marR="68580" marT="0" marB="0" anchor="ctr">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B6DDE8"/>
                    </a:solidFill>
                  </a:tcPr>
                </a:tc>
                <a:tc>
                  <a:txBody>
                    <a:bodyPr/>
                    <a:lstStyle/>
                    <a:p>
                      <a:pPr algn="ctr">
                        <a:lnSpc>
                          <a:spcPts val="2000"/>
                        </a:lnSpc>
                        <a:spcAft>
                          <a:spcPts val="0"/>
                        </a:spcAft>
                      </a:pPr>
                      <a:r>
                        <a:rPr lang="zh-CN" altLang="en-US" sz="1800" b="1" kern="100" dirty="0" smtClean="0">
                          <a:solidFill>
                            <a:srgbClr val="333333"/>
                          </a:solidFill>
                          <a:latin typeface="Calibri"/>
                          <a:ea typeface="微软雅黑"/>
                          <a:cs typeface="Times New Roman"/>
                        </a:rPr>
                        <a:t>铜</a:t>
                      </a:r>
                      <a:r>
                        <a:rPr lang="zh-CN" sz="1800" b="1" kern="100" dirty="0" smtClean="0">
                          <a:solidFill>
                            <a:srgbClr val="333333"/>
                          </a:solidFill>
                          <a:latin typeface="Calibri"/>
                          <a:ea typeface="微软雅黑"/>
                          <a:cs typeface="Times New Roman"/>
                        </a:rPr>
                        <a:t>期权</a:t>
                      </a:r>
                      <a:r>
                        <a:rPr lang="zh-CN" altLang="en-US" sz="1800" b="1" kern="100" dirty="0" smtClean="0">
                          <a:solidFill>
                            <a:srgbClr val="333333"/>
                          </a:solidFill>
                          <a:latin typeface="Calibri"/>
                          <a:ea typeface="微软雅黑"/>
                          <a:cs typeface="Times New Roman"/>
                        </a:rPr>
                        <a:t>（仿真）</a:t>
                      </a:r>
                      <a:endParaRPr lang="zh-CN" sz="1400" kern="100" dirty="0">
                        <a:latin typeface="Calibri"/>
                        <a:ea typeface="宋体"/>
                        <a:cs typeface="Times New Roman"/>
                      </a:endParaRPr>
                    </a:p>
                  </a:txBody>
                  <a:tcPr marL="68580" marR="68580" marT="0" marB="0">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DAEEF3"/>
                    </a:solidFill>
                  </a:tcPr>
                </a:tc>
                <a:extLst>
                  <a:ext uri="{0D108BD9-81ED-4DB2-BD59-A6C34878D82A}">
                    <a16:rowId xmlns:a16="http://schemas.microsoft.com/office/drawing/2014/main" val="10000"/>
                  </a:ext>
                </a:extLst>
              </a:tr>
              <a:tr h="1054243">
                <a:tc>
                  <a:txBody>
                    <a:bodyPr/>
                    <a:lstStyle/>
                    <a:p>
                      <a:pPr algn="just">
                        <a:lnSpc>
                          <a:spcPts val="2000"/>
                        </a:lnSpc>
                        <a:spcAft>
                          <a:spcPts val="0"/>
                        </a:spcAft>
                      </a:pPr>
                      <a:r>
                        <a:rPr lang="zh-CN" altLang="en-US" sz="1200" b="1" kern="100" dirty="0" smtClean="0">
                          <a:solidFill>
                            <a:srgbClr val="333333"/>
                          </a:solidFill>
                          <a:latin typeface="Calibri"/>
                          <a:ea typeface="微软雅黑"/>
                          <a:cs typeface="Times New Roman"/>
                        </a:rPr>
                        <a:t>交易指令</a:t>
                      </a:r>
                      <a:endParaRPr lang="zh-CN" sz="1050" kern="100" dirty="0">
                        <a:latin typeface="Calibri"/>
                        <a:ea typeface="宋体"/>
                        <a:cs typeface="Times New Roman"/>
                      </a:endParaRPr>
                    </a:p>
                  </a:txBody>
                  <a:tcPr marL="68580" marR="68580" marT="0" marB="0" anchor="ctr">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B6DDE8"/>
                    </a:solidFill>
                  </a:tcPr>
                </a:tc>
                <a:tc>
                  <a:txBody>
                    <a:bodyPr/>
                    <a:lstStyle/>
                    <a:p>
                      <a:r>
                        <a:rPr lang="zh-CN" altLang="en-US" sz="1200" kern="100" dirty="0" smtClean="0">
                          <a:solidFill>
                            <a:srgbClr val="333333"/>
                          </a:solidFill>
                          <a:latin typeface="Calibri"/>
                          <a:ea typeface="微软雅黑"/>
                          <a:cs typeface="Times New Roman"/>
                        </a:rPr>
                        <a:t>铜期权合约的交易指令包括</a:t>
                      </a:r>
                      <a:r>
                        <a:rPr lang="zh-CN" altLang="en-US" sz="1200" b="1" kern="100" dirty="0" smtClean="0">
                          <a:solidFill>
                            <a:srgbClr val="333333"/>
                          </a:solidFill>
                          <a:latin typeface="Calibri"/>
                          <a:ea typeface="微软雅黑"/>
                          <a:cs typeface="Times New Roman"/>
                        </a:rPr>
                        <a:t>限价指令、取消指令以及交易所规定的其它指令</a:t>
                      </a:r>
                      <a:r>
                        <a:rPr lang="zh-CN" altLang="en-US" sz="1200" kern="100" dirty="0" smtClean="0">
                          <a:solidFill>
                            <a:srgbClr val="333333"/>
                          </a:solidFill>
                          <a:latin typeface="Calibri"/>
                          <a:ea typeface="微软雅黑"/>
                          <a:cs typeface="Times New Roman"/>
                        </a:rPr>
                        <a:t>。</a:t>
                      </a:r>
                    </a:p>
                    <a:p>
                      <a:r>
                        <a:rPr lang="zh-CN" altLang="en-US" sz="1200" kern="100" dirty="0" smtClean="0">
                          <a:solidFill>
                            <a:srgbClr val="333333"/>
                          </a:solidFill>
                          <a:latin typeface="Calibri"/>
                          <a:ea typeface="微软雅黑"/>
                          <a:cs typeface="Times New Roman"/>
                        </a:rPr>
                        <a:t>　　限价指令可以附加立即全部成交否则自动撤销（</a:t>
                      </a:r>
                      <a:r>
                        <a:rPr lang="en-US" altLang="zh-CN" sz="1200" kern="100" dirty="0" smtClean="0">
                          <a:solidFill>
                            <a:srgbClr val="333333"/>
                          </a:solidFill>
                          <a:latin typeface="Calibri"/>
                          <a:ea typeface="微软雅黑"/>
                          <a:cs typeface="Times New Roman"/>
                        </a:rPr>
                        <a:t>FOK</a:t>
                      </a:r>
                      <a:r>
                        <a:rPr lang="zh-CN" altLang="en-US" sz="1200" kern="100" dirty="0" smtClean="0">
                          <a:solidFill>
                            <a:srgbClr val="333333"/>
                          </a:solidFill>
                          <a:latin typeface="Calibri"/>
                          <a:ea typeface="微软雅黑"/>
                          <a:cs typeface="Times New Roman"/>
                        </a:rPr>
                        <a:t>）和立即成交剩余指令自动撤销（</a:t>
                      </a:r>
                      <a:r>
                        <a:rPr lang="en-US" altLang="zh-CN" sz="1200" kern="100" dirty="0" smtClean="0">
                          <a:solidFill>
                            <a:srgbClr val="333333"/>
                          </a:solidFill>
                          <a:latin typeface="Calibri"/>
                          <a:ea typeface="微软雅黑"/>
                          <a:cs typeface="Times New Roman"/>
                        </a:rPr>
                        <a:t>FAK</a:t>
                      </a:r>
                      <a:r>
                        <a:rPr lang="zh-CN" altLang="en-US" sz="1200" kern="100" dirty="0" smtClean="0">
                          <a:solidFill>
                            <a:srgbClr val="333333"/>
                          </a:solidFill>
                          <a:latin typeface="Calibri"/>
                          <a:ea typeface="微软雅黑"/>
                          <a:cs typeface="Times New Roman"/>
                        </a:rPr>
                        <a:t>）两种指令属性。</a:t>
                      </a:r>
                    </a:p>
                    <a:p>
                      <a:pPr algn="just">
                        <a:lnSpc>
                          <a:spcPts val="2000"/>
                        </a:lnSpc>
                        <a:spcAft>
                          <a:spcPts val="0"/>
                        </a:spcAft>
                      </a:pPr>
                      <a:endParaRPr lang="zh-CN" sz="1050" kern="100" dirty="0">
                        <a:latin typeface="Calibri"/>
                        <a:ea typeface="宋体"/>
                        <a:cs typeface="Times New Roman"/>
                      </a:endParaRPr>
                    </a:p>
                  </a:txBody>
                  <a:tcPr marL="68580" marR="68580" marT="0" marB="0">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FFFFFF"/>
                    </a:solidFill>
                  </a:tcPr>
                </a:tc>
                <a:extLst>
                  <a:ext uri="{0D108BD9-81ED-4DB2-BD59-A6C34878D82A}">
                    <a16:rowId xmlns:a16="http://schemas.microsoft.com/office/drawing/2014/main" val="10001"/>
                  </a:ext>
                </a:extLst>
              </a:tr>
              <a:tr h="543424">
                <a:tc>
                  <a:txBody>
                    <a:bodyPr/>
                    <a:lstStyle/>
                    <a:p>
                      <a:pPr algn="just">
                        <a:lnSpc>
                          <a:spcPts val="2000"/>
                        </a:lnSpc>
                        <a:spcAft>
                          <a:spcPts val="0"/>
                        </a:spcAft>
                      </a:pPr>
                      <a:r>
                        <a:rPr lang="zh-CN" altLang="en-US" sz="1200" b="1" kern="100" dirty="0" smtClean="0">
                          <a:solidFill>
                            <a:srgbClr val="333333"/>
                          </a:solidFill>
                          <a:latin typeface="Calibri"/>
                          <a:ea typeface="微软雅黑"/>
                          <a:cs typeface="Times New Roman"/>
                        </a:rPr>
                        <a:t>最大下单手数</a:t>
                      </a:r>
                      <a:endParaRPr lang="zh-CN" sz="1200" b="1" kern="100" dirty="0">
                        <a:solidFill>
                          <a:srgbClr val="333333"/>
                        </a:solidFill>
                        <a:latin typeface="Calibri"/>
                        <a:ea typeface="微软雅黑"/>
                        <a:cs typeface="Times New Roman"/>
                      </a:endParaRPr>
                    </a:p>
                  </a:txBody>
                  <a:tcPr marL="68580" marR="68580" marT="0" marB="0" anchor="ctr">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B6DDE8"/>
                    </a:solidFill>
                  </a:tcPr>
                </a:tc>
                <a:tc>
                  <a:txBody>
                    <a:bodyPr/>
                    <a:lstStyle/>
                    <a:p>
                      <a:pPr algn="just">
                        <a:lnSpc>
                          <a:spcPts val="2000"/>
                        </a:lnSpc>
                        <a:spcAft>
                          <a:spcPts val="0"/>
                        </a:spcAft>
                      </a:pPr>
                      <a:r>
                        <a:rPr lang="zh-CN" altLang="en-US" sz="1200" kern="100" dirty="0" smtClean="0">
                          <a:solidFill>
                            <a:srgbClr val="333333"/>
                          </a:solidFill>
                          <a:latin typeface="Calibri"/>
                          <a:ea typeface="微软雅黑"/>
                          <a:cs typeface="Times New Roman"/>
                        </a:rPr>
                        <a:t>期权合约交易指令每次最大下单数量</a:t>
                      </a:r>
                      <a:r>
                        <a:rPr lang="zh-CN" altLang="en-US" sz="1200" b="1" kern="100" dirty="0" smtClean="0">
                          <a:solidFill>
                            <a:srgbClr val="333333"/>
                          </a:solidFill>
                          <a:latin typeface="Calibri"/>
                          <a:ea typeface="微软雅黑"/>
                          <a:cs typeface="Times New Roman"/>
                        </a:rPr>
                        <a:t>与标的期货合约交易指令每次最大下单数量相同</a:t>
                      </a:r>
                      <a:r>
                        <a:rPr lang="zh-CN" altLang="en-US" sz="1200" kern="100" dirty="0" smtClean="0">
                          <a:solidFill>
                            <a:srgbClr val="333333"/>
                          </a:solidFill>
                          <a:latin typeface="Calibri"/>
                          <a:ea typeface="微软雅黑"/>
                          <a:cs typeface="Times New Roman"/>
                        </a:rPr>
                        <a:t>。</a:t>
                      </a:r>
                      <a:endParaRPr lang="zh-CN" sz="1200" kern="100" dirty="0">
                        <a:solidFill>
                          <a:srgbClr val="333333"/>
                        </a:solidFill>
                        <a:latin typeface="Calibri"/>
                        <a:ea typeface="微软雅黑"/>
                        <a:cs typeface="Times New Roman"/>
                      </a:endParaRPr>
                    </a:p>
                  </a:txBody>
                  <a:tcPr marL="68580" marR="68580" marT="0" marB="0" anchor="ctr">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DAEEF3"/>
                    </a:solidFill>
                  </a:tcPr>
                </a:tc>
                <a:extLst>
                  <a:ext uri="{0D108BD9-81ED-4DB2-BD59-A6C34878D82A}">
                    <a16:rowId xmlns:a16="http://schemas.microsoft.com/office/drawing/2014/main" val="10002"/>
                  </a:ext>
                </a:extLst>
              </a:tr>
              <a:tr h="1901986">
                <a:tc>
                  <a:txBody>
                    <a:bodyPr/>
                    <a:lstStyle/>
                    <a:p>
                      <a:pPr algn="just">
                        <a:lnSpc>
                          <a:spcPts val="2000"/>
                        </a:lnSpc>
                        <a:spcAft>
                          <a:spcPts val="0"/>
                        </a:spcAft>
                      </a:pPr>
                      <a:r>
                        <a:rPr lang="zh-CN" altLang="en-US" sz="1200" b="1" kern="100" dirty="0" smtClean="0">
                          <a:solidFill>
                            <a:srgbClr val="333333"/>
                          </a:solidFill>
                          <a:latin typeface="Calibri"/>
                          <a:ea typeface="微软雅黑"/>
                          <a:cs typeface="Times New Roman"/>
                        </a:rPr>
                        <a:t>持仓限额</a:t>
                      </a:r>
                      <a:endParaRPr lang="zh-CN" sz="1200" b="1" kern="100" dirty="0">
                        <a:solidFill>
                          <a:srgbClr val="333333"/>
                        </a:solidFill>
                        <a:latin typeface="Calibri"/>
                        <a:ea typeface="微软雅黑"/>
                        <a:cs typeface="Times New Roman"/>
                      </a:endParaRPr>
                    </a:p>
                  </a:txBody>
                  <a:tcPr marL="68580" marR="68580" marT="0" marB="0" anchor="ctr">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B6DDE8"/>
                    </a:solidFill>
                  </a:tcPr>
                </a:tc>
                <a:tc>
                  <a:txBody>
                    <a:bodyPr/>
                    <a:lstStyle/>
                    <a:p>
                      <a:pPr algn="just">
                        <a:lnSpc>
                          <a:spcPts val="2000"/>
                        </a:lnSpc>
                        <a:spcAft>
                          <a:spcPts val="0"/>
                        </a:spcAft>
                      </a:pPr>
                      <a:r>
                        <a:rPr lang="zh-CN" altLang="en-US" sz="1800" b="0" i="0" kern="1200" dirty="0" smtClean="0">
                          <a:solidFill>
                            <a:schemeClr val="tx1"/>
                          </a:solidFill>
                          <a:effectLst/>
                          <a:latin typeface="+mn-lt"/>
                          <a:ea typeface="+mn-ea"/>
                          <a:cs typeface="+mn-cs"/>
                        </a:rPr>
                        <a:t>　</a:t>
                      </a:r>
                      <a:r>
                        <a:rPr lang="zh-CN" altLang="en-US" sz="1200" kern="100" dirty="0" smtClean="0">
                          <a:solidFill>
                            <a:srgbClr val="333333"/>
                          </a:solidFill>
                          <a:latin typeface="Calibri"/>
                          <a:ea typeface="微软雅黑"/>
                          <a:cs typeface="Times New Roman"/>
                        </a:rPr>
                        <a:t>仿真交易中铜期货期权与铜期货分开限仓，铜期货期权非期货公司会员、客户和做市商的持仓限额采用绝对值，期货公司会员不设限仓。铜期货合约交割月前二月之前，非期货公司会员铜期货期权持仓限额为</a:t>
                      </a:r>
                      <a:r>
                        <a:rPr lang="en-US" altLang="zh-CN" sz="1200" kern="100" dirty="0" smtClean="0">
                          <a:solidFill>
                            <a:srgbClr val="333333"/>
                          </a:solidFill>
                          <a:latin typeface="Calibri"/>
                          <a:ea typeface="微软雅黑"/>
                          <a:cs typeface="Times New Roman"/>
                        </a:rPr>
                        <a:t>5000</a:t>
                      </a:r>
                      <a:r>
                        <a:rPr lang="zh-CN" altLang="en-US" sz="1200" kern="100" dirty="0" smtClean="0">
                          <a:solidFill>
                            <a:srgbClr val="333333"/>
                          </a:solidFill>
                          <a:latin typeface="Calibri"/>
                          <a:ea typeface="微软雅黑"/>
                          <a:cs typeface="Times New Roman"/>
                        </a:rPr>
                        <a:t>手，</a:t>
                      </a:r>
                      <a:r>
                        <a:rPr lang="zh-CN" altLang="en-US" sz="1200" b="1" kern="100" dirty="0" smtClean="0">
                          <a:solidFill>
                            <a:srgbClr val="333333"/>
                          </a:solidFill>
                          <a:latin typeface="Calibri"/>
                          <a:ea typeface="微软雅黑"/>
                          <a:cs typeface="Times New Roman"/>
                        </a:rPr>
                        <a:t>客户铜期货期权持仓限额为</a:t>
                      </a:r>
                      <a:r>
                        <a:rPr lang="en-US" altLang="zh-CN" sz="1200" b="1" kern="100" dirty="0" smtClean="0">
                          <a:solidFill>
                            <a:srgbClr val="333333"/>
                          </a:solidFill>
                          <a:latin typeface="Calibri"/>
                          <a:ea typeface="微软雅黑"/>
                          <a:cs typeface="Times New Roman"/>
                        </a:rPr>
                        <a:t>5000</a:t>
                      </a:r>
                      <a:r>
                        <a:rPr lang="zh-CN" altLang="en-US" sz="1200" b="1" kern="100" dirty="0" smtClean="0">
                          <a:solidFill>
                            <a:srgbClr val="333333"/>
                          </a:solidFill>
                          <a:latin typeface="Calibri"/>
                          <a:ea typeface="微软雅黑"/>
                          <a:cs typeface="Times New Roman"/>
                        </a:rPr>
                        <a:t>手</a:t>
                      </a:r>
                      <a:r>
                        <a:rPr lang="zh-CN" altLang="en-US" sz="1200" kern="100" dirty="0" smtClean="0">
                          <a:solidFill>
                            <a:srgbClr val="333333"/>
                          </a:solidFill>
                          <a:latin typeface="Calibri"/>
                          <a:ea typeface="微软雅黑"/>
                          <a:cs typeface="Times New Roman"/>
                        </a:rPr>
                        <a:t>，做市商铜期货期权持仓限额为</a:t>
                      </a:r>
                      <a:r>
                        <a:rPr lang="en-US" altLang="zh-CN" sz="1200" kern="100" dirty="0" smtClean="0">
                          <a:solidFill>
                            <a:srgbClr val="333333"/>
                          </a:solidFill>
                          <a:latin typeface="Calibri"/>
                          <a:ea typeface="微软雅黑"/>
                          <a:cs typeface="Times New Roman"/>
                        </a:rPr>
                        <a:t>10000</a:t>
                      </a:r>
                      <a:r>
                        <a:rPr lang="zh-CN" altLang="en-US" sz="1200" kern="100" dirty="0" smtClean="0">
                          <a:solidFill>
                            <a:srgbClr val="333333"/>
                          </a:solidFill>
                          <a:latin typeface="Calibri"/>
                          <a:ea typeface="微软雅黑"/>
                          <a:cs typeface="Times New Roman"/>
                        </a:rPr>
                        <a:t>手；铜期货合约交割月前一月（到期日所在月份），非期货公司会员铜期货期权持仓限额为</a:t>
                      </a:r>
                      <a:r>
                        <a:rPr lang="en-US" altLang="zh-CN" sz="1200" kern="100" dirty="0" smtClean="0">
                          <a:solidFill>
                            <a:srgbClr val="333333"/>
                          </a:solidFill>
                          <a:latin typeface="Calibri"/>
                          <a:ea typeface="微软雅黑"/>
                          <a:cs typeface="Times New Roman"/>
                        </a:rPr>
                        <a:t>1600</a:t>
                      </a:r>
                      <a:r>
                        <a:rPr lang="zh-CN" altLang="en-US" sz="1200" kern="100" dirty="0" smtClean="0">
                          <a:solidFill>
                            <a:srgbClr val="333333"/>
                          </a:solidFill>
                          <a:latin typeface="Calibri"/>
                          <a:ea typeface="微软雅黑"/>
                          <a:cs typeface="Times New Roman"/>
                        </a:rPr>
                        <a:t>手，客户铜期货期权持仓限额为</a:t>
                      </a:r>
                      <a:r>
                        <a:rPr lang="en-US" altLang="zh-CN" sz="1200" kern="100" dirty="0" smtClean="0">
                          <a:solidFill>
                            <a:srgbClr val="333333"/>
                          </a:solidFill>
                          <a:latin typeface="Calibri"/>
                          <a:ea typeface="微软雅黑"/>
                          <a:cs typeface="Times New Roman"/>
                        </a:rPr>
                        <a:t>1600</a:t>
                      </a:r>
                      <a:r>
                        <a:rPr lang="zh-CN" altLang="en-US" sz="1200" kern="100" dirty="0" smtClean="0">
                          <a:solidFill>
                            <a:srgbClr val="333333"/>
                          </a:solidFill>
                          <a:latin typeface="Calibri"/>
                          <a:ea typeface="微软雅黑"/>
                          <a:cs typeface="Times New Roman"/>
                        </a:rPr>
                        <a:t>手，做市商铜期货期权持仓限额为</a:t>
                      </a:r>
                      <a:r>
                        <a:rPr lang="en-US" altLang="zh-CN" sz="1200" kern="100" dirty="0" smtClean="0">
                          <a:solidFill>
                            <a:srgbClr val="333333"/>
                          </a:solidFill>
                          <a:latin typeface="Calibri"/>
                          <a:ea typeface="微软雅黑"/>
                          <a:cs typeface="Times New Roman"/>
                        </a:rPr>
                        <a:t>3200</a:t>
                      </a:r>
                      <a:r>
                        <a:rPr lang="zh-CN" altLang="en-US" sz="1200" kern="100" dirty="0" smtClean="0">
                          <a:solidFill>
                            <a:srgbClr val="333333"/>
                          </a:solidFill>
                          <a:latin typeface="Calibri"/>
                          <a:ea typeface="微软雅黑"/>
                          <a:cs typeface="Times New Roman"/>
                        </a:rPr>
                        <a:t>手。</a:t>
                      </a:r>
                      <a:endParaRPr lang="zh-CN" sz="1200" kern="100" dirty="0">
                        <a:solidFill>
                          <a:srgbClr val="333333"/>
                        </a:solidFill>
                        <a:latin typeface="Calibri"/>
                        <a:ea typeface="微软雅黑"/>
                        <a:cs typeface="Times New Roman"/>
                      </a:endParaRPr>
                    </a:p>
                  </a:txBody>
                  <a:tcPr marL="68580" marR="68580" marT="0" marB="0">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tcPr>
                </a:tc>
                <a:extLst>
                  <a:ext uri="{0D108BD9-81ED-4DB2-BD59-A6C34878D82A}">
                    <a16:rowId xmlns:a16="http://schemas.microsoft.com/office/drawing/2014/main" val="10003"/>
                  </a:ext>
                </a:extLst>
              </a:tr>
              <a:tr h="474726">
                <a:tc>
                  <a:txBody>
                    <a:bodyPr/>
                    <a:lstStyle/>
                    <a:p>
                      <a:pPr marL="0" algn="just" defTabSz="914400" rtl="0" eaLnBrk="1" latinLnBrk="0" hangingPunct="1">
                        <a:lnSpc>
                          <a:spcPts val="2000"/>
                        </a:lnSpc>
                        <a:spcAft>
                          <a:spcPts val="0"/>
                        </a:spcAft>
                      </a:pPr>
                      <a:r>
                        <a:rPr lang="zh-CN" altLang="en-US" sz="1200" b="1" kern="100" dirty="0" smtClean="0">
                          <a:solidFill>
                            <a:srgbClr val="333333"/>
                          </a:solidFill>
                          <a:latin typeface="Calibri"/>
                          <a:ea typeface="微软雅黑"/>
                          <a:cs typeface="Times New Roman"/>
                        </a:rPr>
                        <a:t>手续费</a:t>
                      </a:r>
                      <a:endParaRPr lang="zh-CN" sz="1200" b="1" kern="100" dirty="0">
                        <a:solidFill>
                          <a:srgbClr val="333333"/>
                        </a:solidFill>
                        <a:latin typeface="Calibri"/>
                        <a:ea typeface="微软雅黑"/>
                        <a:cs typeface="Times New Roman"/>
                      </a:endParaRPr>
                    </a:p>
                  </a:txBody>
                  <a:tcPr marL="68580" marR="68580" marT="0" marB="0" anchor="ctr">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solidFill>
                      <a:srgbClr val="B6DDE8"/>
                    </a:solidFill>
                  </a:tcPr>
                </a:tc>
                <a:tc>
                  <a:txBody>
                    <a:bodyPr/>
                    <a:lstStyle/>
                    <a:p>
                      <a:pPr algn="just">
                        <a:lnSpc>
                          <a:spcPts val="2000"/>
                        </a:lnSpc>
                        <a:spcAft>
                          <a:spcPts val="0"/>
                        </a:spcAft>
                      </a:pPr>
                      <a:r>
                        <a:rPr lang="zh-CN" altLang="en-US" sz="1200" b="1" kern="100" dirty="0" smtClean="0">
                          <a:solidFill>
                            <a:srgbClr val="FF0000"/>
                          </a:solidFill>
                          <a:latin typeface="Calibri"/>
                          <a:ea typeface="微软雅黑"/>
                          <a:cs typeface="Times New Roman"/>
                        </a:rPr>
                        <a:t>开平（今）仓</a:t>
                      </a:r>
                      <a:r>
                        <a:rPr lang="en-US" altLang="zh-CN" sz="1200" b="1" kern="100" dirty="0" smtClean="0">
                          <a:solidFill>
                            <a:srgbClr val="FF0000"/>
                          </a:solidFill>
                          <a:latin typeface="Calibri"/>
                          <a:ea typeface="微软雅黑"/>
                          <a:cs typeface="Times New Roman"/>
                        </a:rPr>
                        <a:t>5</a:t>
                      </a:r>
                      <a:r>
                        <a:rPr lang="zh-CN" altLang="en-US" sz="1200" b="1" kern="100" dirty="0" smtClean="0">
                          <a:solidFill>
                            <a:srgbClr val="FF0000"/>
                          </a:solidFill>
                          <a:latin typeface="Calibri"/>
                          <a:ea typeface="微软雅黑"/>
                          <a:cs typeface="Times New Roman"/>
                        </a:rPr>
                        <a:t>元</a:t>
                      </a:r>
                      <a:r>
                        <a:rPr lang="en-US" altLang="zh-CN" sz="1200" b="1" kern="100" dirty="0" smtClean="0">
                          <a:solidFill>
                            <a:srgbClr val="FF0000"/>
                          </a:solidFill>
                          <a:latin typeface="Calibri"/>
                          <a:ea typeface="微软雅黑"/>
                          <a:cs typeface="Times New Roman"/>
                        </a:rPr>
                        <a:t>/</a:t>
                      </a:r>
                      <a:r>
                        <a:rPr lang="zh-CN" altLang="en-US" sz="1200" b="1" kern="100" dirty="0" smtClean="0">
                          <a:solidFill>
                            <a:srgbClr val="FF0000"/>
                          </a:solidFill>
                          <a:latin typeface="Calibri"/>
                          <a:ea typeface="微软雅黑"/>
                          <a:cs typeface="Times New Roman"/>
                        </a:rPr>
                        <a:t>手</a:t>
                      </a:r>
                      <a:r>
                        <a:rPr lang="zh-CN" altLang="en-US" sz="1200" kern="100" dirty="0" smtClean="0">
                          <a:solidFill>
                            <a:srgbClr val="333333"/>
                          </a:solidFill>
                          <a:latin typeface="Calibri"/>
                          <a:ea typeface="微软雅黑"/>
                          <a:cs typeface="Times New Roman"/>
                        </a:rPr>
                        <a:t>，</a:t>
                      </a:r>
                      <a:r>
                        <a:rPr lang="zh-CN" altLang="en-US" sz="1200" kern="100" dirty="0" smtClean="0">
                          <a:solidFill>
                            <a:srgbClr val="333333"/>
                          </a:solidFill>
                          <a:latin typeface="Calibri"/>
                          <a:ea typeface="微软雅黑"/>
                          <a:cs typeface="Times New Roman"/>
                        </a:rPr>
                        <a:t>收行权手续费与履约</a:t>
                      </a:r>
                      <a:r>
                        <a:rPr lang="zh-CN" altLang="en-US" sz="1200" kern="100" dirty="0" smtClean="0">
                          <a:solidFill>
                            <a:srgbClr val="333333"/>
                          </a:solidFill>
                          <a:latin typeface="Calibri"/>
                          <a:ea typeface="微软雅黑"/>
                          <a:cs typeface="Times New Roman"/>
                        </a:rPr>
                        <a:t>手续费</a:t>
                      </a:r>
                      <a:r>
                        <a:rPr lang="en-US" altLang="zh-CN" sz="1200" kern="100" dirty="0" smtClean="0">
                          <a:solidFill>
                            <a:srgbClr val="333333"/>
                          </a:solidFill>
                          <a:latin typeface="Calibri"/>
                          <a:ea typeface="微软雅黑"/>
                          <a:cs typeface="Times New Roman"/>
                        </a:rPr>
                        <a:t>5</a:t>
                      </a:r>
                      <a:r>
                        <a:rPr lang="zh-CN" altLang="en-US" sz="1200" kern="100" dirty="0" smtClean="0">
                          <a:solidFill>
                            <a:srgbClr val="333333"/>
                          </a:solidFill>
                          <a:latin typeface="Calibri"/>
                          <a:ea typeface="微软雅黑"/>
                          <a:cs typeface="Times New Roman"/>
                        </a:rPr>
                        <a:t>元</a:t>
                      </a:r>
                      <a:r>
                        <a:rPr lang="en-US" altLang="zh-CN" sz="1200" kern="100" dirty="0" smtClean="0">
                          <a:solidFill>
                            <a:srgbClr val="333333"/>
                          </a:solidFill>
                          <a:latin typeface="Calibri"/>
                          <a:ea typeface="微软雅黑"/>
                          <a:cs typeface="Times New Roman"/>
                        </a:rPr>
                        <a:t>/</a:t>
                      </a:r>
                      <a:r>
                        <a:rPr lang="zh-CN" altLang="en-US" sz="1200" kern="100" dirty="0" smtClean="0">
                          <a:solidFill>
                            <a:srgbClr val="333333"/>
                          </a:solidFill>
                          <a:latin typeface="Calibri"/>
                          <a:ea typeface="微软雅黑"/>
                          <a:cs typeface="Times New Roman"/>
                        </a:rPr>
                        <a:t>手</a:t>
                      </a:r>
                      <a:endParaRPr lang="zh-CN" sz="1200" kern="100" dirty="0">
                        <a:solidFill>
                          <a:srgbClr val="333333"/>
                        </a:solidFill>
                        <a:latin typeface="Calibri"/>
                        <a:ea typeface="微软雅黑"/>
                        <a:cs typeface="Times New Roman"/>
                      </a:endParaRPr>
                    </a:p>
                  </a:txBody>
                  <a:tcPr marL="68580" marR="68580" marT="0" marB="0">
                    <a:lnL w="12700" cap="flat" cmpd="sng" algn="ctr">
                      <a:solidFill>
                        <a:srgbClr val="1F497D"/>
                      </a:solidFill>
                      <a:prstDash val="dash"/>
                      <a:round/>
                      <a:headEnd type="none" w="med" len="med"/>
                      <a:tailEnd type="none" w="med" len="med"/>
                    </a:lnL>
                    <a:lnR w="12700" cap="flat" cmpd="sng" algn="ctr">
                      <a:solidFill>
                        <a:srgbClr val="1F497D"/>
                      </a:solidFill>
                      <a:prstDash val="dash"/>
                      <a:round/>
                      <a:headEnd type="none" w="med" len="med"/>
                      <a:tailEnd type="none" w="med" len="med"/>
                    </a:lnR>
                    <a:lnT w="12700" cap="flat" cmpd="sng" algn="ctr">
                      <a:solidFill>
                        <a:srgbClr val="1F497D"/>
                      </a:solidFill>
                      <a:prstDash val="dash"/>
                      <a:round/>
                      <a:headEnd type="none" w="med" len="med"/>
                      <a:tailEnd type="none" w="med" len="med"/>
                    </a:lnT>
                    <a:lnB w="12700" cap="flat" cmpd="sng" algn="ctr">
                      <a:solidFill>
                        <a:srgbClr val="1F497D"/>
                      </a:solidFill>
                      <a:prstDash val="dash"/>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3"/>
          <p:cNvSpPr>
            <a:spLocks noGrp="1" noChangeArrowheads="1"/>
          </p:cNvSpPr>
          <p:nvPr>
            <p:ph type="dt" sz="quarter" idx="10"/>
          </p:nvPr>
        </p:nvSpPr>
        <p:spPr>
          <a:noFill/>
        </p:spPr>
        <p:txBody>
          <a:bodyPr/>
          <a:lstStyle/>
          <a:p>
            <a:r>
              <a:rPr lang="zh-CN" altLang="en-US" smtClean="0"/>
              <a:t>服务热线：</a:t>
            </a:r>
            <a:r>
              <a:rPr lang="en-US" altLang="zh-CN" smtClean="0"/>
              <a:t>400 700 0188</a:t>
            </a:r>
          </a:p>
        </p:txBody>
      </p:sp>
      <p:sp>
        <p:nvSpPr>
          <p:cNvPr id="7171" name="Rectangle 5"/>
          <p:cNvSpPr>
            <a:spLocks noGrp="1" noChangeArrowheads="1"/>
          </p:cNvSpPr>
          <p:nvPr>
            <p:ph type="subTitle" idx="1"/>
          </p:nvPr>
        </p:nvSpPr>
        <p:spPr>
          <a:xfrm>
            <a:off x="1331913" y="4149725"/>
            <a:ext cx="6400800" cy="533400"/>
          </a:xfrm>
        </p:spPr>
        <p:txBody>
          <a:bodyPr/>
          <a:lstStyle/>
          <a:p>
            <a:pPr eaLnBrk="1" hangingPunct="1"/>
            <a:r>
              <a:rPr lang="en-US" altLang="ko-KR" smtClean="0">
                <a:ea typeface="굴림" pitchFamily="34" charset="-127"/>
              </a:rPr>
              <a:t>www.</a:t>
            </a:r>
            <a:r>
              <a:rPr lang="en-US" altLang="zh-CN" smtClean="0">
                <a:ea typeface="굴림" pitchFamily="34" charset="-127"/>
              </a:rPr>
              <a:t>jyqh</a:t>
            </a:r>
            <a:r>
              <a:rPr lang="en-US" altLang="ko-KR" smtClean="0">
                <a:ea typeface="굴림" pitchFamily="34" charset="-127"/>
              </a:rPr>
              <a:t>.com</a:t>
            </a:r>
            <a:r>
              <a:rPr lang="en-US" altLang="zh-CN" smtClean="0">
                <a:ea typeface="굴림" pitchFamily="34" charset="-127"/>
              </a:rPr>
              <a:t>.cn</a:t>
            </a:r>
            <a:endParaRPr lang="en-US" altLang="ko-KR" smtClean="0">
              <a:ea typeface="굴림" pitchFamily="34" charset="-127"/>
            </a:endParaRPr>
          </a:p>
        </p:txBody>
      </p:sp>
      <p:sp>
        <p:nvSpPr>
          <p:cNvPr id="47110" name="WordArt 6"/>
          <p:cNvSpPr>
            <a:spLocks noChangeArrowheads="1" noChangeShapeType="1" noTextEdit="1"/>
          </p:cNvSpPr>
          <p:nvPr/>
        </p:nvSpPr>
        <p:spPr bwMode="ltGray">
          <a:xfrm>
            <a:off x="2627313" y="3471863"/>
            <a:ext cx="3960812" cy="504825"/>
          </a:xfrm>
          <a:prstGeom prst="rect">
            <a:avLst/>
          </a:prstGeom>
        </p:spPr>
        <p:txBody>
          <a:bodyPr wrap="none" fromWordArt="1">
            <a:prstTxWarp prst="textDeflate">
              <a:avLst>
                <a:gd name="adj" fmla="val 0"/>
              </a:avLst>
            </a:prstTxWarp>
          </a:bodyPr>
          <a:lstStyle/>
          <a:p>
            <a:pPr algn="ctr"/>
            <a:r>
              <a:rPr lang="en-US" altLang="zh-CN" sz="3600" b="1" kern="10">
                <a:ln w="28575">
                  <a:solidFill>
                    <a:schemeClr val="bg1"/>
                  </a:solidFill>
                  <a:round/>
                  <a:headEnd/>
                  <a:tailEnd/>
                </a:ln>
                <a:gradFill rotWithShape="1">
                  <a:gsLst>
                    <a:gs pos="0">
                      <a:schemeClr val="hlink"/>
                    </a:gs>
                    <a:gs pos="100000">
                      <a:schemeClr val="accent2"/>
                    </a:gs>
                  </a:gsLst>
                  <a:lin ang="0" scaled="1"/>
                </a:gradFill>
                <a:latin typeface="Arial"/>
                <a:cs typeface="Arial"/>
              </a:rPr>
              <a:t>Thank You !</a:t>
            </a:r>
            <a:endParaRPr lang="zh-CN" altLang="en-US" sz="3600" b="1" kern="10">
              <a:ln w="28575">
                <a:solidFill>
                  <a:schemeClr val="bg1"/>
                </a:solidFill>
                <a:round/>
                <a:headEnd/>
                <a:tailEnd/>
              </a:ln>
              <a:gradFill rotWithShape="1">
                <a:gsLst>
                  <a:gs pos="0">
                    <a:schemeClr val="hlink"/>
                  </a:gs>
                  <a:gs pos="100000">
                    <a:schemeClr val="accent2"/>
                  </a:gs>
                </a:gsLst>
                <a:lin ang="0" scaled="1"/>
              </a:gra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110"/>
                                        </p:tgtEl>
                                        <p:attrNameLst>
                                          <p:attrName>style.visibility</p:attrName>
                                        </p:attrNameLst>
                                      </p:cBhvr>
                                      <p:to>
                                        <p:strVal val="visible"/>
                                      </p:to>
                                    </p:set>
                                    <p:anim calcmode="lin" valueType="num">
                                      <p:cBhvr>
                                        <p:cTn id="7" dur="500" fill="hold"/>
                                        <p:tgtEl>
                                          <p:spTgt spid="47110"/>
                                        </p:tgtEl>
                                        <p:attrNameLst>
                                          <p:attrName>ppt_w</p:attrName>
                                        </p:attrNameLst>
                                      </p:cBhvr>
                                      <p:tavLst>
                                        <p:tav tm="0">
                                          <p:val>
                                            <p:fltVal val="0"/>
                                          </p:val>
                                        </p:tav>
                                        <p:tav tm="100000">
                                          <p:val>
                                            <p:strVal val="#ppt_w"/>
                                          </p:val>
                                        </p:tav>
                                      </p:tavLst>
                                    </p:anim>
                                    <p:anim calcmode="lin" valueType="num">
                                      <p:cBhvr>
                                        <p:cTn id="8" dur="500" fill="hold"/>
                                        <p:tgtEl>
                                          <p:spTgt spid="47110"/>
                                        </p:tgtEl>
                                        <p:attrNameLst>
                                          <p:attrName>ppt_h</p:attrName>
                                        </p:attrNameLst>
                                      </p:cBhvr>
                                      <p:tavLst>
                                        <p:tav tm="0">
                                          <p:val>
                                            <p:fltVal val="0"/>
                                          </p:val>
                                        </p:tav>
                                        <p:tav tm="100000">
                                          <p:val>
                                            <p:strVal val="#ppt_h"/>
                                          </p:val>
                                        </p:tav>
                                      </p:tavLst>
                                    </p:anim>
                                    <p:animEffect transition="in" filter="fade">
                                      <p:cBhvr>
                                        <p:cTn id="9" dur="5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占位符 3"/>
          <p:cNvSpPr>
            <a:spLocks noGrp="1"/>
          </p:cNvSpPr>
          <p:nvPr>
            <p:ph type="dt" sz="quarter" idx="10"/>
          </p:nvPr>
        </p:nvSpPr>
        <p:spPr>
          <a:noFill/>
        </p:spPr>
        <p:txBody>
          <a:bodyPr/>
          <a:lstStyle/>
          <a:p>
            <a:r>
              <a:rPr lang="en-US" altLang="ko-KR" smtClean="0"/>
              <a:t>www.</a:t>
            </a:r>
            <a:r>
              <a:rPr lang="en-US" altLang="zh-CN" smtClean="0"/>
              <a:t>jyqh</a:t>
            </a:r>
            <a:r>
              <a:rPr lang="en-US" altLang="ko-KR" smtClean="0"/>
              <a:t>.com</a:t>
            </a:r>
            <a:r>
              <a:rPr lang="en-US" altLang="zh-CN" smtClean="0"/>
              <a:t>.cn</a:t>
            </a:r>
            <a:endParaRPr lang="en-US" altLang="ko-KR" smtClean="0"/>
          </a:p>
        </p:txBody>
      </p:sp>
      <p:sp>
        <p:nvSpPr>
          <p:cNvPr id="5123" name="Rectangle 2"/>
          <p:cNvSpPr>
            <a:spLocks noGrp="1" noChangeArrowheads="1"/>
          </p:cNvSpPr>
          <p:nvPr>
            <p:ph type="title"/>
          </p:nvPr>
        </p:nvSpPr>
        <p:spPr>
          <a:xfrm>
            <a:off x="1908175" y="577850"/>
            <a:ext cx="6878667" cy="609600"/>
          </a:xfrm>
        </p:spPr>
        <p:txBody>
          <a:bodyPr/>
          <a:lstStyle/>
          <a:p>
            <a:pPr algn="ctr" eaLnBrk="1" hangingPunct="1"/>
            <a:r>
              <a:rPr lang="zh-CN" altLang="en-US" dirty="0" smtClean="0">
                <a:latin typeface="楷体_GB2312" pitchFamily="49" charset="-122"/>
                <a:ea typeface="楷体_GB2312" pitchFamily="49" charset="-122"/>
              </a:rPr>
              <a:t>目 录</a:t>
            </a:r>
          </a:p>
        </p:txBody>
      </p:sp>
      <p:sp>
        <p:nvSpPr>
          <p:cNvPr id="37891" name="AutoShape 3"/>
          <p:cNvSpPr>
            <a:spLocks noChangeArrowheads="1"/>
          </p:cNvSpPr>
          <p:nvPr/>
        </p:nvSpPr>
        <p:spPr bwMode="gray">
          <a:xfrm>
            <a:off x="1884382" y="2703790"/>
            <a:ext cx="6071994" cy="1445290"/>
          </a:xfrm>
          <a:prstGeom prst="roundRect">
            <a:avLst>
              <a:gd name="adj" fmla="val 16667"/>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38100">
            <a:solidFill>
              <a:schemeClr val="bg1"/>
            </a:solidFill>
            <a:round/>
            <a:headEnd/>
            <a:tailEnd/>
          </a:ln>
          <a:effectLst>
            <a:outerShdw dist="107763" dir="2700000" algn="ctr" rotWithShape="0">
              <a:srgbClr val="808080">
                <a:alpha val="50000"/>
              </a:srgbClr>
            </a:outerShdw>
          </a:effectLst>
        </p:spPr>
        <p:txBody>
          <a:bodyPr wrap="none" anchor="ctr"/>
          <a:lstStyle/>
          <a:p>
            <a:pPr>
              <a:defRPr/>
            </a:pPr>
            <a:endParaRPr kumimoji="0" lang="en-US" altLang="zh-CN" sz="4000" b="1" kern="0" dirty="0">
              <a:solidFill>
                <a:srgbClr val="FFFFFF"/>
              </a:solidFill>
            </a:endParaRPr>
          </a:p>
          <a:p>
            <a:pPr>
              <a:defRPr/>
            </a:pPr>
            <a:r>
              <a:rPr kumimoji="0" lang="zh-CN" altLang="en-US" sz="4000" b="1" kern="0" dirty="0">
                <a:solidFill>
                  <a:srgbClr val="FFFFFF"/>
                </a:solidFill>
                <a:latin typeface="楷体_GB2312" pitchFamily="49" charset="-122"/>
                <a:ea typeface="楷体_GB2312" pitchFamily="49" charset="-122"/>
              </a:rPr>
              <a:t>一</a:t>
            </a:r>
            <a:r>
              <a:rPr kumimoji="0" lang="zh-CN" altLang="en-US" sz="4000" b="1" kern="0" dirty="0" smtClean="0">
                <a:solidFill>
                  <a:schemeClr val="bg1"/>
                </a:solidFill>
                <a:latin typeface="楷体_GB2312" pitchFamily="49" charset="-122"/>
                <a:ea typeface="楷体_GB2312" pitchFamily="49" charset="-122"/>
              </a:rPr>
              <a:t>、期权的基本概念</a:t>
            </a:r>
            <a:endParaRPr kumimoji="0" lang="zh-CN" altLang="en-US" sz="4000" b="1" kern="0" dirty="0">
              <a:solidFill>
                <a:schemeClr val="bg1"/>
              </a:solidFill>
              <a:latin typeface="楷体_GB2312" pitchFamily="49" charset="-122"/>
              <a:ea typeface="楷体_GB2312" pitchFamily="49" charset="-122"/>
            </a:endParaRPr>
          </a:p>
          <a:p>
            <a:pPr>
              <a:defRPr/>
            </a:pPr>
            <a:endParaRPr lang="zh-CN" altLang="en-US" sz="4000" b="1" dirty="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8175" y="577850"/>
            <a:ext cx="6950105" cy="609600"/>
          </a:xfrm>
        </p:spPr>
        <p:txBody>
          <a:bodyPr/>
          <a:lstStyle/>
          <a:p>
            <a:pPr algn="ctr">
              <a:lnSpc>
                <a:spcPct val="120000"/>
              </a:lnSpc>
            </a:pPr>
            <a:r>
              <a:rPr lang="zh-CN" altLang="en-US" dirty="0" smtClean="0">
                <a:latin typeface="楷体_GB2312" pitchFamily="49" charset="-122"/>
                <a:ea typeface="楷体_GB2312" pitchFamily="49" charset="-122"/>
                <a:cs typeface="+mn-cs"/>
              </a:rPr>
              <a:t>期权的定义</a:t>
            </a:r>
            <a:endParaRPr lang="zh-CN" altLang="zh-CN" dirty="0" smtClean="0">
              <a:latin typeface="楷体_GB2312" pitchFamily="49" charset="-122"/>
              <a:ea typeface="楷体_GB2312" pitchFamily="49" charset="-122"/>
              <a:cs typeface="+mn-cs"/>
            </a:endParaRPr>
          </a:p>
        </p:txBody>
      </p:sp>
      <p:sp>
        <p:nvSpPr>
          <p:cNvPr id="3" name="内容占位符 2"/>
          <p:cNvSpPr>
            <a:spLocks noGrp="1"/>
          </p:cNvSpPr>
          <p:nvPr>
            <p:ph idx="1"/>
          </p:nvPr>
        </p:nvSpPr>
        <p:spPr/>
        <p:txBody>
          <a:bodyPr/>
          <a:lstStyle/>
          <a:p>
            <a:pPr marL="342900" lvl="1" indent="-342900">
              <a:buClr>
                <a:srgbClr val="33CC33"/>
              </a:buClr>
              <a:buSzTx/>
              <a:buFont typeface="Wingdings" pitchFamily="2" charset="2"/>
              <a:buChar char="n"/>
            </a:pPr>
            <a:r>
              <a:rPr lang="zh-CN" altLang="en-US" sz="2000" dirty="0" smtClean="0">
                <a:solidFill>
                  <a:srgbClr val="3366CC"/>
                </a:solidFill>
                <a:latin typeface="华文中宋" pitchFamily="2" charset="-122"/>
                <a:ea typeface="华文中宋" pitchFamily="2" charset="-122"/>
                <a:cs typeface="+mn-cs"/>
              </a:rPr>
              <a:t>什么是期权（</a:t>
            </a:r>
            <a:r>
              <a:rPr lang="en-US" altLang="zh-CN" sz="2000" dirty="0" smtClean="0">
                <a:solidFill>
                  <a:srgbClr val="3366CC"/>
                </a:solidFill>
                <a:latin typeface="华文中宋" pitchFamily="2" charset="-122"/>
                <a:ea typeface="华文中宋" pitchFamily="2" charset="-122"/>
                <a:cs typeface="+mn-cs"/>
              </a:rPr>
              <a:t>Option</a:t>
            </a:r>
            <a:r>
              <a:rPr lang="zh-CN" altLang="en-US" sz="2000" dirty="0" smtClean="0">
                <a:solidFill>
                  <a:srgbClr val="3366CC"/>
                </a:solidFill>
                <a:latin typeface="华文中宋" pitchFamily="2" charset="-122"/>
                <a:ea typeface="华文中宋" pitchFamily="2" charset="-122"/>
                <a:cs typeface="+mn-cs"/>
              </a:rPr>
              <a:t>）</a:t>
            </a:r>
            <a:endParaRPr lang="en-US" altLang="zh-CN" sz="2000" dirty="0" smtClean="0">
              <a:solidFill>
                <a:srgbClr val="3366CC"/>
              </a:solidFill>
              <a:latin typeface="华文中宋" pitchFamily="2" charset="-122"/>
              <a:ea typeface="华文中宋" pitchFamily="2" charset="-122"/>
              <a:cs typeface="+mn-cs"/>
            </a:endParaRPr>
          </a:p>
          <a:p>
            <a:endParaRPr lang="zh-CN" altLang="en-US" dirty="0"/>
          </a:p>
        </p:txBody>
      </p:sp>
      <p:sp>
        <p:nvSpPr>
          <p:cNvPr id="4" name="日期占位符 3"/>
          <p:cNvSpPr>
            <a:spLocks noGrp="1"/>
          </p:cNvSpPr>
          <p:nvPr>
            <p:ph type="dt" sz="half" idx="10"/>
          </p:nvPr>
        </p:nvSpPr>
        <p:spPr/>
        <p:txBody>
          <a:bodyPr/>
          <a:lstStyle/>
          <a:p>
            <a:pPr>
              <a:defRPr/>
            </a:pPr>
            <a:r>
              <a:rPr lang="en-US" altLang="ko-KR" smtClean="0"/>
              <a:t>www.</a:t>
            </a:r>
            <a:r>
              <a:rPr lang="en-US" altLang="zh-CN" smtClean="0"/>
              <a:t>jyqh</a:t>
            </a:r>
            <a:r>
              <a:rPr lang="en-US" altLang="ko-KR" smtClean="0"/>
              <a:t>.com</a:t>
            </a:r>
            <a:r>
              <a:rPr lang="en-US" altLang="zh-CN" smtClean="0"/>
              <a:t>.cn</a:t>
            </a:r>
            <a:endParaRPr lang="en-US" altLang="ko-KR"/>
          </a:p>
        </p:txBody>
      </p:sp>
      <p:sp>
        <p:nvSpPr>
          <p:cNvPr id="5" name="圆角矩形 4"/>
          <p:cNvSpPr/>
          <p:nvPr/>
        </p:nvSpPr>
        <p:spPr>
          <a:xfrm>
            <a:off x="1043608" y="1844824"/>
            <a:ext cx="6696744" cy="108012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150000"/>
              </a:lnSpc>
            </a:pPr>
            <a:r>
              <a:rPr lang="zh-CN" altLang="en-US" sz="2000" dirty="0">
                <a:solidFill>
                  <a:srgbClr val="3366CC"/>
                </a:solidFill>
                <a:latin typeface="华文中宋" pitchFamily="2" charset="-122"/>
                <a:ea typeface="华文中宋" pitchFamily="2" charset="-122"/>
              </a:rPr>
              <a:t>期权</a:t>
            </a:r>
            <a:r>
              <a:rPr lang="zh-CN" altLang="en-US" sz="2000" dirty="0" smtClean="0">
                <a:solidFill>
                  <a:srgbClr val="3366CC"/>
                </a:solidFill>
                <a:latin typeface="华文中宋" pitchFamily="2" charset="-122"/>
                <a:ea typeface="华文中宋" pitchFamily="2" charset="-122"/>
              </a:rPr>
              <a:t>（选择</a:t>
            </a:r>
            <a:r>
              <a:rPr lang="zh-CN" altLang="en-US" sz="2000" dirty="0">
                <a:solidFill>
                  <a:srgbClr val="3366CC"/>
                </a:solidFill>
                <a:latin typeface="华文中宋" pitchFamily="2" charset="-122"/>
                <a:ea typeface="华文中宋" pitchFamily="2" charset="-122"/>
              </a:rPr>
              <a:t>权）是一类衍生品合约</a:t>
            </a:r>
            <a:r>
              <a:rPr lang="en-US" altLang="zh-CN" sz="2000" dirty="0">
                <a:solidFill>
                  <a:srgbClr val="3366CC"/>
                </a:solidFill>
                <a:latin typeface="华文中宋" pitchFamily="2" charset="-122"/>
                <a:ea typeface="华文中宋" pitchFamily="2" charset="-122"/>
              </a:rPr>
              <a:t>,</a:t>
            </a:r>
            <a:r>
              <a:rPr lang="zh-CN" altLang="en-US" sz="2000" dirty="0">
                <a:solidFill>
                  <a:srgbClr val="3366CC"/>
                </a:solidFill>
                <a:latin typeface="华文中宋" pitchFamily="2" charset="-122"/>
                <a:ea typeface="华文中宋" pitchFamily="2" charset="-122"/>
              </a:rPr>
              <a:t>赋予买方在将来某一确定时间以特定</a:t>
            </a:r>
            <a:r>
              <a:rPr lang="zh-CN" altLang="en-US" sz="2000" dirty="0" smtClean="0">
                <a:solidFill>
                  <a:srgbClr val="3366CC"/>
                </a:solidFill>
                <a:latin typeface="华文中宋" pitchFamily="2" charset="-122"/>
                <a:ea typeface="华文中宋" pitchFamily="2" charset="-122"/>
              </a:rPr>
              <a:t>价格买入或者卖出标</a:t>
            </a:r>
            <a:r>
              <a:rPr lang="zh-CN" altLang="en-US" sz="2000" dirty="0">
                <a:solidFill>
                  <a:srgbClr val="3366CC"/>
                </a:solidFill>
                <a:latin typeface="华文中宋" pitchFamily="2" charset="-122"/>
                <a:ea typeface="华文中宋" pitchFamily="2" charset="-122"/>
              </a:rPr>
              <a:t>的资产的权利。</a:t>
            </a:r>
            <a:endParaRPr lang="en-US" altLang="zh-CN" sz="2000" dirty="0">
              <a:solidFill>
                <a:srgbClr val="3366CC"/>
              </a:solidFill>
              <a:latin typeface="华文中宋" pitchFamily="2" charset="-122"/>
              <a:ea typeface="华文中宋" pitchFamily="2" charset="-122"/>
            </a:endParaRPr>
          </a:p>
        </p:txBody>
      </p:sp>
      <p:pic>
        <p:nvPicPr>
          <p:cNvPr id="20482" name="Picture 2"/>
          <p:cNvPicPr>
            <a:picLocks noChangeAspect="1" noChangeArrowheads="1"/>
          </p:cNvPicPr>
          <p:nvPr/>
        </p:nvPicPr>
        <p:blipFill>
          <a:blip r:embed="rId2" cstate="print"/>
          <a:srcRect/>
          <a:stretch>
            <a:fillRect/>
          </a:stretch>
        </p:blipFill>
        <p:spPr bwMode="auto">
          <a:xfrm>
            <a:off x="1428728" y="3000372"/>
            <a:ext cx="6143668"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57356" y="571480"/>
            <a:ext cx="7000923" cy="609600"/>
          </a:xfrm>
        </p:spPr>
        <p:txBody>
          <a:bodyPr/>
          <a:lstStyle/>
          <a:p>
            <a:pPr algn="ctr">
              <a:lnSpc>
                <a:spcPct val="120000"/>
              </a:lnSpc>
            </a:pPr>
            <a:r>
              <a:rPr lang="zh-CN" altLang="en-US" dirty="0" smtClean="0">
                <a:latin typeface="楷体_GB2312" pitchFamily="49" charset="-122"/>
                <a:ea typeface="楷体_GB2312" pitchFamily="49" charset="-122"/>
                <a:cs typeface="+mn-cs"/>
              </a:rPr>
              <a:t>期权的要素</a:t>
            </a:r>
          </a:p>
        </p:txBody>
      </p:sp>
      <p:sp>
        <p:nvSpPr>
          <p:cNvPr id="4" name="日期占位符 3"/>
          <p:cNvSpPr>
            <a:spLocks noGrp="1"/>
          </p:cNvSpPr>
          <p:nvPr>
            <p:ph type="dt" sz="half" idx="10"/>
          </p:nvPr>
        </p:nvSpPr>
        <p:spPr/>
        <p:txBody>
          <a:bodyPr/>
          <a:lstStyle/>
          <a:p>
            <a:pPr>
              <a:defRPr/>
            </a:pPr>
            <a:r>
              <a:rPr lang="en-US" altLang="ko-KR" smtClean="0"/>
              <a:t>www.</a:t>
            </a:r>
            <a:r>
              <a:rPr lang="en-US" altLang="zh-CN" smtClean="0"/>
              <a:t>jyqh</a:t>
            </a:r>
            <a:r>
              <a:rPr lang="en-US" altLang="ko-KR" smtClean="0"/>
              <a:t>.com</a:t>
            </a:r>
            <a:r>
              <a:rPr lang="en-US" altLang="zh-CN" smtClean="0"/>
              <a:t>.cn</a:t>
            </a:r>
            <a:endParaRPr lang="en-US" altLang="ko-KR"/>
          </a:p>
        </p:txBody>
      </p:sp>
      <p:graphicFrame>
        <p:nvGraphicFramePr>
          <p:cNvPr id="5" name="内容占位符 4"/>
          <p:cNvGraphicFramePr>
            <a:graphicFrameLocks noGrp="1"/>
          </p:cNvGraphicFramePr>
          <p:nvPr>
            <p:ph idx="1"/>
            <p:extLst>
              <p:ext uri="{D42A27DB-BD31-4B8C-83A1-F6EECF244321}">
                <p14:modId xmlns:p14="http://schemas.microsoft.com/office/powerpoint/2010/main" val="1115964542"/>
              </p:ext>
            </p:extLst>
          </p:nvPr>
        </p:nvGraphicFramePr>
        <p:xfrm>
          <a:off x="971600" y="1700808"/>
          <a:ext cx="731517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lnSpc>
                <a:spcPct val="120000"/>
              </a:lnSpc>
            </a:pPr>
            <a:r>
              <a:rPr lang="zh-CN" altLang="en-US" dirty="0" smtClean="0">
                <a:latin typeface="楷体_GB2312" pitchFamily="49" charset="-122"/>
                <a:ea typeface="楷体_GB2312" pitchFamily="49" charset="-122"/>
                <a:cs typeface="+mn-cs"/>
              </a:rPr>
              <a:t>期权的类型</a:t>
            </a:r>
          </a:p>
        </p:txBody>
      </p:sp>
      <p:sp>
        <p:nvSpPr>
          <p:cNvPr id="3" name="内容占位符 2"/>
          <p:cNvSpPr>
            <a:spLocks noGrp="1"/>
          </p:cNvSpPr>
          <p:nvPr>
            <p:ph idx="1"/>
          </p:nvPr>
        </p:nvSpPr>
        <p:spPr>
          <a:xfrm>
            <a:off x="468313" y="1357298"/>
            <a:ext cx="8229600" cy="4967302"/>
          </a:xfrm>
        </p:spPr>
        <p:txBody>
          <a:bodyPr/>
          <a:lstStyle/>
          <a:p>
            <a:pPr marL="342900" lvl="1" indent="-342900">
              <a:buClr>
                <a:srgbClr val="33CC33"/>
              </a:buClr>
              <a:buSzTx/>
              <a:buFont typeface="Wingdings" pitchFamily="2" charset="2"/>
              <a:buChar char="n"/>
            </a:pPr>
            <a:r>
              <a:rPr lang="zh-CN" altLang="en-US" sz="2000" dirty="0" smtClean="0">
                <a:solidFill>
                  <a:srgbClr val="3366CC"/>
                </a:solidFill>
                <a:latin typeface="华文中宋" pitchFamily="2" charset="-122"/>
                <a:ea typeface="华文中宋" pitchFamily="2" charset="-122"/>
                <a:cs typeface="+mn-cs"/>
              </a:rPr>
              <a:t>根据期权合约中规定的交易方向，期权可以分为看涨期权（买权，</a:t>
            </a:r>
            <a:r>
              <a:rPr lang="en-US" altLang="zh-CN" sz="2000" dirty="0" smtClean="0">
                <a:solidFill>
                  <a:srgbClr val="3366CC"/>
                </a:solidFill>
                <a:latin typeface="华文中宋" pitchFamily="2" charset="-122"/>
                <a:ea typeface="华文中宋" pitchFamily="2" charset="-122"/>
                <a:cs typeface="+mn-cs"/>
              </a:rPr>
              <a:t>Call Option</a:t>
            </a:r>
            <a:r>
              <a:rPr lang="zh-CN" altLang="en-US" sz="2000" dirty="0" smtClean="0">
                <a:solidFill>
                  <a:srgbClr val="3366CC"/>
                </a:solidFill>
                <a:latin typeface="华文中宋" pitchFamily="2" charset="-122"/>
                <a:ea typeface="华文中宋" pitchFamily="2" charset="-122"/>
                <a:cs typeface="+mn-cs"/>
              </a:rPr>
              <a:t>）和看跌期权（卖权，</a:t>
            </a:r>
            <a:r>
              <a:rPr lang="en-US" altLang="zh-CN" sz="2000" dirty="0" smtClean="0">
                <a:solidFill>
                  <a:srgbClr val="3366CC"/>
                </a:solidFill>
                <a:latin typeface="华文中宋" pitchFamily="2" charset="-122"/>
                <a:ea typeface="华文中宋" pitchFamily="2" charset="-122"/>
                <a:cs typeface="+mn-cs"/>
              </a:rPr>
              <a:t>Put Option</a:t>
            </a:r>
            <a:r>
              <a:rPr lang="zh-CN" altLang="en-US" sz="2000" dirty="0" smtClean="0">
                <a:solidFill>
                  <a:srgbClr val="3366CC"/>
                </a:solidFill>
                <a:latin typeface="华文中宋" pitchFamily="2" charset="-122"/>
                <a:ea typeface="华文中宋" pitchFamily="2" charset="-122"/>
                <a:cs typeface="+mn-cs"/>
              </a:rPr>
              <a:t>） </a:t>
            </a:r>
            <a:endParaRPr lang="en-US" altLang="zh-CN" sz="2000" dirty="0" smtClean="0">
              <a:solidFill>
                <a:srgbClr val="3366CC"/>
              </a:solidFill>
              <a:latin typeface="华文中宋" pitchFamily="2" charset="-122"/>
              <a:ea typeface="华文中宋" pitchFamily="2" charset="-122"/>
              <a:cs typeface="+mn-cs"/>
            </a:endParaRPr>
          </a:p>
          <a:p>
            <a:endParaRPr lang="zh-CN" altLang="en-US" dirty="0"/>
          </a:p>
        </p:txBody>
      </p:sp>
      <p:sp>
        <p:nvSpPr>
          <p:cNvPr id="4" name="日期占位符 3"/>
          <p:cNvSpPr>
            <a:spLocks noGrp="1"/>
          </p:cNvSpPr>
          <p:nvPr>
            <p:ph type="dt" sz="half" idx="10"/>
          </p:nvPr>
        </p:nvSpPr>
        <p:spPr/>
        <p:txBody>
          <a:bodyPr/>
          <a:lstStyle/>
          <a:p>
            <a:pPr>
              <a:defRPr/>
            </a:pPr>
            <a:r>
              <a:rPr lang="en-US" altLang="ko-KR" smtClean="0"/>
              <a:t>www.</a:t>
            </a:r>
            <a:r>
              <a:rPr lang="en-US" altLang="zh-CN" smtClean="0"/>
              <a:t>jyqh</a:t>
            </a:r>
            <a:r>
              <a:rPr lang="en-US" altLang="ko-KR" smtClean="0"/>
              <a:t>.com</a:t>
            </a:r>
            <a:r>
              <a:rPr lang="en-US" altLang="zh-CN" smtClean="0"/>
              <a:t>.cn</a:t>
            </a:r>
            <a:endParaRPr lang="en-US" altLang="ko-KR"/>
          </a:p>
        </p:txBody>
      </p:sp>
      <p:graphicFrame>
        <p:nvGraphicFramePr>
          <p:cNvPr id="5" name="图示 4"/>
          <p:cNvGraphicFramePr/>
          <p:nvPr>
            <p:extLst>
              <p:ext uri="{D42A27DB-BD31-4B8C-83A1-F6EECF244321}">
                <p14:modId xmlns:p14="http://schemas.microsoft.com/office/powerpoint/2010/main" val="2214665335"/>
              </p:ext>
            </p:extLst>
          </p:nvPr>
        </p:nvGraphicFramePr>
        <p:xfrm>
          <a:off x="1631034" y="2276872"/>
          <a:ext cx="5496272" cy="332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8175" y="577850"/>
            <a:ext cx="6950105" cy="609600"/>
          </a:xfrm>
        </p:spPr>
        <p:txBody>
          <a:bodyPr/>
          <a:lstStyle/>
          <a:p>
            <a:pPr algn="ctr"/>
            <a:r>
              <a:rPr lang="zh-CN" altLang="en-US" dirty="0" smtClean="0">
                <a:latin typeface="楷体_GB2312" pitchFamily="49" charset="-122"/>
                <a:ea typeface="楷体_GB2312" pitchFamily="49" charset="-122"/>
              </a:rPr>
              <a:t>期权与期货的区别</a:t>
            </a:r>
          </a:p>
        </p:txBody>
      </p:sp>
      <p:sp>
        <p:nvSpPr>
          <p:cNvPr id="4" name="日期占位符 3"/>
          <p:cNvSpPr>
            <a:spLocks noGrp="1"/>
          </p:cNvSpPr>
          <p:nvPr>
            <p:ph type="dt" sz="half" idx="10"/>
          </p:nvPr>
        </p:nvSpPr>
        <p:spPr/>
        <p:txBody>
          <a:bodyPr/>
          <a:lstStyle/>
          <a:p>
            <a:pPr>
              <a:defRPr/>
            </a:pPr>
            <a:r>
              <a:rPr lang="en-US" altLang="ko-KR" smtClean="0"/>
              <a:t>www.</a:t>
            </a:r>
            <a:r>
              <a:rPr lang="en-US" altLang="zh-CN" smtClean="0"/>
              <a:t>jyqh</a:t>
            </a:r>
            <a:r>
              <a:rPr lang="en-US" altLang="ko-KR" smtClean="0"/>
              <a:t>.com</a:t>
            </a:r>
            <a:r>
              <a:rPr lang="en-US" altLang="zh-CN" smtClean="0"/>
              <a:t>.cn</a:t>
            </a:r>
            <a:endParaRPr lang="en-US" altLang="ko-KR"/>
          </a:p>
        </p:txBody>
      </p:sp>
      <p:pic>
        <p:nvPicPr>
          <p:cNvPr id="21506" name="Picture 2"/>
          <p:cNvPicPr>
            <a:picLocks noGrp="1" noChangeAspect="1" noChangeArrowheads="1"/>
          </p:cNvPicPr>
          <p:nvPr>
            <p:ph idx="1"/>
          </p:nvPr>
        </p:nvPicPr>
        <p:blipFill>
          <a:blip r:embed="rId2" cstate="print"/>
          <a:srcRect/>
          <a:stretch>
            <a:fillRect/>
          </a:stretch>
        </p:blipFill>
        <p:spPr bwMode="auto">
          <a:xfrm>
            <a:off x="1285853" y="1571612"/>
            <a:ext cx="6473848" cy="43251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8175" y="577850"/>
            <a:ext cx="6950105" cy="609600"/>
          </a:xfrm>
        </p:spPr>
        <p:txBody>
          <a:bodyPr/>
          <a:lstStyle/>
          <a:p>
            <a:pPr algn="ctr"/>
            <a:r>
              <a:rPr lang="zh-CN" altLang="en-US" dirty="0" smtClean="0">
                <a:latin typeface="楷体_GB2312" pitchFamily="49" charset="-122"/>
                <a:ea typeface="楷体_GB2312" pitchFamily="49" charset="-122"/>
              </a:rPr>
              <a:t>期权的平仓</a:t>
            </a:r>
          </a:p>
        </p:txBody>
      </p:sp>
      <p:sp>
        <p:nvSpPr>
          <p:cNvPr id="3" name="内容占位符 2"/>
          <p:cNvSpPr>
            <a:spLocks noGrp="1"/>
          </p:cNvSpPr>
          <p:nvPr>
            <p:ph idx="1"/>
          </p:nvPr>
        </p:nvSpPr>
        <p:spPr>
          <a:xfrm>
            <a:off x="468313" y="1357298"/>
            <a:ext cx="8229600" cy="2431742"/>
          </a:xfrm>
        </p:spPr>
        <p:txBody>
          <a:bodyPr/>
          <a:lstStyle/>
          <a:p>
            <a:pPr marL="342900" lvl="1" indent="-342900">
              <a:buClr>
                <a:srgbClr val="33CC33"/>
              </a:buClr>
              <a:buSzTx/>
              <a:buFont typeface="Wingdings" pitchFamily="2" charset="2"/>
              <a:buChar char="n"/>
            </a:pPr>
            <a:r>
              <a:rPr lang="zh-CN" altLang="en-US" sz="2000" dirty="0" smtClean="0">
                <a:solidFill>
                  <a:srgbClr val="3366CC"/>
                </a:solidFill>
                <a:latin typeface="华文中宋" pitchFamily="2" charset="-122"/>
                <a:ea typeface="华文中宋" pitchFamily="2" charset="-122"/>
                <a:cs typeface="+mn-cs"/>
              </a:rPr>
              <a:t>平仓：期权买方或卖方在期权合约到期前卖出或买入与其所持期权方向相反、数量相等的相同期权，了结所持有期权合约的行为。</a:t>
            </a:r>
            <a:endParaRPr lang="en-US" altLang="zh-CN" sz="2000" dirty="0" smtClean="0">
              <a:solidFill>
                <a:srgbClr val="3366CC"/>
              </a:solidFill>
              <a:latin typeface="华文中宋" pitchFamily="2" charset="-122"/>
              <a:ea typeface="华文中宋" pitchFamily="2" charset="-122"/>
              <a:cs typeface="+mn-cs"/>
            </a:endParaRPr>
          </a:p>
          <a:p>
            <a:pPr marL="342900" lvl="1" indent="-342900">
              <a:buClr>
                <a:schemeClr val="accent1"/>
              </a:buClr>
              <a:buSzTx/>
              <a:buFont typeface="Wingdings" pitchFamily="2" charset="2"/>
              <a:buChar char="l"/>
            </a:pPr>
            <a:endParaRPr lang="en-US" altLang="zh-CN" sz="2000" dirty="0" smtClean="0">
              <a:solidFill>
                <a:srgbClr val="3366CC"/>
              </a:solidFill>
              <a:latin typeface="华文中宋" pitchFamily="2" charset="-122"/>
              <a:ea typeface="华文中宋" pitchFamily="2" charset="-122"/>
            </a:endParaRPr>
          </a:p>
          <a:p>
            <a:pPr lvl="1">
              <a:buClr>
                <a:srgbClr val="33CC33"/>
              </a:buClr>
              <a:buFont typeface="Wingdings" pitchFamily="2" charset="2"/>
              <a:buChar char="Ø"/>
            </a:pPr>
            <a:r>
              <a:rPr lang="zh-CN" altLang="en-US" sz="1800" dirty="0" smtClean="0">
                <a:solidFill>
                  <a:srgbClr val="3366CC"/>
                </a:solidFill>
                <a:latin typeface="华文中宋" pitchFamily="2" charset="-122"/>
                <a:ea typeface="华文中宋" pitchFamily="2" charset="-122"/>
              </a:rPr>
              <a:t>例：某投资者以</a:t>
            </a:r>
            <a:r>
              <a:rPr lang="en-US" altLang="zh-CN" sz="1800" dirty="0" smtClean="0">
                <a:solidFill>
                  <a:srgbClr val="3366CC"/>
                </a:solidFill>
                <a:latin typeface="华文中宋" pitchFamily="2" charset="-122"/>
                <a:ea typeface="华文中宋" pitchFamily="2" charset="-122"/>
              </a:rPr>
              <a:t>100</a:t>
            </a:r>
            <a:r>
              <a:rPr lang="zh-CN" altLang="en-US" sz="1800" dirty="0" smtClean="0">
                <a:solidFill>
                  <a:srgbClr val="3366CC"/>
                </a:solidFill>
                <a:latin typeface="华文中宋" pitchFamily="2" charset="-122"/>
                <a:ea typeface="华文中宋" pitchFamily="2" charset="-122"/>
              </a:rPr>
              <a:t>元</a:t>
            </a:r>
            <a:r>
              <a:rPr lang="en-US" altLang="zh-CN" sz="1800" dirty="0" smtClean="0">
                <a:solidFill>
                  <a:srgbClr val="3366CC"/>
                </a:solidFill>
                <a:latin typeface="华文中宋" pitchFamily="2" charset="-122"/>
                <a:ea typeface="华文中宋" pitchFamily="2" charset="-122"/>
              </a:rPr>
              <a:t>/</a:t>
            </a:r>
            <a:r>
              <a:rPr lang="zh-CN" altLang="en-US" sz="1800" dirty="0" smtClean="0">
                <a:solidFill>
                  <a:srgbClr val="3366CC"/>
                </a:solidFill>
                <a:latin typeface="华文中宋" pitchFamily="2" charset="-122"/>
                <a:ea typeface="华文中宋" pitchFamily="2" charset="-122"/>
              </a:rPr>
              <a:t>吨的权利金购买了行权价格是</a:t>
            </a:r>
            <a:r>
              <a:rPr lang="en-US" altLang="zh-CN" sz="1800" dirty="0" smtClean="0">
                <a:solidFill>
                  <a:srgbClr val="3366CC"/>
                </a:solidFill>
                <a:latin typeface="华文中宋" pitchFamily="2" charset="-122"/>
                <a:ea typeface="华文中宋" pitchFamily="2" charset="-122"/>
              </a:rPr>
              <a:t>6900</a:t>
            </a:r>
            <a:r>
              <a:rPr lang="zh-CN" altLang="en-US" sz="1800" dirty="0" smtClean="0">
                <a:solidFill>
                  <a:srgbClr val="3366CC"/>
                </a:solidFill>
                <a:latin typeface="华文中宋" pitchFamily="2" charset="-122"/>
                <a:ea typeface="华文中宋" pitchFamily="2" charset="-122"/>
              </a:rPr>
              <a:t>元</a:t>
            </a:r>
            <a:r>
              <a:rPr lang="en-US" altLang="zh-CN" sz="1800" dirty="0" smtClean="0">
                <a:solidFill>
                  <a:srgbClr val="3366CC"/>
                </a:solidFill>
                <a:latin typeface="华文中宋" pitchFamily="2" charset="-122"/>
                <a:ea typeface="华文中宋" pitchFamily="2" charset="-122"/>
              </a:rPr>
              <a:t>/</a:t>
            </a:r>
            <a:r>
              <a:rPr lang="zh-CN" altLang="en-US" sz="1800" dirty="0" smtClean="0">
                <a:solidFill>
                  <a:srgbClr val="3366CC"/>
                </a:solidFill>
                <a:latin typeface="华文中宋" pitchFamily="2" charset="-122"/>
                <a:ea typeface="华文中宋" pitchFamily="2" charset="-122"/>
              </a:rPr>
              <a:t>吨的</a:t>
            </a:r>
            <a:r>
              <a:rPr lang="en-US" altLang="zh-CN" sz="1800" dirty="0" smtClean="0">
                <a:solidFill>
                  <a:srgbClr val="3366CC"/>
                </a:solidFill>
                <a:latin typeface="华文中宋" pitchFamily="2" charset="-122"/>
                <a:ea typeface="华文中宋" pitchFamily="2" charset="-122"/>
              </a:rPr>
              <a:t>SR1709</a:t>
            </a:r>
            <a:r>
              <a:rPr lang="zh-CN" altLang="en-US" sz="1800" dirty="0" smtClean="0">
                <a:solidFill>
                  <a:srgbClr val="3366CC"/>
                </a:solidFill>
                <a:latin typeface="华文中宋" pitchFamily="2" charset="-122"/>
                <a:ea typeface="华文中宋" pitchFamily="2" charset="-122"/>
              </a:rPr>
              <a:t>合约看涨期权，期权到期前该权利金上涨到</a:t>
            </a:r>
            <a:r>
              <a:rPr lang="en-US" altLang="zh-CN" sz="1800" dirty="0" smtClean="0">
                <a:solidFill>
                  <a:srgbClr val="3366CC"/>
                </a:solidFill>
                <a:latin typeface="华文中宋" pitchFamily="2" charset="-122"/>
                <a:ea typeface="华文中宋" pitchFamily="2" charset="-122"/>
              </a:rPr>
              <a:t>200</a:t>
            </a:r>
            <a:r>
              <a:rPr lang="zh-CN" altLang="en-US" sz="1800" dirty="0" smtClean="0">
                <a:solidFill>
                  <a:srgbClr val="3366CC"/>
                </a:solidFill>
                <a:latin typeface="华文中宋" pitchFamily="2" charset="-122"/>
                <a:ea typeface="华文中宋" pitchFamily="2" charset="-122"/>
              </a:rPr>
              <a:t>元</a:t>
            </a:r>
            <a:r>
              <a:rPr lang="en-US" altLang="zh-CN" sz="1800" dirty="0" smtClean="0">
                <a:solidFill>
                  <a:srgbClr val="3366CC"/>
                </a:solidFill>
                <a:latin typeface="华文中宋" pitchFamily="2" charset="-122"/>
                <a:ea typeface="华文中宋" pitchFamily="2" charset="-122"/>
              </a:rPr>
              <a:t>/</a:t>
            </a:r>
            <a:r>
              <a:rPr lang="zh-CN" altLang="en-US" sz="1800" dirty="0" smtClean="0">
                <a:solidFill>
                  <a:srgbClr val="3366CC"/>
                </a:solidFill>
                <a:latin typeface="华文中宋" pitchFamily="2" charset="-122"/>
                <a:ea typeface="华文中宋" pitchFamily="2" charset="-122"/>
              </a:rPr>
              <a:t>吨，该投资者可以卖出该期权获利</a:t>
            </a:r>
            <a:r>
              <a:rPr lang="en-US" altLang="zh-CN" sz="1800" dirty="0" smtClean="0">
                <a:solidFill>
                  <a:srgbClr val="3366CC"/>
                </a:solidFill>
                <a:latin typeface="华文中宋" pitchFamily="2" charset="-122"/>
                <a:ea typeface="华文中宋" pitchFamily="2" charset="-122"/>
              </a:rPr>
              <a:t>100</a:t>
            </a:r>
            <a:r>
              <a:rPr lang="zh-CN" altLang="en-US" sz="1800" dirty="0" smtClean="0">
                <a:solidFill>
                  <a:srgbClr val="3366CC"/>
                </a:solidFill>
                <a:latin typeface="华文中宋" pitchFamily="2" charset="-122"/>
                <a:ea typeface="华文中宋" pitchFamily="2" charset="-122"/>
              </a:rPr>
              <a:t>元</a:t>
            </a:r>
            <a:r>
              <a:rPr lang="en-US" altLang="zh-CN" sz="1800" dirty="0" smtClean="0">
                <a:solidFill>
                  <a:srgbClr val="3366CC"/>
                </a:solidFill>
                <a:latin typeface="华文中宋" pitchFamily="2" charset="-122"/>
                <a:ea typeface="华文中宋" pitchFamily="2" charset="-122"/>
              </a:rPr>
              <a:t>/</a:t>
            </a:r>
            <a:r>
              <a:rPr lang="zh-CN" altLang="en-US" sz="1800" dirty="0" smtClean="0">
                <a:solidFill>
                  <a:srgbClr val="3366CC"/>
                </a:solidFill>
                <a:latin typeface="华文中宋" pitchFamily="2" charset="-122"/>
                <a:ea typeface="华文中宋" pitchFamily="2" charset="-122"/>
              </a:rPr>
              <a:t>吨。</a:t>
            </a:r>
          </a:p>
          <a:p>
            <a:endParaRPr lang="zh-CN" altLang="en-US" dirty="0"/>
          </a:p>
        </p:txBody>
      </p:sp>
      <p:sp>
        <p:nvSpPr>
          <p:cNvPr id="4" name="日期占位符 3"/>
          <p:cNvSpPr>
            <a:spLocks noGrp="1"/>
          </p:cNvSpPr>
          <p:nvPr>
            <p:ph type="dt" sz="half" idx="10"/>
          </p:nvPr>
        </p:nvSpPr>
        <p:spPr/>
        <p:txBody>
          <a:bodyPr/>
          <a:lstStyle/>
          <a:p>
            <a:pPr>
              <a:defRPr/>
            </a:pPr>
            <a:r>
              <a:rPr lang="en-US" altLang="ko-KR" smtClean="0"/>
              <a:t>www.</a:t>
            </a:r>
            <a:r>
              <a:rPr lang="en-US" altLang="zh-CN" smtClean="0"/>
              <a:t>jyqh</a:t>
            </a:r>
            <a:r>
              <a:rPr lang="en-US" altLang="ko-KR" smtClean="0"/>
              <a:t>.com</a:t>
            </a:r>
            <a:r>
              <a:rPr lang="en-US" altLang="zh-CN" smtClean="0"/>
              <a:t>.cn</a:t>
            </a:r>
            <a:endParaRPr lang="en-US" altLang="ko-K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8175" y="577850"/>
            <a:ext cx="6950105" cy="609600"/>
          </a:xfrm>
        </p:spPr>
        <p:txBody>
          <a:bodyPr/>
          <a:lstStyle/>
          <a:p>
            <a:pPr algn="ctr"/>
            <a:r>
              <a:rPr lang="zh-CN" altLang="en-US" dirty="0" smtClean="0">
                <a:latin typeface="楷体_GB2312" pitchFamily="49" charset="-122"/>
                <a:ea typeface="楷体_GB2312" pitchFamily="49" charset="-122"/>
              </a:rPr>
              <a:t>期权的行权</a:t>
            </a:r>
          </a:p>
        </p:txBody>
      </p:sp>
      <p:sp>
        <p:nvSpPr>
          <p:cNvPr id="3" name="内容占位符 2"/>
          <p:cNvSpPr>
            <a:spLocks noGrp="1"/>
          </p:cNvSpPr>
          <p:nvPr>
            <p:ph idx="1"/>
          </p:nvPr>
        </p:nvSpPr>
        <p:spPr>
          <a:xfrm>
            <a:off x="468313" y="1357298"/>
            <a:ext cx="8229600" cy="3439854"/>
          </a:xfrm>
        </p:spPr>
        <p:txBody>
          <a:bodyPr/>
          <a:lstStyle/>
          <a:p>
            <a:pPr marL="342900" lvl="1" indent="-342900">
              <a:buClr>
                <a:srgbClr val="33CC33"/>
              </a:buClr>
              <a:buSzTx/>
              <a:buFont typeface="Wingdings" pitchFamily="2" charset="2"/>
              <a:buChar char="n"/>
            </a:pPr>
            <a:r>
              <a:rPr lang="zh-CN" altLang="en-US" sz="2000" dirty="0" smtClean="0">
                <a:solidFill>
                  <a:srgbClr val="3366CC"/>
                </a:solidFill>
                <a:latin typeface="华文中宋" pitchFamily="2" charset="-122"/>
                <a:ea typeface="华文中宋" pitchFamily="2" charset="-122"/>
                <a:cs typeface="+mn-cs"/>
              </a:rPr>
              <a:t>行权：期权买方在期权合约规定的时间内行使权利，以特定价格买入或卖出标的资产的行为。</a:t>
            </a:r>
            <a:endParaRPr lang="en-US" altLang="zh-CN" sz="2000" dirty="0" smtClean="0">
              <a:solidFill>
                <a:srgbClr val="3366CC"/>
              </a:solidFill>
              <a:latin typeface="华文中宋" pitchFamily="2" charset="-122"/>
              <a:ea typeface="华文中宋" pitchFamily="2" charset="-122"/>
              <a:cs typeface="+mn-cs"/>
            </a:endParaRPr>
          </a:p>
          <a:p>
            <a:pPr marL="342900" lvl="1" indent="-342900">
              <a:buClr>
                <a:schemeClr val="accent1"/>
              </a:buClr>
              <a:buSzTx/>
              <a:buFont typeface="Wingdings" pitchFamily="2" charset="2"/>
              <a:buChar char="l"/>
            </a:pPr>
            <a:endParaRPr lang="en-US" altLang="zh-CN" sz="2000" b="1" dirty="0" smtClean="0">
              <a:solidFill>
                <a:srgbClr val="3366CC"/>
              </a:solidFill>
              <a:latin typeface="华文中宋" pitchFamily="2" charset="-122"/>
              <a:ea typeface="华文中宋" pitchFamily="2" charset="-122"/>
            </a:endParaRPr>
          </a:p>
          <a:p>
            <a:pPr lvl="1">
              <a:buClr>
                <a:srgbClr val="33CC33"/>
              </a:buClr>
              <a:buFont typeface="Wingdings" pitchFamily="2" charset="2"/>
              <a:buChar char="Ø"/>
            </a:pPr>
            <a:r>
              <a:rPr lang="zh-CN" altLang="en-US" sz="1800" dirty="0" smtClean="0">
                <a:solidFill>
                  <a:srgbClr val="3366CC"/>
                </a:solidFill>
                <a:latin typeface="华文中宋" pitchFamily="2" charset="-122"/>
                <a:ea typeface="华文中宋" pitchFamily="2" charset="-122"/>
              </a:rPr>
              <a:t>例：某投资者以</a:t>
            </a:r>
            <a:r>
              <a:rPr lang="en-US" altLang="zh-CN" sz="1800" dirty="0" smtClean="0">
                <a:solidFill>
                  <a:srgbClr val="3366CC"/>
                </a:solidFill>
                <a:latin typeface="华文中宋" pitchFamily="2" charset="-122"/>
                <a:ea typeface="华文中宋" pitchFamily="2" charset="-122"/>
              </a:rPr>
              <a:t>100</a:t>
            </a:r>
            <a:r>
              <a:rPr lang="zh-CN" altLang="en-US" sz="1800" dirty="0" smtClean="0">
                <a:solidFill>
                  <a:srgbClr val="3366CC"/>
                </a:solidFill>
                <a:latin typeface="华文中宋" pitchFamily="2" charset="-122"/>
                <a:ea typeface="华文中宋" pitchFamily="2" charset="-122"/>
              </a:rPr>
              <a:t>元</a:t>
            </a:r>
            <a:r>
              <a:rPr lang="en-US" altLang="zh-CN" sz="1800" dirty="0" smtClean="0">
                <a:solidFill>
                  <a:srgbClr val="3366CC"/>
                </a:solidFill>
                <a:latin typeface="华文中宋" pitchFamily="2" charset="-122"/>
                <a:ea typeface="华文中宋" pitchFamily="2" charset="-122"/>
              </a:rPr>
              <a:t>/</a:t>
            </a:r>
            <a:r>
              <a:rPr lang="zh-CN" altLang="en-US" sz="1800" dirty="0" smtClean="0">
                <a:solidFill>
                  <a:srgbClr val="3366CC"/>
                </a:solidFill>
                <a:latin typeface="华文中宋" pitchFamily="2" charset="-122"/>
                <a:ea typeface="华文中宋" pitchFamily="2" charset="-122"/>
              </a:rPr>
              <a:t>吨的权利金购买了行权价格是</a:t>
            </a:r>
            <a:r>
              <a:rPr lang="en-US" altLang="zh-CN" sz="1800" dirty="0" smtClean="0">
                <a:solidFill>
                  <a:srgbClr val="3366CC"/>
                </a:solidFill>
                <a:latin typeface="华文中宋" pitchFamily="2" charset="-122"/>
                <a:ea typeface="华文中宋" pitchFamily="2" charset="-122"/>
              </a:rPr>
              <a:t>6900</a:t>
            </a:r>
            <a:r>
              <a:rPr lang="zh-CN" altLang="en-US" sz="1800" dirty="0" smtClean="0">
                <a:solidFill>
                  <a:srgbClr val="3366CC"/>
                </a:solidFill>
                <a:latin typeface="华文中宋" pitchFamily="2" charset="-122"/>
                <a:ea typeface="华文中宋" pitchFamily="2" charset="-122"/>
              </a:rPr>
              <a:t>元</a:t>
            </a:r>
            <a:r>
              <a:rPr lang="en-US" altLang="zh-CN" sz="1800" dirty="0" smtClean="0">
                <a:solidFill>
                  <a:srgbClr val="3366CC"/>
                </a:solidFill>
                <a:latin typeface="华文中宋" pitchFamily="2" charset="-122"/>
                <a:ea typeface="华文中宋" pitchFamily="2" charset="-122"/>
              </a:rPr>
              <a:t>/</a:t>
            </a:r>
            <a:r>
              <a:rPr lang="zh-CN" altLang="en-US" sz="1800" dirty="0" smtClean="0">
                <a:solidFill>
                  <a:srgbClr val="3366CC"/>
                </a:solidFill>
                <a:latin typeface="华文中宋" pitchFamily="2" charset="-122"/>
                <a:ea typeface="华文中宋" pitchFamily="2" charset="-122"/>
              </a:rPr>
              <a:t>吨的</a:t>
            </a:r>
            <a:r>
              <a:rPr lang="en-US" altLang="zh-CN" sz="1800" dirty="0" smtClean="0">
                <a:solidFill>
                  <a:srgbClr val="3366CC"/>
                </a:solidFill>
                <a:latin typeface="华文中宋" pitchFamily="2" charset="-122"/>
                <a:ea typeface="华文中宋" pitchFamily="2" charset="-122"/>
              </a:rPr>
              <a:t>SR1709</a:t>
            </a:r>
            <a:r>
              <a:rPr lang="zh-CN" altLang="en-US" sz="1800" dirty="0" smtClean="0">
                <a:solidFill>
                  <a:srgbClr val="3366CC"/>
                </a:solidFill>
                <a:latin typeface="华文中宋" pitchFamily="2" charset="-122"/>
                <a:ea typeface="华文中宋" pitchFamily="2" charset="-122"/>
              </a:rPr>
              <a:t>合约看涨期权，期权到期时</a:t>
            </a:r>
            <a:r>
              <a:rPr lang="en-US" altLang="zh-CN" sz="1800" dirty="0" smtClean="0">
                <a:solidFill>
                  <a:srgbClr val="3366CC"/>
                </a:solidFill>
                <a:latin typeface="华文中宋" pitchFamily="2" charset="-122"/>
                <a:ea typeface="华文中宋" pitchFamily="2" charset="-122"/>
              </a:rPr>
              <a:t>SR1709</a:t>
            </a:r>
            <a:r>
              <a:rPr lang="zh-CN" altLang="en-US" sz="1800" dirty="0" smtClean="0">
                <a:solidFill>
                  <a:srgbClr val="3366CC"/>
                </a:solidFill>
                <a:latin typeface="华文中宋" pitchFamily="2" charset="-122"/>
                <a:ea typeface="华文中宋" pitchFamily="2" charset="-122"/>
              </a:rPr>
              <a:t>合约的价格是</a:t>
            </a:r>
            <a:r>
              <a:rPr lang="en-US" altLang="zh-CN" sz="1800" dirty="0" smtClean="0">
                <a:solidFill>
                  <a:srgbClr val="3366CC"/>
                </a:solidFill>
                <a:latin typeface="华文中宋" pitchFamily="2" charset="-122"/>
                <a:ea typeface="华文中宋" pitchFamily="2" charset="-122"/>
              </a:rPr>
              <a:t>7100</a:t>
            </a:r>
            <a:r>
              <a:rPr lang="zh-CN" altLang="en-US" sz="1800" dirty="0" smtClean="0">
                <a:solidFill>
                  <a:srgbClr val="3366CC"/>
                </a:solidFill>
                <a:latin typeface="华文中宋" pitchFamily="2" charset="-122"/>
                <a:ea typeface="华文中宋" pitchFamily="2" charset="-122"/>
              </a:rPr>
              <a:t>元</a:t>
            </a:r>
            <a:r>
              <a:rPr lang="en-US" altLang="zh-CN" sz="1800" dirty="0" smtClean="0">
                <a:solidFill>
                  <a:srgbClr val="3366CC"/>
                </a:solidFill>
                <a:latin typeface="华文中宋" pitchFamily="2" charset="-122"/>
                <a:ea typeface="华文中宋" pitchFamily="2" charset="-122"/>
              </a:rPr>
              <a:t>/</a:t>
            </a:r>
            <a:r>
              <a:rPr lang="zh-CN" altLang="en-US" sz="1800" dirty="0" smtClean="0">
                <a:solidFill>
                  <a:srgbClr val="3366CC"/>
                </a:solidFill>
                <a:latin typeface="华文中宋" pitchFamily="2" charset="-122"/>
                <a:ea typeface="华文中宋" pitchFamily="2" charset="-122"/>
              </a:rPr>
              <a:t>吨。那么该投资者可以行权以获利</a:t>
            </a:r>
            <a:r>
              <a:rPr lang="en-US" altLang="zh-CN" sz="1800" dirty="0" smtClean="0">
                <a:solidFill>
                  <a:srgbClr val="3366CC"/>
                </a:solidFill>
                <a:latin typeface="华文中宋" pitchFamily="2" charset="-122"/>
                <a:ea typeface="华文中宋" pitchFamily="2" charset="-122"/>
              </a:rPr>
              <a:t>100</a:t>
            </a:r>
            <a:r>
              <a:rPr lang="zh-CN" altLang="en-US" sz="1800" dirty="0" smtClean="0">
                <a:solidFill>
                  <a:srgbClr val="3366CC"/>
                </a:solidFill>
                <a:latin typeface="华文中宋" pitchFamily="2" charset="-122"/>
                <a:ea typeface="华文中宋" pitchFamily="2" charset="-122"/>
              </a:rPr>
              <a:t>元</a:t>
            </a:r>
            <a:r>
              <a:rPr lang="en-US" altLang="zh-CN" sz="1800" dirty="0" smtClean="0">
                <a:solidFill>
                  <a:srgbClr val="3366CC"/>
                </a:solidFill>
                <a:latin typeface="华文中宋" pitchFamily="2" charset="-122"/>
                <a:ea typeface="华文中宋" pitchFamily="2" charset="-122"/>
              </a:rPr>
              <a:t>/</a:t>
            </a:r>
            <a:r>
              <a:rPr lang="zh-CN" altLang="en-US" sz="1800" dirty="0" smtClean="0">
                <a:solidFill>
                  <a:srgbClr val="3366CC"/>
                </a:solidFill>
                <a:latin typeface="华文中宋" pitchFamily="2" charset="-122"/>
                <a:ea typeface="华文中宋" pitchFamily="2" charset="-122"/>
              </a:rPr>
              <a:t>吨（</a:t>
            </a:r>
            <a:r>
              <a:rPr lang="en-US" altLang="zh-CN" sz="1800" dirty="0" smtClean="0">
                <a:solidFill>
                  <a:srgbClr val="3366CC"/>
                </a:solidFill>
                <a:latin typeface="华文中宋" pitchFamily="2" charset="-122"/>
                <a:ea typeface="华文中宋" pitchFamily="2" charset="-122"/>
              </a:rPr>
              <a:t>7100-6900-100</a:t>
            </a:r>
            <a:r>
              <a:rPr lang="zh-CN" altLang="en-US" sz="1800" dirty="0" smtClean="0">
                <a:solidFill>
                  <a:srgbClr val="3366CC"/>
                </a:solidFill>
                <a:latin typeface="华文中宋" pitchFamily="2" charset="-122"/>
                <a:ea typeface="华文中宋" pitchFamily="2" charset="-122"/>
              </a:rPr>
              <a:t>）。</a:t>
            </a:r>
            <a:endParaRPr lang="en-US" altLang="zh-CN" sz="1800" dirty="0" smtClean="0">
              <a:solidFill>
                <a:srgbClr val="3366CC"/>
              </a:solidFill>
              <a:latin typeface="华文中宋" pitchFamily="2" charset="-122"/>
              <a:ea typeface="华文中宋" pitchFamily="2" charset="-122"/>
            </a:endParaRPr>
          </a:p>
          <a:p>
            <a:endParaRPr lang="en-US" altLang="zh-CN" sz="2000" dirty="0" smtClean="0">
              <a:latin typeface="华文中宋" panose="02010600040101010101" pitchFamily="2" charset="-122"/>
              <a:ea typeface="华文中宋" panose="02010600040101010101" pitchFamily="2" charset="-122"/>
            </a:endParaRPr>
          </a:p>
          <a:p>
            <a:pPr lvl="1">
              <a:buClr>
                <a:srgbClr val="33CC33"/>
              </a:buClr>
              <a:buFont typeface="Wingdings" pitchFamily="2" charset="2"/>
              <a:buChar char="Ø"/>
            </a:pPr>
            <a:r>
              <a:rPr lang="zh-CN" altLang="en-US" sz="1800" dirty="0" smtClean="0">
                <a:solidFill>
                  <a:srgbClr val="3366CC"/>
                </a:solidFill>
                <a:latin typeface="华文中宋" pitchFamily="2" charset="-122"/>
                <a:ea typeface="华文中宋" pitchFamily="2" charset="-122"/>
              </a:rPr>
              <a:t>若该期权到期时</a:t>
            </a:r>
            <a:r>
              <a:rPr lang="en-US" altLang="zh-CN" sz="1800" dirty="0" smtClean="0">
                <a:solidFill>
                  <a:srgbClr val="3366CC"/>
                </a:solidFill>
                <a:latin typeface="华文中宋" pitchFamily="2" charset="-122"/>
                <a:ea typeface="华文中宋" pitchFamily="2" charset="-122"/>
              </a:rPr>
              <a:t>SR1709</a:t>
            </a:r>
            <a:r>
              <a:rPr lang="zh-CN" altLang="en-US" sz="1800" dirty="0" smtClean="0">
                <a:solidFill>
                  <a:srgbClr val="3366CC"/>
                </a:solidFill>
                <a:latin typeface="华文中宋" pitchFamily="2" charset="-122"/>
                <a:ea typeface="华文中宋" pitchFamily="2" charset="-122"/>
              </a:rPr>
              <a:t>合约的价格是</a:t>
            </a:r>
            <a:r>
              <a:rPr lang="en-US" altLang="zh-CN" sz="1800" dirty="0" smtClean="0">
                <a:solidFill>
                  <a:srgbClr val="3366CC"/>
                </a:solidFill>
                <a:latin typeface="华文中宋" pitchFamily="2" charset="-122"/>
                <a:ea typeface="华文中宋" pitchFamily="2" charset="-122"/>
              </a:rPr>
              <a:t>6900</a:t>
            </a:r>
            <a:r>
              <a:rPr lang="zh-CN" altLang="en-US" sz="1800" dirty="0" smtClean="0">
                <a:solidFill>
                  <a:srgbClr val="3366CC"/>
                </a:solidFill>
                <a:latin typeface="华文中宋" pitchFamily="2" charset="-122"/>
                <a:ea typeface="华文中宋" pitchFamily="2" charset="-122"/>
              </a:rPr>
              <a:t>元</a:t>
            </a:r>
            <a:r>
              <a:rPr lang="en-US" altLang="zh-CN" sz="1800" dirty="0" smtClean="0">
                <a:solidFill>
                  <a:srgbClr val="3366CC"/>
                </a:solidFill>
                <a:latin typeface="华文中宋" pitchFamily="2" charset="-122"/>
                <a:ea typeface="华文中宋" pitchFamily="2" charset="-122"/>
              </a:rPr>
              <a:t>/</a:t>
            </a:r>
            <a:r>
              <a:rPr lang="zh-CN" altLang="en-US" sz="1800" dirty="0" smtClean="0">
                <a:solidFill>
                  <a:srgbClr val="3366CC"/>
                </a:solidFill>
                <a:latin typeface="华文中宋" pitchFamily="2" charset="-122"/>
                <a:ea typeface="华文中宋" pitchFamily="2" charset="-122"/>
              </a:rPr>
              <a:t>吨或者小于</a:t>
            </a:r>
            <a:r>
              <a:rPr lang="en-US" altLang="zh-CN" sz="1800" dirty="0" smtClean="0">
                <a:solidFill>
                  <a:srgbClr val="3366CC"/>
                </a:solidFill>
                <a:latin typeface="华文中宋" pitchFamily="2" charset="-122"/>
                <a:ea typeface="华文中宋" pitchFamily="2" charset="-122"/>
              </a:rPr>
              <a:t>6900</a:t>
            </a:r>
            <a:r>
              <a:rPr lang="zh-CN" altLang="en-US" sz="1800" dirty="0" smtClean="0">
                <a:solidFill>
                  <a:srgbClr val="3366CC"/>
                </a:solidFill>
                <a:latin typeface="华文中宋" pitchFamily="2" charset="-122"/>
                <a:ea typeface="华文中宋" pitchFamily="2" charset="-122"/>
              </a:rPr>
              <a:t>元</a:t>
            </a:r>
            <a:r>
              <a:rPr lang="en-US" altLang="zh-CN" sz="1800" dirty="0" smtClean="0">
                <a:solidFill>
                  <a:srgbClr val="3366CC"/>
                </a:solidFill>
                <a:latin typeface="华文中宋" pitchFamily="2" charset="-122"/>
                <a:ea typeface="华文中宋" pitchFamily="2" charset="-122"/>
              </a:rPr>
              <a:t>/</a:t>
            </a:r>
            <a:r>
              <a:rPr lang="zh-CN" altLang="en-US" sz="1800" dirty="0" smtClean="0">
                <a:solidFill>
                  <a:srgbClr val="3366CC"/>
                </a:solidFill>
                <a:latin typeface="华文中宋" pitchFamily="2" charset="-122"/>
                <a:ea typeface="华文中宋" pitchFamily="2" charset="-122"/>
              </a:rPr>
              <a:t>吨，则该投资可以放弃行权。</a:t>
            </a:r>
          </a:p>
          <a:p>
            <a:endParaRPr lang="zh-CN" altLang="en-US" dirty="0"/>
          </a:p>
        </p:txBody>
      </p:sp>
      <p:sp>
        <p:nvSpPr>
          <p:cNvPr id="4" name="日期占位符 3"/>
          <p:cNvSpPr>
            <a:spLocks noGrp="1"/>
          </p:cNvSpPr>
          <p:nvPr>
            <p:ph type="dt" sz="half" idx="10"/>
          </p:nvPr>
        </p:nvSpPr>
        <p:spPr/>
        <p:txBody>
          <a:bodyPr/>
          <a:lstStyle/>
          <a:p>
            <a:pPr>
              <a:defRPr/>
            </a:pPr>
            <a:r>
              <a:rPr lang="en-US" altLang="ko-KR" smtClean="0"/>
              <a:t>www.</a:t>
            </a:r>
            <a:r>
              <a:rPr lang="en-US" altLang="zh-CN" smtClean="0"/>
              <a:t>jyqh</a:t>
            </a:r>
            <a:r>
              <a:rPr lang="en-US" altLang="ko-KR" smtClean="0"/>
              <a:t>.com</a:t>
            </a:r>
            <a:r>
              <a:rPr lang="en-US" altLang="zh-CN" smtClean="0"/>
              <a:t>.cn</a:t>
            </a:r>
            <a:endParaRPr lang="en-US" altLang="ko-K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82tgp_finance02_v2">
  <a:themeElements>
    <a:clrScheme name="082tgp_finance02_v2 3">
      <a:dk1>
        <a:srgbClr val="000000"/>
      </a:dk1>
      <a:lt1>
        <a:srgbClr val="FFFFFF"/>
      </a:lt1>
      <a:dk2>
        <a:srgbClr val="1C4C80"/>
      </a:dk2>
      <a:lt2>
        <a:srgbClr val="969696"/>
      </a:lt2>
      <a:accent1>
        <a:srgbClr val="8E0606"/>
      </a:accent1>
      <a:accent2>
        <a:srgbClr val="82BF4B"/>
      </a:accent2>
      <a:accent3>
        <a:srgbClr val="FFFFFF"/>
      </a:accent3>
      <a:accent4>
        <a:srgbClr val="000000"/>
      </a:accent4>
      <a:accent5>
        <a:srgbClr val="C6AAAA"/>
      </a:accent5>
      <a:accent6>
        <a:srgbClr val="75AD43"/>
      </a:accent6>
      <a:hlink>
        <a:srgbClr val="DF872F"/>
      </a:hlink>
      <a:folHlink>
        <a:srgbClr val="6699FF"/>
      </a:folHlink>
    </a:clrScheme>
    <a:fontScheme name="082tgp_finance02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38100" cap="flat" cmpd="sng" algn="ctr">
          <a:solidFill>
            <a:schemeClr val="bg1"/>
          </a:solidFill>
          <a:prstDash val="solid"/>
          <a:round/>
          <a:headEnd type="none" w="med" len="med"/>
          <a:tailEnd type="none" w="med" len="med"/>
        </a:ln>
        <a:effectLst>
          <a:outerShdw dist="107763" dir="2700000" algn="ctr" rotWithShape="0">
            <a:srgbClr val="808080">
              <a:alpha val="50000"/>
            </a:srgbClr>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ea typeface="굴림" pitchFamily="34" charset="-127"/>
          </a:defRPr>
        </a:defPPr>
      </a:lstStyle>
    </a:spDef>
    <a:lnDef>
      <a:spPr bwMode="auto">
        <a:xfrm>
          <a:off x="0" y="0"/>
          <a:ext cx="1" cy="1"/>
        </a:xfrm>
        <a:custGeom>
          <a:avLst/>
          <a:gdLst/>
          <a:ahLst/>
          <a:cxnLst/>
          <a:rect l="0" t="0" r="0" b="0"/>
          <a:pathLst/>
        </a:cu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38100" cap="flat" cmpd="sng" algn="ctr">
          <a:solidFill>
            <a:schemeClr val="bg1"/>
          </a:solidFill>
          <a:prstDash val="solid"/>
          <a:round/>
          <a:headEnd type="none" w="med" len="med"/>
          <a:tailEnd type="none" w="med" len="med"/>
        </a:ln>
        <a:effectLst>
          <a:outerShdw dist="107763" dir="2700000" algn="ctr" rotWithShape="0">
            <a:srgbClr val="808080">
              <a:alpha val="50000"/>
            </a:srgbClr>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ea typeface="굴림" pitchFamily="34" charset="-127"/>
          </a:defRPr>
        </a:defPPr>
      </a:lstStyle>
    </a:lnDef>
  </a:objectDefaults>
  <a:extraClrSchemeLst>
    <a:extraClrScheme>
      <a:clrScheme name="082tgp_finance02_v2 1">
        <a:dk1>
          <a:srgbClr val="000000"/>
        </a:dk1>
        <a:lt1>
          <a:srgbClr val="FFFFFF"/>
        </a:lt1>
        <a:dk2>
          <a:srgbClr val="294E91"/>
        </a:dk2>
        <a:lt2>
          <a:srgbClr val="969696"/>
        </a:lt2>
        <a:accent1>
          <a:srgbClr val="8CBE00"/>
        </a:accent1>
        <a:accent2>
          <a:srgbClr val="809DD0"/>
        </a:accent2>
        <a:accent3>
          <a:srgbClr val="FFFFFF"/>
        </a:accent3>
        <a:accent4>
          <a:srgbClr val="000000"/>
        </a:accent4>
        <a:accent5>
          <a:srgbClr val="C5DBAA"/>
        </a:accent5>
        <a:accent6>
          <a:srgbClr val="738EBC"/>
        </a:accent6>
        <a:hlink>
          <a:srgbClr val="7FAD7F"/>
        </a:hlink>
        <a:folHlink>
          <a:srgbClr val="C0C0C0"/>
        </a:folHlink>
      </a:clrScheme>
      <a:clrMap bg1="lt1" tx1="dk1" bg2="lt2" tx2="dk2" accent1="accent1" accent2="accent2" accent3="accent3" accent4="accent4" accent5="accent5" accent6="accent6" hlink="hlink" folHlink="folHlink"/>
    </a:extraClrScheme>
    <a:extraClrScheme>
      <a:clrScheme name="082tgp_finance02_v2 2">
        <a:dk1>
          <a:srgbClr val="000000"/>
        </a:dk1>
        <a:lt1>
          <a:srgbClr val="FFFFFF"/>
        </a:lt1>
        <a:dk2>
          <a:srgbClr val="2D2D9D"/>
        </a:dk2>
        <a:lt2>
          <a:srgbClr val="969696"/>
        </a:lt2>
        <a:accent1>
          <a:srgbClr val="1A74B2"/>
        </a:accent1>
        <a:accent2>
          <a:srgbClr val="7CB747"/>
        </a:accent2>
        <a:accent3>
          <a:srgbClr val="FFFFFF"/>
        </a:accent3>
        <a:accent4>
          <a:srgbClr val="000000"/>
        </a:accent4>
        <a:accent5>
          <a:srgbClr val="ABBCD5"/>
        </a:accent5>
        <a:accent6>
          <a:srgbClr val="70A63F"/>
        </a:accent6>
        <a:hlink>
          <a:srgbClr val="7D51D5"/>
        </a:hlink>
        <a:folHlink>
          <a:srgbClr val="99CCFF"/>
        </a:folHlink>
      </a:clrScheme>
      <a:clrMap bg1="lt1" tx1="dk1" bg2="lt2" tx2="dk2" accent1="accent1" accent2="accent2" accent3="accent3" accent4="accent4" accent5="accent5" accent6="accent6" hlink="hlink" folHlink="folHlink"/>
    </a:extraClrScheme>
    <a:extraClrScheme>
      <a:clrScheme name="082tgp_finance02_v2 3">
        <a:dk1>
          <a:srgbClr val="000000"/>
        </a:dk1>
        <a:lt1>
          <a:srgbClr val="FFFFFF"/>
        </a:lt1>
        <a:dk2>
          <a:srgbClr val="1C4C80"/>
        </a:dk2>
        <a:lt2>
          <a:srgbClr val="969696"/>
        </a:lt2>
        <a:accent1>
          <a:srgbClr val="8E0606"/>
        </a:accent1>
        <a:accent2>
          <a:srgbClr val="82BF4B"/>
        </a:accent2>
        <a:accent3>
          <a:srgbClr val="FFFFFF"/>
        </a:accent3>
        <a:accent4>
          <a:srgbClr val="000000"/>
        </a:accent4>
        <a:accent5>
          <a:srgbClr val="C6AAAA"/>
        </a:accent5>
        <a:accent6>
          <a:srgbClr val="75AD43"/>
        </a:accent6>
        <a:hlink>
          <a:srgbClr val="DF872F"/>
        </a:hlink>
        <a:folHlink>
          <a:srgbClr val="66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11225</TotalTime>
  <Words>1408</Words>
  <Application>Microsoft Office PowerPoint</Application>
  <PresentationFormat>全屏显示(4:3)</PresentationFormat>
  <Paragraphs>214</Paragraphs>
  <Slides>22</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38" baseType="lpstr">
      <vt:lpstr>Gulim</vt:lpstr>
      <vt:lpstr>Gulim</vt:lpstr>
      <vt:lpstr>ヒラギノ角ゴ Pro W3</vt:lpstr>
      <vt:lpstr>华文楷体</vt:lpstr>
      <vt:lpstr>华文细黑</vt:lpstr>
      <vt:lpstr>华文中宋</vt:lpstr>
      <vt:lpstr>楷体_GB2312</vt:lpstr>
      <vt:lpstr>宋体</vt:lpstr>
      <vt:lpstr>微软雅黑</vt:lpstr>
      <vt:lpstr>Arial</vt:lpstr>
      <vt:lpstr>Calibri</vt:lpstr>
      <vt:lpstr>Times New Roman</vt:lpstr>
      <vt:lpstr>Verdana</vt:lpstr>
      <vt:lpstr>Wingdings</vt:lpstr>
      <vt:lpstr>082tgp_finance02_v2</vt:lpstr>
      <vt:lpstr>Image</vt:lpstr>
      <vt:lpstr>铜期权基础知识</vt:lpstr>
      <vt:lpstr>目 录</vt:lpstr>
      <vt:lpstr>目 录</vt:lpstr>
      <vt:lpstr>期权的定义</vt:lpstr>
      <vt:lpstr>期权的要素</vt:lpstr>
      <vt:lpstr>期权的类型</vt:lpstr>
      <vt:lpstr>期权与期货的区别</vt:lpstr>
      <vt:lpstr>期权的平仓</vt:lpstr>
      <vt:lpstr>期权的行权</vt:lpstr>
      <vt:lpstr>期权的价值状态</vt:lpstr>
      <vt:lpstr>期权的权利与义务</vt:lpstr>
      <vt:lpstr>期权的基本操作</vt:lpstr>
      <vt:lpstr>期权图示</vt:lpstr>
      <vt:lpstr>目 录</vt:lpstr>
      <vt:lpstr>期权价值的构成</vt:lpstr>
      <vt:lpstr>期权价值的构成</vt:lpstr>
      <vt:lpstr>期权价值的构成</vt:lpstr>
      <vt:lpstr>希腊字母</vt:lpstr>
      <vt:lpstr>目 录</vt:lpstr>
      <vt:lpstr>铜期权交易规则</vt:lpstr>
      <vt:lpstr>铜期权交易规则</vt:lpstr>
      <vt:lpstr>PowerPoint 演示文稿</vt:lpstr>
    </vt:vector>
  </TitlesOfParts>
  <Company>(주)길드디자인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szm</dc:creator>
  <cp:lastModifiedBy>allen CC</cp:lastModifiedBy>
  <cp:revision>1118</cp:revision>
  <dcterms:created xsi:type="dcterms:W3CDTF">2004-01-09T07:00:22Z</dcterms:created>
  <dcterms:modified xsi:type="dcterms:W3CDTF">2018-05-23T01:00:37Z</dcterms:modified>
</cp:coreProperties>
</file>